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5" r:id="rId1"/>
  </p:sldMasterIdLst>
  <p:notesMasterIdLst>
    <p:notesMasterId r:id="rId12"/>
  </p:notesMasterIdLst>
  <p:handoutMasterIdLst>
    <p:handoutMasterId r:id="rId13"/>
  </p:handoutMasterIdLst>
  <p:sldIdLst>
    <p:sldId id="256" r:id="rId2"/>
    <p:sldId id="650" r:id="rId3"/>
    <p:sldId id="642" r:id="rId4"/>
    <p:sldId id="663" r:id="rId5"/>
    <p:sldId id="668" r:id="rId6"/>
    <p:sldId id="669" r:id="rId7"/>
    <p:sldId id="662" r:id="rId8"/>
    <p:sldId id="670" r:id="rId9"/>
    <p:sldId id="671" r:id="rId10"/>
    <p:sldId id="665" r:id="rId11"/>
  </p:sldIdLst>
  <p:sldSz cx="8961438" cy="6721475"/>
  <p:notesSz cx="7023100" cy="9309100"/>
  <p:custDataLst>
    <p:tags r:id="rId14"/>
  </p:custDataLst>
  <p:defaultTextStyle>
    <a:defPPr>
      <a:defRPr lang="en-US"/>
    </a:defPPr>
    <a:lvl1pPr algn="l" rtl="0" fontAlgn="base">
      <a:spcBef>
        <a:spcPct val="0"/>
      </a:spcBef>
      <a:spcAft>
        <a:spcPct val="0"/>
      </a:spcAft>
      <a:defRPr sz="1600" kern="1200">
        <a:solidFill>
          <a:schemeClr val="tx1"/>
        </a:solidFill>
        <a:latin typeface="Arial" charset="0"/>
        <a:ea typeface="+mn-ea"/>
        <a:cs typeface="+mn-cs"/>
      </a:defRPr>
    </a:lvl1pPr>
    <a:lvl2pPr marL="457200" algn="l" rtl="0" fontAlgn="base">
      <a:spcBef>
        <a:spcPct val="0"/>
      </a:spcBef>
      <a:spcAft>
        <a:spcPct val="0"/>
      </a:spcAft>
      <a:defRPr sz="1600" kern="1200">
        <a:solidFill>
          <a:schemeClr val="tx1"/>
        </a:solidFill>
        <a:latin typeface="Arial" charset="0"/>
        <a:ea typeface="+mn-ea"/>
        <a:cs typeface="+mn-cs"/>
      </a:defRPr>
    </a:lvl2pPr>
    <a:lvl3pPr marL="914400" algn="l" rtl="0" fontAlgn="base">
      <a:spcBef>
        <a:spcPct val="0"/>
      </a:spcBef>
      <a:spcAft>
        <a:spcPct val="0"/>
      </a:spcAft>
      <a:defRPr sz="1600" kern="1200">
        <a:solidFill>
          <a:schemeClr val="tx1"/>
        </a:solidFill>
        <a:latin typeface="Arial" charset="0"/>
        <a:ea typeface="+mn-ea"/>
        <a:cs typeface="+mn-cs"/>
      </a:defRPr>
    </a:lvl3pPr>
    <a:lvl4pPr marL="1371600" algn="l" rtl="0" fontAlgn="base">
      <a:spcBef>
        <a:spcPct val="0"/>
      </a:spcBef>
      <a:spcAft>
        <a:spcPct val="0"/>
      </a:spcAft>
      <a:defRPr sz="1600" kern="1200">
        <a:solidFill>
          <a:schemeClr val="tx1"/>
        </a:solidFill>
        <a:latin typeface="Arial" charset="0"/>
        <a:ea typeface="+mn-ea"/>
        <a:cs typeface="+mn-cs"/>
      </a:defRPr>
    </a:lvl4pPr>
    <a:lvl5pPr marL="1828800" algn="l" rtl="0" fontAlgn="base">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doc" id="{01A8931C-6771-4DE9-8F36-5782D70F7304}">
          <p14:sldIdLst>
            <p14:sldId id="256"/>
            <p14:sldId id="650"/>
            <p14:sldId id="642"/>
            <p14:sldId id="663"/>
            <p14:sldId id="668"/>
            <p14:sldId id="669"/>
            <p14:sldId id="662"/>
            <p14:sldId id="670"/>
            <p14:sldId id="671"/>
            <p14:sldId id="665"/>
          </p14:sldIdLst>
        </p14:section>
      </p14:sectionLst>
    </p:ext>
    <p:ext uri="{EFAFB233-063F-42B5-8137-9DF3F51BA10A}">
      <p15:sldGuideLst xmlns:p15="http://schemas.microsoft.com/office/powerpoint/2012/main">
        <p15:guide id="1" orient="horz" pos="4233">
          <p15:clr>
            <a:srgbClr val="A4A3A4"/>
          </p15:clr>
        </p15:guide>
        <p15:guide id="2">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2" userDrawn="1">
          <p15:clr>
            <a:srgbClr val="A4A3A4"/>
          </p15:clr>
        </p15:guide>
        <p15:guide id="3" orient="horz" pos="2932">
          <p15:clr>
            <a:srgbClr val="A4A3A4"/>
          </p15:clr>
        </p15:guide>
        <p15:guide id="4" pos="221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BEDDD"/>
    <a:srgbClr val="99FF66"/>
    <a:srgbClr val="808080"/>
    <a:srgbClr val="0065CC"/>
    <a:srgbClr val="33C0F3"/>
    <a:srgbClr val="FF6600"/>
    <a:srgbClr val="000000"/>
    <a:srgbClr val="91AFFF"/>
    <a:srgbClr val="00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94" autoAdjust="0"/>
    <p:restoredTop sz="94767" autoAdjust="0"/>
  </p:normalViewPr>
  <p:slideViewPr>
    <p:cSldViewPr snapToGrid="0">
      <p:cViewPr varScale="1">
        <p:scale>
          <a:sx n="84" d="100"/>
          <a:sy n="84" d="100"/>
        </p:scale>
        <p:origin x="848" y="192"/>
      </p:cViewPr>
      <p:guideLst>
        <p:guide orient="horz" pos="4233"/>
        <p:guide/>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73" d="100"/>
          <a:sy n="73" d="100"/>
        </p:scale>
        <p:origin x="-3408" y="-114"/>
      </p:cViewPr>
      <p:guideLst>
        <p:guide orient="horz" pos="2909"/>
        <p:guide pos="2192"/>
        <p:guide orient="horz" pos="2932"/>
        <p:guide pos="2214"/>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tags" Target="tags/tag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CCAA74-0D40-418A-9A1A-7C2CB5F93767}"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EA0A0B77-5204-4F90-9BB0-C14E248AF339}">
      <dgm:prSet phldrT="[Text]" custT="1"/>
      <dgm:spPr>
        <a:solidFill>
          <a:srgbClr val="00B050"/>
        </a:solidFill>
      </dgm:spPr>
      <dgm:t>
        <a:bodyPr/>
        <a:lstStyle/>
        <a:p>
          <a:r>
            <a:rPr lang="en-US" sz="1800" dirty="0" smtClean="0"/>
            <a:t>Reliability-Related Investments– </a:t>
          </a:r>
        </a:p>
        <a:p>
          <a:r>
            <a:rPr lang="en-US" sz="1800" dirty="0" smtClean="0"/>
            <a:t>5 year program, $1.3B</a:t>
          </a:r>
          <a:endParaRPr lang="en-US" sz="1800" dirty="0"/>
        </a:p>
      </dgm:t>
    </dgm:pt>
    <dgm:pt modelId="{3E77E9AC-F9E5-48C8-915C-6312D18B90EC}" type="parTrans" cxnId="{398854B1-5A17-4373-8013-9F7B95B23702}">
      <dgm:prSet/>
      <dgm:spPr/>
      <dgm:t>
        <a:bodyPr/>
        <a:lstStyle/>
        <a:p>
          <a:endParaRPr lang="en-US"/>
        </a:p>
      </dgm:t>
    </dgm:pt>
    <dgm:pt modelId="{45C9CEC4-85A0-4F0C-9570-901DD0EC5D22}" type="sibTrans" cxnId="{398854B1-5A17-4373-8013-9F7B95B23702}">
      <dgm:prSet/>
      <dgm:spPr/>
      <dgm:t>
        <a:bodyPr/>
        <a:lstStyle/>
        <a:p>
          <a:endParaRPr lang="en-US"/>
        </a:p>
      </dgm:t>
    </dgm:pt>
    <dgm:pt modelId="{9CD5A6BA-603B-4A40-B9C8-9DE9527FFC36}">
      <dgm:prSet phldrT="[Text]" custT="1"/>
      <dgm:spPr>
        <a:solidFill>
          <a:srgbClr val="00B050"/>
        </a:solidFill>
      </dgm:spPr>
      <dgm:t>
        <a:bodyPr/>
        <a:lstStyle/>
        <a:p>
          <a:r>
            <a:rPr lang="en-US" sz="1800" dirty="0" smtClean="0"/>
            <a:t>Smart Grid-Related Investments – </a:t>
          </a:r>
        </a:p>
        <a:p>
          <a:r>
            <a:rPr lang="en-US" sz="1800" dirty="0" smtClean="0"/>
            <a:t>10 year program, $1.3B</a:t>
          </a:r>
          <a:endParaRPr lang="en-US" sz="1800" dirty="0"/>
        </a:p>
      </dgm:t>
    </dgm:pt>
    <dgm:pt modelId="{0F64D242-CA80-49E3-83F2-BC5A79E3EB4A}" type="parTrans" cxnId="{E0CDE878-9219-4F53-AEBC-3055CCB890B5}">
      <dgm:prSet/>
      <dgm:spPr/>
      <dgm:t>
        <a:bodyPr/>
        <a:lstStyle/>
        <a:p>
          <a:endParaRPr lang="en-US"/>
        </a:p>
      </dgm:t>
    </dgm:pt>
    <dgm:pt modelId="{E5DCA411-0478-4966-A25D-024DFB4CAB4C}" type="sibTrans" cxnId="{E0CDE878-9219-4F53-AEBC-3055CCB890B5}">
      <dgm:prSet/>
      <dgm:spPr/>
      <dgm:t>
        <a:bodyPr/>
        <a:lstStyle/>
        <a:p>
          <a:endParaRPr lang="en-US"/>
        </a:p>
      </dgm:t>
    </dgm:pt>
    <dgm:pt modelId="{C3438D7A-21D6-4104-97FD-E12818E4231B}">
      <dgm:prSet phldrT="[Text]" custT="1"/>
      <dgm:spPr>
        <a:solidFill>
          <a:srgbClr val="00B050"/>
        </a:solidFill>
      </dgm:spPr>
      <dgm:t>
        <a:bodyPr/>
        <a:lstStyle/>
        <a:p>
          <a:r>
            <a:rPr lang="en-US" sz="1800" dirty="0" smtClean="0"/>
            <a:t>Formula Rates</a:t>
          </a:r>
          <a:endParaRPr lang="en-US" sz="1800" dirty="0"/>
        </a:p>
      </dgm:t>
    </dgm:pt>
    <dgm:pt modelId="{52E78FEF-FD8F-4B02-917D-F9925E15D6C9}" type="parTrans" cxnId="{F1418CAF-3004-4645-8273-43C149EE3AEA}">
      <dgm:prSet/>
      <dgm:spPr/>
      <dgm:t>
        <a:bodyPr/>
        <a:lstStyle/>
        <a:p>
          <a:endParaRPr lang="en-US"/>
        </a:p>
      </dgm:t>
    </dgm:pt>
    <dgm:pt modelId="{59BC8035-62DB-41D8-868B-85B6AB8F336F}" type="sibTrans" cxnId="{F1418CAF-3004-4645-8273-43C149EE3AEA}">
      <dgm:prSet/>
      <dgm:spPr/>
      <dgm:t>
        <a:bodyPr/>
        <a:lstStyle/>
        <a:p>
          <a:endParaRPr lang="en-US"/>
        </a:p>
      </dgm:t>
    </dgm:pt>
    <dgm:pt modelId="{17DDA584-9F2D-4636-9101-1461367015D8}" type="pres">
      <dgm:prSet presAssocID="{E4CCAA74-0D40-418A-9A1A-7C2CB5F93767}" presName="Name0" presStyleCnt="0">
        <dgm:presLayoutVars>
          <dgm:dir/>
          <dgm:animLvl val="lvl"/>
          <dgm:resizeHandles/>
        </dgm:presLayoutVars>
      </dgm:prSet>
      <dgm:spPr/>
      <dgm:t>
        <a:bodyPr/>
        <a:lstStyle/>
        <a:p>
          <a:endParaRPr lang="en-US"/>
        </a:p>
      </dgm:t>
    </dgm:pt>
    <dgm:pt modelId="{C1937327-D28D-4B63-B107-81F70EC0E71E}" type="pres">
      <dgm:prSet presAssocID="{EA0A0B77-5204-4F90-9BB0-C14E248AF339}" presName="linNode" presStyleCnt="0"/>
      <dgm:spPr/>
    </dgm:pt>
    <dgm:pt modelId="{897CB739-741D-400D-8D04-F51A201B1319}" type="pres">
      <dgm:prSet presAssocID="{EA0A0B77-5204-4F90-9BB0-C14E248AF339}" presName="parentShp" presStyleLbl="node1" presStyleIdx="0" presStyleCnt="3" custScaleX="138581" custScaleY="95165" custLinFactNeighborX="-16732" custLinFactNeighborY="14702">
        <dgm:presLayoutVars>
          <dgm:bulletEnabled val="1"/>
        </dgm:presLayoutVars>
      </dgm:prSet>
      <dgm:spPr/>
      <dgm:t>
        <a:bodyPr/>
        <a:lstStyle/>
        <a:p>
          <a:endParaRPr lang="en-US"/>
        </a:p>
      </dgm:t>
    </dgm:pt>
    <dgm:pt modelId="{CB4DBECD-B8A3-416E-8028-CA6F35779D2F}" type="pres">
      <dgm:prSet presAssocID="{EA0A0B77-5204-4F90-9BB0-C14E248AF339}" presName="childShp" presStyleLbl="bgAccFollowNode1" presStyleIdx="0" presStyleCnt="3" custScaleX="29295" custScaleY="95114" custLinFactNeighborX="686" custLinFactNeighborY="3961">
        <dgm:presLayoutVars>
          <dgm:bulletEnabled val="1"/>
        </dgm:presLayoutVars>
      </dgm:prSet>
      <dgm:spPr>
        <a:solidFill>
          <a:schemeClr val="bg1">
            <a:alpha val="90000"/>
          </a:schemeClr>
        </a:solidFill>
        <a:ln>
          <a:solidFill>
            <a:schemeClr val="bg1">
              <a:alpha val="90000"/>
            </a:schemeClr>
          </a:solidFill>
        </a:ln>
      </dgm:spPr>
      <dgm:t>
        <a:bodyPr/>
        <a:lstStyle/>
        <a:p>
          <a:endParaRPr lang="en-US"/>
        </a:p>
      </dgm:t>
    </dgm:pt>
    <dgm:pt modelId="{F246DE41-C435-4C93-B109-4071C38F37A7}" type="pres">
      <dgm:prSet presAssocID="{45C9CEC4-85A0-4F0C-9570-901DD0EC5D22}" presName="spacing" presStyleCnt="0"/>
      <dgm:spPr/>
    </dgm:pt>
    <dgm:pt modelId="{8019F905-A894-4AAF-A88D-96925B755B37}" type="pres">
      <dgm:prSet presAssocID="{9CD5A6BA-603B-4A40-B9C8-9DE9527FFC36}" presName="linNode" presStyleCnt="0"/>
      <dgm:spPr/>
    </dgm:pt>
    <dgm:pt modelId="{E88F7451-4ED5-4366-8BD9-3572EC1F19C3}" type="pres">
      <dgm:prSet presAssocID="{9CD5A6BA-603B-4A40-B9C8-9DE9527FFC36}" presName="parentShp" presStyleLbl="node1" presStyleIdx="1" presStyleCnt="3" custScaleX="189630" custScaleY="90381" custLinFactNeighborX="7718" custLinFactNeighborY="4974">
        <dgm:presLayoutVars>
          <dgm:bulletEnabled val="1"/>
        </dgm:presLayoutVars>
      </dgm:prSet>
      <dgm:spPr/>
      <dgm:t>
        <a:bodyPr/>
        <a:lstStyle/>
        <a:p>
          <a:endParaRPr lang="en-US"/>
        </a:p>
      </dgm:t>
    </dgm:pt>
    <dgm:pt modelId="{144707CC-72F5-4530-A889-F7B8637F32E2}" type="pres">
      <dgm:prSet presAssocID="{9CD5A6BA-603B-4A40-B9C8-9DE9527FFC36}" presName="childShp" presStyleLbl="bgAccFollowNode1" presStyleIdx="1" presStyleCnt="3">
        <dgm:presLayoutVars>
          <dgm:bulletEnabled val="1"/>
        </dgm:presLayoutVars>
      </dgm:prSet>
      <dgm:spPr>
        <a:solidFill>
          <a:schemeClr val="bg1">
            <a:alpha val="90000"/>
          </a:schemeClr>
        </a:solidFill>
        <a:ln>
          <a:solidFill>
            <a:schemeClr val="bg1">
              <a:alpha val="90000"/>
            </a:schemeClr>
          </a:solidFill>
        </a:ln>
      </dgm:spPr>
      <dgm:t>
        <a:bodyPr/>
        <a:lstStyle/>
        <a:p>
          <a:endParaRPr lang="en-US"/>
        </a:p>
      </dgm:t>
    </dgm:pt>
    <dgm:pt modelId="{94776193-3FAE-4E0F-9F18-9057E34492F0}" type="pres">
      <dgm:prSet presAssocID="{E5DCA411-0478-4966-A25D-024DFB4CAB4C}" presName="spacing" presStyleCnt="0"/>
      <dgm:spPr/>
    </dgm:pt>
    <dgm:pt modelId="{F36F6D9F-75E0-49E4-A685-2A77CF3F5CDB}" type="pres">
      <dgm:prSet presAssocID="{C3438D7A-21D6-4104-97FD-E12818E4231B}" presName="linNode" presStyleCnt="0"/>
      <dgm:spPr/>
    </dgm:pt>
    <dgm:pt modelId="{3C26BE43-E025-406F-8226-E82C7602931A}" type="pres">
      <dgm:prSet presAssocID="{C3438D7A-21D6-4104-97FD-E12818E4231B}" presName="parentShp" presStyleLbl="node1" presStyleIdx="2" presStyleCnt="3" custScaleX="189967" custScaleY="95165" custLinFactNeighborX="7793" custLinFactNeighborY="-4261">
        <dgm:presLayoutVars>
          <dgm:bulletEnabled val="1"/>
        </dgm:presLayoutVars>
      </dgm:prSet>
      <dgm:spPr/>
      <dgm:t>
        <a:bodyPr/>
        <a:lstStyle/>
        <a:p>
          <a:endParaRPr lang="en-US"/>
        </a:p>
      </dgm:t>
    </dgm:pt>
    <dgm:pt modelId="{925D7D00-40B8-4065-A203-4EF01F333EE2}" type="pres">
      <dgm:prSet presAssocID="{C3438D7A-21D6-4104-97FD-E12818E4231B}" presName="childShp" presStyleLbl="bgAccFollowNode1" presStyleIdx="2" presStyleCnt="3" custLinFactNeighborX="-1598" custLinFactNeighborY="-5731">
        <dgm:presLayoutVars>
          <dgm:bulletEnabled val="1"/>
        </dgm:presLayoutVars>
      </dgm:prSet>
      <dgm:spPr>
        <a:solidFill>
          <a:schemeClr val="bg1">
            <a:alpha val="90000"/>
          </a:schemeClr>
        </a:solidFill>
        <a:ln>
          <a:solidFill>
            <a:schemeClr val="bg1">
              <a:alpha val="90000"/>
            </a:schemeClr>
          </a:solidFill>
        </a:ln>
      </dgm:spPr>
      <dgm:t>
        <a:bodyPr/>
        <a:lstStyle/>
        <a:p>
          <a:endParaRPr lang="en-US"/>
        </a:p>
      </dgm:t>
    </dgm:pt>
  </dgm:ptLst>
  <dgm:cxnLst>
    <dgm:cxn modelId="{F1418CAF-3004-4645-8273-43C149EE3AEA}" srcId="{E4CCAA74-0D40-418A-9A1A-7C2CB5F93767}" destId="{C3438D7A-21D6-4104-97FD-E12818E4231B}" srcOrd="2" destOrd="0" parTransId="{52E78FEF-FD8F-4B02-917D-F9925E15D6C9}" sibTransId="{59BC8035-62DB-41D8-868B-85B6AB8F336F}"/>
    <dgm:cxn modelId="{4B24AD06-9B2B-4209-8E19-9C36FF758614}" type="presOf" srcId="{9CD5A6BA-603B-4A40-B9C8-9DE9527FFC36}" destId="{E88F7451-4ED5-4366-8BD9-3572EC1F19C3}" srcOrd="0" destOrd="0" presId="urn:microsoft.com/office/officeart/2005/8/layout/vList6"/>
    <dgm:cxn modelId="{5A3749B6-A098-44F6-8229-5AE325FF9E0E}" type="presOf" srcId="{EA0A0B77-5204-4F90-9BB0-C14E248AF339}" destId="{897CB739-741D-400D-8D04-F51A201B1319}" srcOrd="0" destOrd="0" presId="urn:microsoft.com/office/officeart/2005/8/layout/vList6"/>
    <dgm:cxn modelId="{398854B1-5A17-4373-8013-9F7B95B23702}" srcId="{E4CCAA74-0D40-418A-9A1A-7C2CB5F93767}" destId="{EA0A0B77-5204-4F90-9BB0-C14E248AF339}" srcOrd="0" destOrd="0" parTransId="{3E77E9AC-F9E5-48C8-915C-6312D18B90EC}" sibTransId="{45C9CEC4-85A0-4F0C-9570-901DD0EC5D22}"/>
    <dgm:cxn modelId="{E0CDE878-9219-4F53-AEBC-3055CCB890B5}" srcId="{E4CCAA74-0D40-418A-9A1A-7C2CB5F93767}" destId="{9CD5A6BA-603B-4A40-B9C8-9DE9527FFC36}" srcOrd="1" destOrd="0" parTransId="{0F64D242-CA80-49E3-83F2-BC5A79E3EB4A}" sibTransId="{E5DCA411-0478-4966-A25D-024DFB4CAB4C}"/>
    <dgm:cxn modelId="{8B4A4CEB-93DA-4EB2-9AC6-F3AB8C6BF2DA}" type="presOf" srcId="{C3438D7A-21D6-4104-97FD-E12818E4231B}" destId="{3C26BE43-E025-406F-8226-E82C7602931A}" srcOrd="0" destOrd="0" presId="urn:microsoft.com/office/officeart/2005/8/layout/vList6"/>
    <dgm:cxn modelId="{403FF9EC-B54B-4A1F-9A35-6A3587784A78}" type="presOf" srcId="{E4CCAA74-0D40-418A-9A1A-7C2CB5F93767}" destId="{17DDA584-9F2D-4636-9101-1461367015D8}" srcOrd="0" destOrd="0" presId="urn:microsoft.com/office/officeart/2005/8/layout/vList6"/>
    <dgm:cxn modelId="{745AF06D-61C3-42E8-A949-A3449413EECA}" type="presParOf" srcId="{17DDA584-9F2D-4636-9101-1461367015D8}" destId="{C1937327-D28D-4B63-B107-81F70EC0E71E}" srcOrd="0" destOrd="0" presId="urn:microsoft.com/office/officeart/2005/8/layout/vList6"/>
    <dgm:cxn modelId="{28319D22-93F3-476F-837B-B83D4FC3E39C}" type="presParOf" srcId="{C1937327-D28D-4B63-B107-81F70EC0E71E}" destId="{897CB739-741D-400D-8D04-F51A201B1319}" srcOrd="0" destOrd="0" presId="urn:microsoft.com/office/officeart/2005/8/layout/vList6"/>
    <dgm:cxn modelId="{F122CF85-3F28-4828-9357-43BC1FE9DA14}" type="presParOf" srcId="{C1937327-D28D-4B63-B107-81F70EC0E71E}" destId="{CB4DBECD-B8A3-416E-8028-CA6F35779D2F}" srcOrd="1" destOrd="0" presId="urn:microsoft.com/office/officeart/2005/8/layout/vList6"/>
    <dgm:cxn modelId="{252F534A-00C4-42C1-B5EB-B8BBC3619619}" type="presParOf" srcId="{17DDA584-9F2D-4636-9101-1461367015D8}" destId="{F246DE41-C435-4C93-B109-4071C38F37A7}" srcOrd="1" destOrd="0" presId="urn:microsoft.com/office/officeart/2005/8/layout/vList6"/>
    <dgm:cxn modelId="{9C5721B9-F9AE-4BAE-A39F-62CF22B53F48}" type="presParOf" srcId="{17DDA584-9F2D-4636-9101-1461367015D8}" destId="{8019F905-A894-4AAF-A88D-96925B755B37}" srcOrd="2" destOrd="0" presId="urn:microsoft.com/office/officeart/2005/8/layout/vList6"/>
    <dgm:cxn modelId="{BE2F458B-CBCB-4586-B872-E4E2591C8062}" type="presParOf" srcId="{8019F905-A894-4AAF-A88D-96925B755B37}" destId="{E88F7451-4ED5-4366-8BD9-3572EC1F19C3}" srcOrd="0" destOrd="0" presId="urn:microsoft.com/office/officeart/2005/8/layout/vList6"/>
    <dgm:cxn modelId="{DA3D2027-23C4-491A-BE30-36C0C020E333}" type="presParOf" srcId="{8019F905-A894-4AAF-A88D-96925B755B37}" destId="{144707CC-72F5-4530-A889-F7B8637F32E2}" srcOrd="1" destOrd="0" presId="urn:microsoft.com/office/officeart/2005/8/layout/vList6"/>
    <dgm:cxn modelId="{CC709324-C398-4DBA-B1F3-BF9EA960B6C0}" type="presParOf" srcId="{17DDA584-9F2D-4636-9101-1461367015D8}" destId="{94776193-3FAE-4E0F-9F18-9057E34492F0}" srcOrd="3" destOrd="0" presId="urn:microsoft.com/office/officeart/2005/8/layout/vList6"/>
    <dgm:cxn modelId="{4BC61282-AADC-4363-BBDC-EDE147BC98A6}" type="presParOf" srcId="{17DDA584-9F2D-4636-9101-1461367015D8}" destId="{F36F6D9F-75E0-49E4-A685-2A77CF3F5CDB}" srcOrd="4" destOrd="0" presId="urn:microsoft.com/office/officeart/2005/8/layout/vList6"/>
    <dgm:cxn modelId="{E10179BE-7846-4C89-A310-50256D91D933}" type="presParOf" srcId="{F36F6D9F-75E0-49E4-A685-2A77CF3F5CDB}" destId="{3C26BE43-E025-406F-8226-E82C7602931A}" srcOrd="0" destOrd="0" presId="urn:microsoft.com/office/officeart/2005/8/layout/vList6"/>
    <dgm:cxn modelId="{936AAEA0-C1FF-47DB-BFAF-C440B40C854F}" type="presParOf" srcId="{F36F6D9F-75E0-49E4-A685-2A77CF3F5CDB}" destId="{925D7D00-40B8-4065-A203-4EF01F333EE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DBECD-B8A3-416E-8028-CA6F35779D2F}">
      <dsp:nvSpPr>
        <dsp:cNvPr id="0" name=""/>
        <dsp:cNvSpPr/>
      </dsp:nvSpPr>
      <dsp:spPr>
        <a:xfrm>
          <a:off x="6010309" y="51367"/>
          <a:ext cx="1526589" cy="1167381"/>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897CB739-741D-400D-8D04-F51A201B1319}">
      <dsp:nvSpPr>
        <dsp:cNvPr id="0" name=""/>
        <dsp:cNvSpPr/>
      </dsp:nvSpPr>
      <dsp:spPr>
        <a:xfrm>
          <a:off x="300167" y="182883"/>
          <a:ext cx="4814389" cy="1168007"/>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Reliability-Related Investments– </a:t>
          </a:r>
        </a:p>
        <a:p>
          <a:pPr lvl="0" algn="ctr" defTabSz="800100">
            <a:lnSpc>
              <a:spcPct val="90000"/>
            </a:lnSpc>
            <a:spcBef>
              <a:spcPct val="0"/>
            </a:spcBef>
            <a:spcAft>
              <a:spcPct val="35000"/>
            </a:spcAft>
          </a:pPr>
          <a:r>
            <a:rPr lang="en-US" sz="1800" kern="1200" dirty="0" smtClean="0"/>
            <a:t>5 year program, $1.3B</a:t>
          </a:r>
          <a:endParaRPr lang="en-US" sz="1800" kern="1200" dirty="0"/>
        </a:p>
      </dsp:txBody>
      <dsp:txXfrm>
        <a:off x="357184" y="239900"/>
        <a:ext cx="4700355" cy="1053973"/>
      </dsp:txXfrm>
    </dsp:sp>
    <dsp:sp modelId="{144707CC-72F5-4530-A889-F7B8637F32E2}">
      <dsp:nvSpPr>
        <dsp:cNvPr id="0" name=""/>
        <dsp:cNvSpPr/>
      </dsp:nvSpPr>
      <dsp:spPr>
        <a:xfrm>
          <a:off x="4848782" y="1293181"/>
          <a:ext cx="3831985" cy="1227350"/>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E88F7451-4ED5-4366-8BD9-3572EC1F19C3}">
      <dsp:nvSpPr>
        <dsp:cNvPr id="0" name=""/>
        <dsp:cNvSpPr/>
      </dsp:nvSpPr>
      <dsp:spPr>
        <a:xfrm>
          <a:off x="300139" y="1413259"/>
          <a:ext cx="4844395" cy="1109291"/>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Smart Grid-Related Investments – </a:t>
          </a:r>
        </a:p>
        <a:p>
          <a:pPr lvl="0" algn="ctr" defTabSz="800100">
            <a:lnSpc>
              <a:spcPct val="90000"/>
            </a:lnSpc>
            <a:spcBef>
              <a:spcPct val="0"/>
            </a:spcBef>
            <a:spcAft>
              <a:spcPct val="35000"/>
            </a:spcAft>
          </a:pPr>
          <a:r>
            <a:rPr lang="en-US" sz="1800" kern="1200" dirty="0" smtClean="0"/>
            <a:t>10 year program, $1.3B</a:t>
          </a:r>
          <a:endParaRPr lang="en-US" sz="1800" kern="1200" dirty="0"/>
        </a:p>
      </dsp:txBody>
      <dsp:txXfrm>
        <a:off x="354290" y="1467410"/>
        <a:ext cx="4736093" cy="1000989"/>
      </dsp:txXfrm>
    </dsp:sp>
    <dsp:sp modelId="{925D7D00-40B8-4065-A203-4EF01F333EE2}">
      <dsp:nvSpPr>
        <dsp:cNvPr id="0" name=""/>
        <dsp:cNvSpPr/>
      </dsp:nvSpPr>
      <dsp:spPr>
        <a:xfrm>
          <a:off x="4812263" y="2572927"/>
          <a:ext cx="3831985" cy="1227350"/>
        </a:xfrm>
        <a:prstGeom prst="rightArrow">
          <a:avLst>
            <a:gd name="adj1" fmla="val 75000"/>
            <a:gd name="adj2" fmla="val 50000"/>
          </a:avLst>
        </a:prstGeom>
        <a:solidFill>
          <a:schemeClr val="bg1">
            <a:alpha val="90000"/>
          </a:schemeClr>
        </a:solidFill>
        <a:ln w="25400" cap="flat" cmpd="sng" algn="ctr">
          <a:solidFill>
            <a:schemeClr val="bg1">
              <a:alpha val="90000"/>
            </a:schemeClr>
          </a:solidFill>
          <a:prstDash val="solid"/>
        </a:ln>
        <a:effectLst/>
      </dsp:spPr>
      <dsp:style>
        <a:lnRef idx="2">
          <a:scrgbClr r="0" g="0" b="0"/>
        </a:lnRef>
        <a:fillRef idx="1">
          <a:scrgbClr r="0" g="0" b="0"/>
        </a:fillRef>
        <a:effectRef idx="0">
          <a:scrgbClr r="0" g="0" b="0"/>
        </a:effectRef>
        <a:fontRef idx="minor"/>
      </dsp:style>
    </dsp:sp>
    <dsp:sp modelId="{3C26BE43-E025-406F-8226-E82C7602931A}">
      <dsp:nvSpPr>
        <dsp:cNvPr id="0" name=""/>
        <dsp:cNvSpPr/>
      </dsp:nvSpPr>
      <dsp:spPr>
        <a:xfrm>
          <a:off x="298708" y="2620640"/>
          <a:ext cx="4853005" cy="1168007"/>
        </a:xfrm>
        <a:prstGeom prst="round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Formula Rates</a:t>
          </a:r>
          <a:endParaRPr lang="en-US" sz="1800" kern="1200" dirty="0"/>
        </a:p>
      </dsp:txBody>
      <dsp:txXfrm>
        <a:off x="355725" y="2677657"/>
        <a:ext cx="4738971" cy="105397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NULL"/></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91562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spect="1" noChangeArrowheads="1" noTextEdit="1"/>
          </p:cNvSpPr>
          <p:nvPr>
            <p:ph type="sldImg" idx="2"/>
          </p:nvPr>
        </p:nvSpPr>
        <p:spPr bwMode="auto">
          <a:xfrm>
            <a:off x="782638" y="582613"/>
            <a:ext cx="5464175" cy="4097337"/>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3" name="Rectangle 3"/>
          <p:cNvSpPr>
            <a:spLocks noGrp="1" noChangeArrowheads="1"/>
          </p:cNvSpPr>
          <p:nvPr>
            <p:ph type="body" sz="quarter" idx="3"/>
          </p:nvPr>
        </p:nvSpPr>
        <p:spPr bwMode="auto">
          <a:xfrm>
            <a:off x="568727" y="5002152"/>
            <a:ext cx="5984845" cy="124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auto">
          <a:xfrm>
            <a:off x="6267556" y="8939574"/>
            <a:ext cx="557151" cy="186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a:defRPr sz="1200"/>
            </a:lvl1pPr>
          </a:lstStyle>
          <a:p>
            <a:pPr>
              <a:defRPr/>
            </a:pPr>
            <a:fld id="{3C3A632B-FBDE-46D4-BF6F-6D14421E6342}" type="slidenum">
              <a:rPr lang="en-US"/>
              <a:pPr>
                <a:defRPr/>
              </a:pPr>
              <a:t>‹#›</a:t>
            </a:fld>
            <a:endParaRPr lang="en-US" dirty="0"/>
          </a:p>
        </p:txBody>
      </p:sp>
      <p:sp>
        <p:nvSpPr>
          <p:cNvPr id="5128" name="doc id"/>
          <p:cNvSpPr>
            <a:spLocks noGrp="1" noChangeArrowheads="1"/>
          </p:cNvSpPr>
          <p:nvPr>
            <p:ph type="ftr" sz="quarter" idx="4"/>
          </p:nvPr>
        </p:nvSpPr>
        <p:spPr bwMode="auto">
          <a:xfrm>
            <a:off x="6824641" y="95283"/>
            <a:ext cx="67" cy="124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spAutoFit/>
          </a:bodyPr>
          <a:lstStyle>
            <a:lvl1pPr algn="r">
              <a:defRPr sz="800"/>
            </a:lvl1pPr>
          </a:lstStyle>
          <a:p>
            <a:pPr>
              <a:defRPr/>
            </a:pPr>
            <a:endParaRPr lang="en-US" dirty="0"/>
          </a:p>
        </p:txBody>
      </p:sp>
    </p:spTree>
    <p:extLst>
      <p:ext uri="{BB962C8B-B14F-4D97-AF65-F5344CB8AC3E}">
        <p14:creationId xmlns:p14="http://schemas.microsoft.com/office/powerpoint/2010/main" val="3303025599"/>
      </p:ext>
    </p:extLst>
  </p:cSld>
  <p:clrMap bg1="lt1" tx1="dk1" bg2="lt2" tx2="dk2" accent1="accent1" accent2="accent2" accent3="accent3" accent4="accent4" accent5="accent5" accent6="accent6" hlink="hlink" folHlink="folHlink"/>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mn-ea"/>
        <a:cs typeface="+mn-cs"/>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mn-ea"/>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mn-ea"/>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xfrm>
            <a:off x="7439910" y="8002898"/>
            <a:ext cx="92538" cy="186030"/>
          </a:xfrm>
          <a:noFill/>
        </p:spPr>
        <p:txBody>
          <a:bodyPr/>
          <a:lstStyle>
            <a:lvl1pPr eaLnBrk="0" hangingPunct="0">
              <a:defRPr sz="1000">
                <a:solidFill>
                  <a:schemeClr val="tx1"/>
                </a:solidFill>
                <a:latin typeface="Arial" charset="0"/>
              </a:defRPr>
            </a:lvl1pPr>
            <a:lvl2pPr marL="733122" indent="-281969" eaLnBrk="0" hangingPunct="0">
              <a:defRPr sz="1000">
                <a:solidFill>
                  <a:schemeClr val="tx1"/>
                </a:solidFill>
                <a:latin typeface="Arial" charset="0"/>
              </a:defRPr>
            </a:lvl2pPr>
            <a:lvl3pPr marL="1127880" indent="-225575" eaLnBrk="0" hangingPunct="0">
              <a:defRPr sz="1000">
                <a:solidFill>
                  <a:schemeClr val="tx1"/>
                </a:solidFill>
                <a:latin typeface="Arial" charset="0"/>
              </a:defRPr>
            </a:lvl3pPr>
            <a:lvl4pPr marL="1579032" indent="-225575" eaLnBrk="0" hangingPunct="0">
              <a:defRPr sz="1000">
                <a:solidFill>
                  <a:schemeClr val="tx1"/>
                </a:solidFill>
                <a:latin typeface="Arial" charset="0"/>
              </a:defRPr>
            </a:lvl4pPr>
            <a:lvl5pPr marL="2030182" indent="-225575" eaLnBrk="0" hangingPunct="0">
              <a:defRPr sz="1000">
                <a:solidFill>
                  <a:schemeClr val="tx1"/>
                </a:solidFill>
                <a:latin typeface="Arial" charset="0"/>
              </a:defRPr>
            </a:lvl5pPr>
            <a:lvl6pPr marL="2481334" indent="-225575" eaLnBrk="0" fontAlgn="base" hangingPunct="0">
              <a:spcBef>
                <a:spcPct val="0"/>
              </a:spcBef>
              <a:spcAft>
                <a:spcPct val="0"/>
              </a:spcAft>
              <a:defRPr sz="1000">
                <a:solidFill>
                  <a:schemeClr val="tx1"/>
                </a:solidFill>
                <a:latin typeface="Arial" charset="0"/>
              </a:defRPr>
            </a:lvl6pPr>
            <a:lvl7pPr marL="2932487" indent="-225575" eaLnBrk="0" fontAlgn="base" hangingPunct="0">
              <a:spcBef>
                <a:spcPct val="0"/>
              </a:spcBef>
              <a:spcAft>
                <a:spcPct val="0"/>
              </a:spcAft>
              <a:defRPr sz="1000">
                <a:solidFill>
                  <a:schemeClr val="tx1"/>
                </a:solidFill>
                <a:latin typeface="Arial" charset="0"/>
              </a:defRPr>
            </a:lvl7pPr>
            <a:lvl8pPr marL="3383638" indent="-225575" eaLnBrk="0" fontAlgn="base" hangingPunct="0">
              <a:spcBef>
                <a:spcPct val="0"/>
              </a:spcBef>
              <a:spcAft>
                <a:spcPct val="0"/>
              </a:spcAft>
              <a:defRPr sz="1000">
                <a:solidFill>
                  <a:schemeClr val="tx1"/>
                </a:solidFill>
                <a:latin typeface="Arial" charset="0"/>
              </a:defRPr>
            </a:lvl8pPr>
            <a:lvl9pPr marL="3834788" indent="-225575" eaLnBrk="0" fontAlgn="base" hangingPunct="0">
              <a:spcBef>
                <a:spcPct val="0"/>
              </a:spcBef>
              <a:spcAft>
                <a:spcPct val="0"/>
              </a:spcAft>
              <a:defRPr sz="1000">
                <a:solidFill>
                  <a:schemeClr val="tx1"/>
                </a:solidFill>
                <a:latin typeface="Arial" charset="0"/>
              </a:defRPr>
            </a:lvl9pPr>
          </a:lstStyle>
          <a:p>
            <a:pPr eaLnBrk="1" hangingPunct="1"/>
            <a:fld id="{9FC245F1-2FB3-494F-A3E4-6DE45EFD225C}" type="slidenum">
              <a:rPr lang="en-US" sz="1200">
                <a:solidFill>
                  <a:srgbClr val="000000"/>
                </a:solidFill>
                <a:latin typeface="Calibri"/>
              </a:rPr>
              <a:pPr eaLnBrk="1" hangingPunct="1"/>
              <a:t>1</a:t>
            </a:fld>
            <a:endParaRPr lang="en-US" sz="1200" dirty="0">
              <a:solidFill>
                <a:srgbClr val="000000"/>
              </a:solidFill>
              <a:latin typeface="Calibri"/>
            </a:endParaRPr>
          </a:p>
        </p:txBody>
      </p:sp>
      <p:sp>
        <p:nvSpPr>
          <p:cNvPr id="24579" name="doc id"/>
          <p:cNvSpPr>
            <a:spLocks noGrp="1" noChangeArrowheads="1"/>
          </p:cNvSpPr>
          <p:nvPr>
            <p:ph type="ftr" sz="quarter" idx="4"/>
          </p:nvPr>
        </p:nvSpPr>
        <p:spPr>
          <a:xfrm>
            <a:off x="6696868" y="72785"/>
            <a:ext cx="835570" cy="124021"/>
          </a:xfrm>
          <a:noFill/>
        </p:spPr>
        <p:txBody>
          <a:bodyPr/>
          <a:lstStyle>
            <a:lvl1pPr eaLnBrk="0" hangingPunct="0">
              <a:defRPr sz="1000">
                <a:solidFill>
                  <a:schemeClr val="tx1"/>
                </a:solidFill>
                <a:latin typeface="Arial" charset="0"/>
              </a:defRPr>
            </a:lvl1pPr>
            <a:lvl2pPr marL="733122" indent="-281969" eaLnBrk="0" hangingPunct="0">
              <a:defRPr sz="1000">
                <a:solidFill>
                  <a:schemeClr val="tx1"/>
                </a:solidFill>
                <a:latin typeface="Arial" charset="0"/>
              </a:defRPr>
            </a:lvl2pPr>
            <a:lvl3pPr marL="1127880" indent="-225575" eaLnBrk="0" hangingPunct="0">
              <a:defRPr sz="1000">
                <a:solidFill>
                  <a:schemeClr val="tx1"/>
                </a:solidFill>
                <a:latin typeface="Arial" charset="0"/>
              </a:defRPr>
            </a:lvl3pPr>
            <a:lvl4pPr marL="1579032" indent="-225575" eaLnBrk="0" hangingPunct="0">
              <a:defRPr sz="1000">
                <a:solidFill>
                  <a:schemeClr val="tx1"/>
                </a:solidFill>
                <a:latin typeface="Arial" charset="0"/>
              </a:defRPr>
            </a:lvl4pPr>
            <a:lvl5pPr marL="2030182" indent="-225575" eaLnBrk="0" hangingPunct="0">
              <a:defRPr sz="1000">
                <a:solidFill>
                  <a:schemeClr val="tx1"/>
                </a:solidFill>
                <a:latin typeface="Arial" charset="0"/>
              </a:defRPr>
            </a:lvl5pPr>
            <a:lvl6pPr marL="2481334" indent="-225575" eaLnBrk="0" fontAlgn="base" hangingPunct="0">
              <a:spcBef>
                <a:spcPct val="0"/>
              </a:spcBef>
              <a:spcAft>
                <a:spcPct val="0"/>
              </a:spcAft>
              <a:defRPr sz="1000">
                <a:solidFill>
                  <a:schemeClr val="tx1"/>
                </a:solidFill>
                <a:latin typeface="Arial" charset="0"/>
              </a:defRPr>
            </a:lvl6pPr>
            <a:lvl7pPr marL="2932487" indent="-225575" eaLnBrk="0" fontAlgn="base" hangingPunct="0">
              <a:spcBef>
                <a:spcPct val="0"/>
              </a:spcBef>
              <a:spcAft>
                <a:spcPct val="0"/>
              </a:spcAft>
              <a:defRPr sz="1000">
                <a:solidFill>
                  <a:schemeClr val="tx1"/>
                </a:solidFill>
                <a:latin typeface="Arial" charset="0"/>
              </a:defRPr>
            </a:lvl7pPr>
            <a:lvl8pPr marL="3383638" indent="-225575" eaLnBrk="0" fontAlgn="base" hangingPunct="0">
              <a:spcBef>
                <a:spcPct val="0"/>
              </a:spcBef>
              <a:spcAft>
                <a:spcPct val="0"/>
              </a:spcAft>
              <a:defRPr sz="1000">
                <a:solidFill>
                  <a:schemeClr val="tx1"/>
                </a:solidFill>
                <a:latin typeface="Arial" charset="0"/>
              </a:defRPr>
            </a:lvl8pPr>
            <a:lvl9pPr marL="3834788" indent="-225575" eaLnBrk="0" fontAlgn="base" hangingPunct="0">
              <a:spcBef>
                <a:spcPct val="0"/>
              </a:spcBef>
              <a:spcAft>
                <a:spcPct val="0"/>
              </a:spcAft>
              <a:defRPr sz="1000">
                <a:solidFill>
                  <a:schemeClr val="tx1"/>
                </a:solidFill>
                <a:latin typeface="Arial" charset="0"/>
              </a:defRPr>
            </a:lvl9pPr>
          </a:lstStyle>
          <a:p>
            <a:pPr eaLnBrk="1" hangingPunct="1"/>
            <a:r>
              <a:rPr lang="en-US" sz="800" dirty="0">
                <a:solidFill>
                  <a:srgbClr val="000000"/>
                </a:solidFill>
                <a:latin typeface="Calibri"/>
              </a:rPr>
              <a:t>NY-20090407-PBCD</a:t>
            </a:r>
          </a:p>
        </p:txBody>
      </p:sp>
      <p:sp>
        <p:nvSpPr>
          <p:cNvPr id="24580" name="Rectangle 2"/>
          <p:cNvSpPr>
            <a:spLocks noGrp="1" noRot="1" noChangeAspect="1" noChangeArrowheads="1" noTextEdit="1"/>
          </p:cNvSpPr>
          <p:nvPr>
            <p:ph type="sldImg"/>
          </p:nvPr>
        </p:nvSpPr>
        <p:spPr>
          <a:xfrm>
            <a:off x="-827088" y="1076325"/>
            <a:ext cx="9498013" cy="7123113"/>
          </a:xfrm>
          <a:ln/>
        </p:spPr>
      </p:sp>
    </p:spTree>
    <p:extLst>
      <p:ext uri="{BB962C8B-B14F-4D97-AF65-F5344CB8AC3E}">
        <p14:creationId xmlns:p14="http://schemas.microsoft.com/office/powerpoint/2010/main" val="1346614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89169A-474D-4B79-A938-08485AC35881}" type="slidenum">
              <a:rPr lang="en-US" smtClean="0"/>
              <a:t>2</a:t>
            </a:fld>
            <a:endParaRPr lang="en-US"/>
          </a:p>
        </p:txBody>
      </p:sp>
    </p:spTree>
    <p:extLst>
      <p:ext uri="{BB962C8B-B14F-4D97-AF65-F5344CB8AC3E}">
        <p14:creationId xmlns:p14="http://schemas.microsoft.com/office/powerpoint/2010/main" val="1204641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289169A-474D-4B79-A938-08485AC35881}" type="slidenum">
              <a:rPr lang="en-US" smtClean="0"/>
              <a:t>3</a:t>
            </a:fld>
            <a:endParaRPr lang="en-US"/>
          </a:p>
        </p:txBody>
      </p:sp>
    </p:spTree>
    <p:extLst>
      <p:ext uri="{BB962C8B-B14F-4D97-AF65-F5344CB8AC3E}">
        <p14:creationId xmlns:p14="http://schemas.microsoft.com/office/powerpoint/2010/main" val="1204641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8727" y="5002152"/>
            <a:ext cx="5984845" cy="184666"/>
          </a:xfrm>
        </p:spPr>
        <p:txBody>
          <a:bodyPr/>
          <a:lstStyle/>
          <a:p>
            <a:pPr defTabSz="1493179" eaLnBrk="1" fontAlgn="auto" hangingPunct="1">
              <a:spcBef>
                <a:spcPts val="0"/>
              </a:spcBef>
              <a:spcAft>
                <a:spcPts val="408"/>
              </a:spcAft>
              <a:buClrTx/>
              <a:defRPr/>
            </a:pPr>
            <a:endParaRPr lang="en-US" sz="1200" kern="0" dirty="0"/>
          </a:p>
        </p:txBody>
      </p:sp>
      <p:sp>
        <p:nvSpPr>
          <p:cNvPr id="4" name="Slide Number Placeholder 3"/>
          <p:cNvSpPr>
            <a:spLocks noGrp="1"/>
          </p:cNvSpPr>
          <p:nvPr>
            <p:ph type="sldNum" sz="quarter" idx="10"/>
          </p:nvPr>
        </p:nvSpPr>
        <p:spPr/>
        <p:txBody>
          <a:bodyPr/>
          <a:lstStyle/>
          <a:p>
            <a:fld id="{3C73F996-9DCC-422F-AF70-19E1322D0484}"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59337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72A3ECD-FE19-4692-8584-2D30FD9B4FC5}" type="slidenum">
              <a:rPr lang="en-US" smtClean="0"/>
              <a:pPr>
                <a:defRPr/>
              </a:pPr>
              <a:t>7</a:t>
            </a:fld>
            <a:endParaRPr lang="en-US"/>
          </a:p>
        </p:txBody>
      </p:sp>
    </p:spTree>
    <p:extLst>
      <p:ext uri="{BB962C8B-B14F-4D97-AF65-F5344CB8AC3E}">
        <p14:creationId xmlns:p14="http://schemas.microsoft.com/office/powerpoint/2010/main" val="679940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4275" y="698500"/>
            <a:ext cx="46545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72A3ECD-FE19-4692-8584-2D30FD9B4FC5}" type="slidenum">
              <a:rPr lang="en-US" smtClean="0"/>
              <a:pPr>
                <a:defRPr/>
              </a:pPr>
              <a:t>8</a:t>
            </a:fld>
            <a:endParaRPr lang="en-US"/>
          </a:p>
        </p:txBody>
      </p:sp>
    </p:spTree>
    <p:extLst>
      <p:ext uri="{BB962C8B-B14F-4D97-AF65-F5344CB8AC3E}">
        <p14:creationId xmlns:p14="http://schemas.microsoft.com/office/powerpoint/2010/main" val="822342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2.bin"/><Relationship Id="rId5" Type="http://schemas.openxmlformats.org/officeDocument/2006/relationships/image" Target="../media/image2.emf"/><Relationship Id="rId1" Type="http://schemas.openxmlformats.org/officeDocument/2006/relationships/vmlDrawing" Target="../drawings/vmlDrawing2.vml"/><Relationship Id="rId2" Type="http://schemas.openxmlformats.org/officeDocument/2006/relationships/tags" Target="../tags/tag2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3.bin"/><Relationship Id="rId5" Type="http://schemas.openxmlformats.org/officeDocument/2006/relationships/image" Target="../media/image2.emf"/><Relationship Id="rId6" Type="http://schemas.openxmlformats.org/officeDocument/2006/relationships/image" Target="../media/image3.png"/><Relationship Id="rId1" Type="http://schemas.openxmlformats.org/officeDocument/2006/relationships/vmlDrawing" Target="../drawings/vmlDrawing3.vml"/><Relationship Id="rId2" Type="http://schemas.openxmlformats.org/officeDocument/2006/relationships/tags" Target="../tags/tag2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4.bin"/><Relationship Id="rId5" Type="http://schemas.openxmlformats.org/officeDocument/2006/relationships/image" Target="../media/image4.emf"/><Relationship Id="rId1" Type="http://schemas.openxmlformats.org/officeDocument/2006/relationships/vmlDrawing" Target="../drawings/vmlDrawing4.vml"/><Relationship Id="rId2" Type="http://schemas.openxmlformats.org/officeDocument/2006/relationships/tags" Target="../tags/tag23.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5.bin"/><Relationship Id="rId5" Type="http://schemas.openxmlformats.org/officeDocument/2006/relationships/image" Target="../media/image4.emf"/><Relationship Id="rId1" Type="http://schemas.openxmlformats.org/officeDocument/2006/relationships/vmlDrawing" Target="../drawings/vmlDrawing5.vml"/><Relationship Id="rId2" Type="http://schemas.openxmlformats.org/officeDocument/2006/relationships/tags" Target="../tags/tag24.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6.bin"/><Relationship Id="rId5" Type="http://schemas.openxmlformats.org/officeDocument/2006/relationships/image" Target="../media/image4.emf"/><Relationship Id="rId1" Type="http://schemas.openxmlformats.org/officeDocument/2006/relationships/vmlDrawing" Target="../drawings/vmlDrawing6.vml"/><Relationship Id="rId2" Type="http://schemas.openxmlformats.org/officeDocument/2006/relationships/tags" Target="../tags/tag25.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7.bin"/><Relationship Id="rId5" Type="http://schemas.openxmlformats.org/officeDocument/2006/relationships/image" Target="../media/image4.emf"/><Relationship Id="rId6" Type="http://schemas.openxmlformats.org/officeDocument/2006/relationships/image" Target="../media/image5.png"/><Relationship Id="rId1" Type="http://schemas.openxmlformats.org/officeDocument/2006/relationships/vmlDrawing" Target="../drawings/vmlDrawing7.vml"/><Relationship Id="rId2" Type="http://schemas.openxmlformats.org/officeDocument/2006/relationships/tags" Target="../tags/tag26.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8.bin"/><Relationship Id="rId5" Type="http://schemas.openxmlformats.org/officeDocument/2006/relationships/image" Target="../media/image4.emf"/><Relationship Id="rId6" Type="http://schemas.openxmlformats.org/officeDocument/2006/relationships/image" Target="../media/image5.png"/><Relationship Id="rId1" Type="http://schemas.openxmlformats.org/officeDocument/2006/relationships/vmlDrawing" Target="../drawings/vmlDrawing8.vml"/><Relationship Id="rId2"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4" Type="http://schemas.openxmlformats.org/officeDocument/2006/relationships/oleObject" Target="../embeddings/oleObject9.bin"/><Relationship Id="rId5" Type="http://schemas.openxmlformats.org/officeDocument/2006/relationships/image" Target="../media/image6.emf"/><Relationship Id="rId1" Type="http://schemas.openxmlformats.org/officeDocument/2006/relationships/vmlDrawing" Target="../drawings/vmlDrawing9.vml"/><Relationship Id="rId2" Type="http://schemas.openxmlformats.org/officeDocument/2006/relationships/tags" Target="../tags/tag2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5" y="0"/>
          <a:ext cx="155581" cy="155590"/>
        </p:xfrm>
        <a:graphic>
          <a:graphicData uri="http://schemas.openxmlformats.org/presentationml/2006/ole">
            <mc:AlternateContent xmlns:mc="http://schemas.openxmlformats.org/markup-compatibility/2006">
              <mc:Choice xmlns:v="urn:schemas-microsoft-com:vml" Requires="v">
                <p:oleObj spid="_x0000_s19807"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5" y="0"/>
                        <a:ext cx="155581" cy="155590"/>
                      </a:xfrm>
                      <a:prstGeom prst="rect">
                        <a:avLst/>
                      </a:prstGeom>
                    </p:spPr>
                  </p:pic>
                </p:oleObj>
              </mc:Fallback>
            </mc:AlternateContent>
          </a:graphicData>
        </a:graphic>
      </p:graphicFrame>
      <p:sp>
        <p:nvSpPr>
          <p:cNvPr id="13" name="Rectangle 12"/>
          <p:cNvSpPr>
            <a:spLocks/>
          </p:cNvSpPr>
          <p:nvPr userDrawn="1"/>
        </p:nvSpPr>
        <p:spPr bwMode="auto">
          <a:xfrm>
            <a:off x="0" y="1"/>
            <a:ext cx="8961438" cy="5040809"/>
          </a:xfrm>
          <a:prstGeom prst="rect">
            <a:avLst/>
          </a:prstGeom>
          <a:solidFill>
            <a:schemeClr val="bg2"/>
          </a:solidFill>
          <a:ln w="28575">
            <a:noFill/>
          </a:ln>
          <a:effectLst/>
          <a:extLst/>
        </p:spPr>
        <p:txBody>
          <a:bodyPr vert="horz" wrap="square" lIns="87080" tIns="87080" rIns="87080" bIns="87080" numCol="1" rtlCol="0" anchor="t" anchorCtr="0" compatLnSpc="1">
            <a:prstTxWarp prst="textNoShape">
              <a:avLst/>
            </a:prstTxWarp>
            <a:noAutofit/>
          </a:bodyPr>
          <a:lstStyle/>
          <a:p>
            <a:pPr defTabSz="870827"/>
            <a:endParaRPr lang="en-US" sz="1523" dirty="0">
              <a:solidFill>
                <a:srgbClr val="333333"/>
              </a:solidFill>
              <a:latin typeface="Segoe UI"/>
              <a:sym typeface="+mn-lt"/>
            </a:endParaRPr>
          </a:p>
        </p:txBody>
      </p:sp>
      <p:sp>
        <p:nvSpPr>
          <p:cNvPr id="14" name="Rectangle 13"/>
          <p:cNvSpPr>
            <a:spLocks/>
          </p:cNvSpPr>
          <p:nvPr userDrawn="1"/>
        </p:nvSpPr>
        <p:spPr bwMode="auto">
          <a:xfrm>
            <a:off x="0" y="3720777"/>
            <a:ext cx="8961438" cy="1320032"/>
          </a:xfrm>
          <a:prstGeom prst="rect">
            <a:avLst/>
          </a:prstGeom>
          <a:solidFill>
            <a:schemeClr val="accent2">
              <a:alpha val="89804"/>
            </a:schemeClr>
          </a:solidFill>
          <a:ln w="28575">
            <a:noFill/>
          </a:ln>
          <a:effectLst/>
          <a:extLst/>
        </p:spPr>
        <p:txBody>
          <a:bodyPr vert="horz" wrap="square" lIns="87080" tIns="87080" rIns="87080" bIns="87080" numCol="1" rtlCol="0" anchor="t" anchorCtr="0" compatLnSpc="1">
            <a:prstTxWarp prst="textNoShape">
              <a:avLst/>
            </a:prstTxWarp>
            <a:noAutofit/>
          </a:bodyPr>
          <a:lstStyle/>
          <a:p>
            <a:pPr defTabSz="870827"/>
            <a:endParaRPr lang="en-US" sz="1523" dirty="0">
              <a:solidFill>
                <a:srgbClr val="333333"/>
              </a:solidFill>
              <a:latin typeface="Segoe UI"/>
              <a:sym typeface="+mn-lt"/>
            </a:endParaRPr>
          </a:p>
        </p:txBody>
      </p:sp>
      <p:sp>
        <p:nvSpPr>
          <p:cNvPr id="4" name="Working Draft Text" hidden="1"/>
          <p:cNvSpPr txBox="1">
            <a:spLocks noChangeArrowheads="1"/>
          </p:cNvSpPr>
          <p:nvPr/>
        </p:nvSpPr>
        <p:spPr bwMode="auto">
          <a:xfrm>
            <a:off x="1127891" y="342906"/>
            <a:ext cx="902491" cy="1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40" b="1" dirty="0" smtClean="0">
                <a:solidFill>
                  <a:srgbClr val="333333"/>
                </a:solidFill>
                <a:latin typeface="Segoe UI"/>
                <a:sym typeface="+mn-lt"/>
              </a:rPr>
              <a:t>WORKING DRAFT</a:t>
            </a:r>
          </a:p>
        </p:txBody>
      </p:sp>
      <p:sp>
        <p:nvSpPr>
          <p:cNvPr id="6" name="Working Draft" hidden="1"/>
          <p:cNvSpPr txBox="1">
            <a:spLocks noChangeArrowheads="1"/>
          </p:cNvSpPr>
          <p:nvPr/>
        </p:nvSpPr>
        <p:spPr bwMode="auto">
          <a:xfrm>
            <a:off x="1127890" y="499275"/>
            <a:ext cx="2725105" cy="1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40" smtClean="0">
                <a:solidFill>
                  <a:srgbClr val="333333"/>
                </a:solidFill>
                <a:latin typeface="Segoe UI"/>
                <a:sym typeface="+mn-lt"/>
              </a:rPr>
              <a:t>Last Modified 6/28/2016 1:23 PM Central Standard Time</a:t>
            </a:r>
            <a:endParaRPr lang="en-US" sz="840" dirty="0" smtClean="0">
              <a:solidFill>
                <a:srgbClr val="333333"/>
              </a:solidFill>
              <a:latin typeface="Segoe UI"/>
              <a:sym typeface="+mn-lt"/>
            </a:endParaRPr>
          </a:p>
        </p:txBody>
      </p:sp>
      <p:sp>
        <p:nvSpPr>
          <p:cNvPr id="7" name="Printed" hidden="1"/>
          <p:cNvSpPr txBox="1">
            <a:spLocks noChangeArrowheads="1"/>
          </p:cNvSpPr>
          <p:nvPr/>
        </p:nvSpPr>
        <p:spPr bwMode="auto">
          <a:xfrm>
            <a:off x="1127890" y="655644"/>
            <a:ext cx="2362826" cy="1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40" smtClean="0">
                <a:solidFill>
                  <a:srgbClr val="333333"/>
                </a:solidFill>
                <a:latin typeface="Segoe UI"/>
                <a:sym typeface="+mn-lt"/>
              </a:rPr>
              <a:t>Printed 6/9/2016 6:46 PM Central Standard Time</a:t>
            </a:r>
            <a:endParaRPr lang="en-US" sz="840" dirty="0" smtClean="0">
              <a:solidFill>
                <a:srgbClr val="333333"/>
              </a:solidFill>
              <a:latin typeface="Segoe UI"/>
              <a:sym typeface="+mn-lt"/>
            </a:endParaRPr>
          </a:p>
        </p:txBody>
      </p:sp>
      <p:grpSp>
        <p:nvGrpSpPr>
          <p:cNvPr id="8" name="McK Title Elements" hidden="1"/>
          <p:cNvGrpSpPr>
            <a:grpSpLocks/>
          </p:cNvGrpSpPr>
          <p:nvPr userDrawn="1"/>
        </p:nvGrpSpPr>
        <p:grpSpPr bwMode="auto">
          <a:xfrm>
            <a:off x="1127889" y="4676742"/>
            <a:ext cx="4935537" cy="455611"/>
            <a:chOff x="1663" y="3115"/>
            <a:chExt cx="3109" cy="287"/>
          </a:xfrm>
        </p:grpSpPr>
        <p:sp>
          <p:nvSpPr>
            <p:cNvPr id="9" name="McK Document type"/>
            <p:cNvSpPr txBox="1">
              <a:spLocks noChangeArrowheads="1"/>
            </p:cNvSpPr>
            <p:nvPr/>
          </p:nvSpPr>
          <p:spPr bwMode="auto">
            <a:xfrm>
              <a:off x="1663" y="3115"/>
              <a:ext cx="3109"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307" dirty="0" smtClean="0">
                  <a:solidFill>
                    <a:srgbClr val="333333"/>
                  </a:solidFill>
                  <a:latin typeface="Segoe UI"/>
                  <a:sym typeface="+mn-lt"/>
                </a:rPr>
                <a:t>Document type</a:t>
              </a:r>
            </a:p>
          </p:txBody>
        </p:sp>
        <p:sp>
          <p:nvSpPr>
            <p:cNvPr id="10" name="McK Date"/>
            <p:cNvSpPr txBox="1">
              <a:spLocks noChangeArrowheads="1"/>
            </p:cNvSpPr>
            <p:nvPr/>
          </p:nvSpPr>
          <p:spPr bwMode="auto">
            <a:xfrm>
              <a:off x="1663" y="3275"/>
              <a:ext cx="3109"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307" dirty="0" smtClean="0">
                  <a:solidFill>
                    <a:srgbClr val="333333"/>
                  </a:solidFill>
                  <a:latin typeface="Segoe UI"/>
                  <a:sym typeface="+mn-lt"/>
                </a:rPr>
                <a:t>Date</a:t>
              </a:r>
            </a:p>
          </p:txBody>
        </p:sp>
      </p:grpSp>
      <p:sp>
        <p:nvSpPr>
          <p:cNvPr id="13314" name="Rectangle 1026"/>
          <p:cNvSpPr>
            <a:spLocks noGrp="1" noChangeArrowheads="1"/>
          </p:cNvSpPr>
          <p:nvPr>
            <p:ph type="ctrTitle"/>
          </p:nvPr>
        </p:nvSpPr>
        <p:spPr>
          <a:xfrm>
            <a:off x="201630" y="3941122"/>
            <a:ext cx="9371155" cy="87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lang="en-US" sz="5714" kern="0" noProof="0" dirty="0" smtClean="0">
                <a:solidFill>
                  <a:schemeClr val="bg1"/>
                </a:solidFill>
                <a:latin typeface="+mj-lt"/>
                <a:cs typeface="+mj-cs"/>
                <a:sym typeface="+mj-lt"/>
              </a:defRPr>
            </a:lvl1pPr>
          </a:lstStyle>
          <a:p>
            <a:pPr lvl="0"/>
            <a:r>
              <a:rPr lang="en-US" noProof="0" dirty="0" smtClean="0"/>
              <a:t>Click to edit Master title style</a:t>
            </a:r>
          </a:p>
        </p:txBody>
      </p:sp>
      <p:sp>
        <p:nvSpPr>
          <p:cNvPr id="13315" name="Rectangle 1027"/>
          <p:cNvSpPr>
            <a:spLocks noGrp="1" noChangeArrowheads="1"/>
          </p:cNvSpPr>
          <p:nvPr>
            <p:ph type="subTitle" idx="1" hasCustomPrompt="1"/>
          </p:nvPr>
        </p:nvSpPr>
        <p:spPr>
          <a:xfrm>
            <a:off x="201630" y="5830846"/>
            <a:ext cx="2989473" cy="205121"/>
          </a:xfrm>
        </p:spPr>
        <p:txBody>
          <a:bodyPr wrap="none" lIns="0" tIns="0" rIns="0" bIns="0">
            <a:spAutoFit/>
          </a:bodyPr>
          <a:lstStyle>
            <a:lvl1pPr>
              <a:defRPr lang="en-US" sz="1333" kern="1200" noProof="0" dirty="0" smtClean="0">
                <a:solidFill>
                  <a:schemeClr val="tx2"/>
                </a:solidFill>
                <a:latin typeface="+mn-lt"/>
                <a:ea typeface="+mn-ea"/>
                <a:cs typeface="+mn-cs"/>
                <a:sym typeface="+mn-lt"/>
              </a:defRPr>
            </a:lvl1pPr>
          </a:lstStyle>
          <a:p>
            <a:pPr lvl="0" defTabSz="852685">
              <a:spcAft>
                <a:spcPct val="50000"/>
              </a:spcAft>
            </a:pPr>
            <a:r>
              <a:rPr lang="en-US" noProof="0" dirty="0" smtClean="0"/>
              <a:t>CLICK TO EDIT MASTER SUBTITLE STYLE</a:t>
            </a:r>
          </a:p>
        </p:txBody>
      </p:sp>
      <p:sp>
        <p:nvSpPr>
          <p:cNvPr id="19" name="doc id"/>
          <p:cNvSpPr>
            <a:spLocks noChangeArrowheads="1"/>
          </p:cNvSpPr>
          <p:nvPr userDrawn="1"/>
        </p:nvSpPr>
        <p:spPr bwMode="auto">
          <a:xfrm>
            <a:off x="8132768"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52123"/>
            <a:endParaRPr lang="en-US" sz="747" dirty="0">
              <a:solidFill>
                <a:srgbClr val="000000"/>
              </a:solidFill>
              <a:latin typeface="Segoe UI"/>
              <a:sym typeface="+mn-lt"/>
            </a:endParaRPr>
          </a:p>
        </p:txBody>
      </p:sp>
      <p:sp>
        <p:nvSpPr>
          <p:cNvPr id="15" name="Rectangle 13"/>
          <p:cNvSpPr>
            <a:spLocks noChangeArrowheads="1"/>
          </p:cNvSpPr>
          <p:nvPr userDrawn="1"/>
        </p:nvSpPr>
        <p:spPr bwMode="auto">
          <a:xfrm>
            <a:off x="213620" y="3500439"/>
            <a:ext cx="8534200" cy="23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sz="1523" dirty="0">
              <a:solidFill>
                <a:srgbClr val="333333"/>
              </a:solidFill>
              <a:latin typeface="Segoe UI"/>
              <a:sym typeface="+mn-lt"/>
            </a:endParaRPr>
          </a:p>
        </p:txBody>
      </p:sp>
      <p:cxnSp>
        <p:nvCxnSpPr>
          <p:cNvPr id="20" name="Straight Connector 19"/>
          <p:cNvCxnSpPr/>
          <p:nvPr userDrawn="1"/>
        </p:nvCxnSpPr>
        <p:spPr bwMode="auto">
          <a:xfrm>
            <a:off x="201630" y="6509751"/>
            <a:ext cx="8558179" cy="0"/>
          </a:xfrm>
          <a:prstGeom prst="line">
            <a:avLst/>
          </a:prstGeom>
          <a:solidFill>
            <a:srgbClr val="DDE8DC"/>
          </a:solidFill>
          <a:ln w="3175" cap="flat" cmpd="sng" algn="ctr">
            <a:solidFill>
              <a:schemeClr val="bg1">
                <a:lumMod val="6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642928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Textbox">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Click to edit Master title style</a:t>
            </a:r>
            <a:endParaRPr lang="en-US"/>
          </a:p>
        </p:txBody>
      </p:sp>
      <p:sp>
        <p:nvSpPr>
          <p:cNvPr id="10" name="Text Placeholder 9"/>
          <p:cNvSpPr>
            <a:spLocks noGrp="1"/>
          </p:cNvSpPr>
          <p:nvPr>
            <p:ph type="body" sz="quarter" idx="15"/>
          </p:nvPr>
        </p:nvSpPr>
        <p:spPr>
          <a:xfrm>
            <a:off x="356280" y="885527"/>
            <a:ext cx="8244211" cy="135389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114567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1630" y="243729"/>
            <a:ext cx="8585985" cy="369332"/>
          </a:xfrm>
        </p:spPr>
        <p:txBody>
          <a:bodyPr/>
          <a:lstStyle>
            <a:lvl1pPr algn="l" rtl="0" eaLnBrk="1" fontAlgn="base" hangingPunct="1">
              <a:spcBef>
                <a:spcPct val="0"/>
              </a:spcBef>
              <a:spcAft>
                <a:spcPct val="0"/>
              </a:spcAft>
              <a:defRPr lang="en-US" sz="2400" dirty="0">
                <a:solidFill>
                  <a:srgbClr val="CC0034"/>
                </a:solidFill>
                <a:latin typeface="+mj-lt"/>
                <a:ea typeface="+mj-ea"/>
                <a:cs typeface="+mj-cs"/>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8438687" y="160513"/>
            <a:ext cx="522751" cy="448098"/>
          </a:xfrm>
          <a:prstGeom prst="rect">
            <a:avLst/>
          </a:prstGeom>
        </p:spPr>
        <p:txBody>
          <a:bodyPr lIns="89611" tIns="44806" rIns="89611" bIns="44806"/>
          <a:lstStyle>
            <a:lvl1pPr>
              <a:defRPr sz="2000"/>
            </a:lvl1pPr>
          </a:lstStyle>
          <a:p>
            <a:fld id="{D984E4BD-9D2E-4526-A336-EC57ADA314BB}"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97520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36054" y="970880"/>
            <a:ext cx="4069986" cy="2267287"/>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5398" y="970880"/>
            <a:ext cx="4069986" cy="2267287"/>
          </a:xfrm>
        </p:spPr>
        <p:txBody>
          <a:bodyPr/>
          <a:lstStyle>
            <a:lvl1pPr>
              <a:defRPr sz="27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xfrm>
            <a:off x="8443355" y="51345"/>
            <a:ext cx="522751" cy="448098"/>
          </a:xfrm>
          <a:prstGeom prst="rect">
            <a:avLst/>
          </a:prstGeom>
        </p:spPr>
        <p:txBody>
          <a:bodyPr lIns="89611" tIns="44806" rIns="89611" bIns="44806"/>
          <a:lstStyle>
            <a:lvl1pPr algn="l" fontAlgn="auto">
              <a:spcAft>
                <a:spcPts val="0"/>
              </a:spcAft>
              <a:defRPr sz="1800"/>
            </a:lvl1pPr>
          </a:lstStyle>
          <a:p>
            <a:pPr>
              <a:defRPr/>
            </a:pPr>
            <a:endParaRPr lang="en-US" dirty="0"/>
          </a:p>
          <a:p>
            <a:pPr>
              <a:defRPr/>
            </a:pPr>
            <a:fld id="{676EA6FA-3362-4245-ABCC-4261995A7875}" type="slidenum">
              <a:rPr lang="en-US"/>
              <a:pPr>
                <a:defRPr/>
              </a:pPr>
              <a:t>‹#›</a:t>
            </a:fld>
            <a:endParaRPr lang="en-US" dirty="0"/>
          </a:p>
        </p:txBody>
      </p:sp>
    </p:spTree>
    <p:extLst>
      <p:ext uri="{BB962C8B-B14F-4D97-AF65-F5344CB8AC3E}">
        <p14:creationId xmlns:p14="http://schemas.microsoft.com/office/powerpoint/2010/main" val="250615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5" y="0"/>
          <a:ext cx="155581" cy="155590"/>
        </p:xfrm>
        <a:graphic>
          <a:graphicData uri="http://schemas.openxmlformats.org/presentationml/2006/ole">
            <mc:AlternateContent xmlns:mc="http://schemas.openxmlformats.org/markup-compatibility/2006">
              <mc:Choice xmlns:v="urn:schemas-microsoft-com:vml" Requires="v">
                <p:oleObj spid="_x0000_s20832"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5" y="0"/>
                        <a:ext cx="155581" cy="155590"/>
                      </a:xfrm>
                      <a:prstGeom prst="rect">
                        <a:avLst/>
                      </a:prstGeom>
                    </p:spPr>
                  </p:pic>
                </p:oleObj>
              </mc:Fallback>
            </mc:AlternateContent>
          </a:graphicData>
        </a:graphic>
      </p:graphicFrame>
      <p:sp>
        <p:nvSpPr>
          <p:cNvPr id="14" name="Rectangle 13"/>
          <p:cNvSpPr>
            <a:spLocks/>
          </p:cNvSpPr>
          <p:nvPr userDrawn="1"/>
        </p:nvSpPr>
        <p:spPr bwMode="auto">
          <a:xfrm>
            <a:off x="0" y="3720777"/>
            <a:ext cx="8961438" cy="1320032"/>
          </a:xfrm>
          <a:prstGeom prst="rect">
            <a:avLst/>
          </a:prstGeom>
          <a:solidFill>
            <a:schemeClr val="accent3">
              <a:alpha val="89804"/>
            </a:schemeClr>
          </a:solidFill>
          <a:ln w="28575">
            <a:noFill/>
          </a:ln>
          <a:effectLst/>
          <a:extLst/>
        </p:spPr>
        <p:txBody>
          <a:bodyPr vert="horz" wrap="square" lIns="87080" tIns="87080" rIns="87080" bIns="87080" numCol="1" rtlCol="0" anchor="t" anchorCtr="0" compatLnSpc="1">
            <a:prstTxWarp prst="textNoShape">
              <a:avLst/>
            </a:prstTxWarp>
            <a:noAutofit/>
          </a:bodyPr>
          <a:lstStyle/>
          <a:p>
            <a:pPr defTabSz="870827"/>
            <a:endParaRPr lang="en-US" sz="1523" dirty="0">
              <a:solidFill>
                <a:srgbClr val="333333"/>
              </a:solidFill>
              <a:latin typeface="Segoe UI"/>
              <a:sym typeface="+mn-lt"/>
            </a:endParaRPr>
          </a:p>
        </p:txBody>
      </p:sp>
      <p:sp>
        <p:nvSpPr>
          <p:cNvPr id="4" name="Working Draft Text" hidden="1"/>
          <p:cNvSpPr txBox="1">
            <a:spLocks noChangeArrowheads="1"/>
          </p:cNvSpPr>
          <p:nvPr/>
        </p:nvSpPr>
        <p:spPr bwMode="auto">
          <a:xfrm>
            <a:off x="1127891" y="342906"/>
            <a:ext cx="902491" cy="1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40" b="1" dirty="0" smtClean="0">
                <a:solidFill>
                  <a:srgbClr val="333333"/>
                </a:solidFill>
                <a:latin typeface="Segoe UI"/>
                <a:sym typeface="+mn-lt"/>
              </a:rPr>
              <a:t>WORKING DRAFT</a:t>
            </a:r>
          </a:p>
        </p:txBody>
      </p:sp>
      <p:sp>
        <p:nvSpPr>
          <p:cNvPr id="6" name="Working Draft" hidden="1"/>
          <p:cNvSpPr txBox="1">
            <a:spLocks noChangeArrowheads="1"/>
          </p:cNvSpPr>
          <p:nvPr/>
        </p:nvSpPr>
        <p:spPr bwMode="auto">
          <a:xfrm>
            <a:off x="1127890" y="499275"/>
            <a:ext cx="2725105" cy="1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40" smtClean="0">
                <a:solidFill>
                  <a:srgbClr val="333333"/>
                </a:solidFill>
                <a:latin typeface="Segoe UI"/>
                <a:sym typeface="+mn-lt"/>
              </a:rPr>
              <a:t>Last Modified 6/28/2016 1:23 PM Central Standard Time</a:t>
            </a:r>
            <a:endParaRPr lang="en-US" sz="840" dirty="0" smtClean="0">
              <a:solidFill>
                <a:srgbClr val="333333"/>
              </a:solidFill>
              <a:latin typeface="Segoe UI"/>
              <a:sym typeface="+mn-lt"/>
            </a:endParaRPr>
          </a:p>
        </p:txBody>
      </p:sp>
      <p:sp>
        <p:nvSpPr>
          <p:cNvPr id="7" name="Printed" hidden="1"/>
          <p:cNvSpPr txBox="1">
            <a:spLocks noChangeArrowheads="1"/>
          </p:cNvSpPr>
          <p:nvPr/>
        </p:nvSpPr>
        <p:spPr bwMode="auto">
          <a:xfrm>
            <a:off x="1127890" y="655644"/>
            <a:ext cx="2362826" cy="129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840" smtClean="0">
                <a:solidFill>
                  <a:srgbClr val="333333"/>
                </a:solidFill>
                <a:latin typeface="Segoe UI"/>
                <a:sym typeface="+mn-lt"/>
              </a:rPr>
              <a:t>Printed 6/9/2016 6:46 PM Central Standard Time</a:t>
            </a:r>
            <a:endParaRPr lang="en-US" sz="840" dirty="0" smtClean="0">
              <a:solidFill>
                <a:srgbClr val="333333"/>
              </a:solidFill>
              <a:latin typeface="Segoe UI"/>
              <a:sym typeface="+mn-lt"/>
            </a:endParaRPr>
          </a:p>
        </p:txBody>
      </p:sp>
      <p:grpSp>
        <p:nvGrpSpPr>
          <p:cNvPr id="8" name="McK Title Elements" hidden="1"/>
          <p:cNvGrpSpPr>
            <a:grpSpLocks/>
          </p:cNvGrpSpPr>
          <p:nvPr userDrawn="1"/>
        </p:nvGrpSpPr>
        <p:grpSpPr bwMode="auto">
          <a:xfrm>
            <a:off x="1127889" y="4676742"/>
            <a:ext cx="4935537" cy="455611"/>
            <a:chOff x="1663" y="3115"/>
            <a:chExt cx="3109" cy="287"/>
          </a:xfrm>
        </p:grpSpPr>
        <p:sp>
          <p:nvSpPr>
            <p:cNvPr id="9" name="McK Document type"/>
            <p:cNvSpPr txBox="1">
              <a:spLocks noChangeArrowheads="1"/>
            </p:cNvSpPr>
            <p:nvPr/>
          </p:nvSpPr>
          <p:spPr bwMode="auto">
            <a:xfrm>
              <a:off x="1663" y="3115"/>
              <a:ext cx="3109"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307" dirty="0" smtClean="0">
                  <a:solidFill>
                    <a:srgbClr val="333333"/>
                  </a:solidFill>
                  <a:latin typeface="Segoe UI"/>
                  <a:sym typeface="+mn-lt"/>
                </a:rPr>
                <a:t>Document type</a:t>
              </a:r>
            </a:p>
          </p:txBody>
        </p:sp>
        <p:sp>
          <p:nvSpPr>
            <p:cNvPr id="10" name="McK Date"/>
            <p:cNvSpPr txBox="1">
              <a:spLocks noChangeArrowheads="1"/>
            </p:cNvSpPr>
            <p:nvPr/>
          </p:nvSpPr>
          <p:spPr bwMode="auto">
            <a:xfrm>
              <a:off x="1663" y="3275"/>
              <a:ext cx="3109" cy="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1307" dirty="0" smtClean="0">
                  <a:solidFill>
                    <a:srgbClr val="333333"/>
                  </a:solidFill>
                  <a:latin typeface="Segoe UI"/>
                  <a:sym typeface="+mn-lt"/>
                </a:rPr>
                <a:t>Date</a:t>
              </a:r>
            </a:p>
          </p:txBody>
        </p:sp>
      </p:grpSp>
      <p:sp>
        <p:nvSpPr>
          <p:cNvPr id="13314" name="Rectangle 1026"/>
          <p:cNvSpPr>
            <a:spLocks noGrp="1" noChangeArrowheads="1"/>
          </p:cNvSpPr>
          <p:nvPr>
            <p:ph type="ctrTitle"/>
          </p:nvPr>
        </p:nvSpPr>
        <p:spPr>
          <a:xfrm>
            <a:off x="201630" y="3941122"/>
            <a:ext cx="9371155" cy="87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a:defRPr lang="en-US" sz="5714" kern="0" noProof="0" dirty="0" smtClean="0">
                <a:solidFill>
                  <a:schemeClr val="bg1"/>
                </a:solidFill>
                <a:latin typeface="+mj-lt"/>
                <a:cs typeface="+mj-cs"/>
                <a:sym typeface="+mj-lt"/>
              </a:defRPr>
            </a:lvl1pPr>
          </a:lstStyle>
          <a:p>
            <a:pPr lvl="0"/>
            <a:r>
              <a:rPr lang="en-US" noProof="0" dirty="0" smtClean="0"/>
              <a:t>Click to edit Master title style</a:t>
            </a:r>
          </a:p>
        </p:txBody>
      </p:sp>
      <p:sp>
        <p:nvSpPr>
          <p:cNvPr id="13315" name="Rectangle 1027"/>
          <p:cNvSpPr>
            <a:spLocks noGrp="1" noChangeArrowheads="1"/>
          </p:cNvSpPr>
          <p:nvPr>
            <p:ph type="subTitle" idx="1" hasCustomPrompt="1"/>
          </p:nvPr>
        </p:nvSpPr>
        <p:spPr>
          <a:xfrm>
            <a:off x="201630" y="5208325"/>
            <a:ext cx="2989473" cy="205121"/>
          </a:xfrm>
        </p:spPr>
        <p:txBody>
          <a:bodyPr wrap="none" lIns="0" tIns="0" rIns="0" bIns="0">
            <a:spAutoFit/>
          </a:bodyPr>
          <a:lstStyle>
            <a:lvl1pPr>
              <a:defRPr lang="en-US" sz="1333" kern="1200" noProof="0" dirty="0" smtClean="0">
                <a:solidFill>
                  <a:schemeClr val="tx2"/>
                </a:solidFill>
                <a:latin typeface="+mn-lt"/>
                <a:ea typeface="+mn-ea"/>
                <a:cs typeface="+mn-cs"/>
                <a:sym typeface="+mn-lt"/>
              </a:defRPr>
            </a:lvl1pPr>
          </a:lstStyle>
          <a:p>
            <a:pPr lvl="0" defTabSz="852685">
              <a:spcAft>
                <a:spcPct val="50000"/>
              </a:spcAft>
            </a:pPr>
            <a:r>
              <a:rPr lang="en-US" noProof="0" dirty="0" smtClean="0"/>
              <a:t>CLICK TO EDIT MASTER SUBTITLE STYLE</a:t>
            </a:r>
          </a:p>
        </p:txBody>
      </p:sp>
      <p:sp>
        <p:nvSpPr>
          <p:cNvPr id="19" name="doc id"/>
          <p:cNvSpPr>
            <a:spLocks noChangeArrowheads="1"/>
          </p:cNvSpPr>
          <p:nvPr userDrawn="1"/>
        </p:nvSpPr>
        <p:spPr bwMode="auto">
          <a:xfrm>
            <a:off x="8132768" y="36513"/>
            <a:ext cx="657225"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p>
            <a:pPr algn="r" defTabSz="852123"/>
            <a:endParaRPr lang="en-US" sz="747" dirty="0">
              <a:solidFill>
                <a:srgbClr val="000000"/>
              </a:solidFill>
              <a:latin typeface="Segoe UI"/>
              <a:sym typeface="+mn-lt"/>
            </a:endParaRPr>
          </a:p>
        </p:txBody>
      </p:sp>
      <p:sp>
        <p:nvSpPr>
          <p:cNvPr id="15" name="Rectangle 13"/>
          <p:cNvSpPr>
            <a:spLocks noChangeArrowheads="1"/>
          </p:cNvSpPr>
          <p:nvPr userDrawn="1"/>
        </p:nvSpPr>
        <p:spPr bwMode="auto">
          <a:xfrm>
            <a:off x="213620" y="3500439"/>
            <a:ext cx="8534200" cy="23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sz="1523" dirty="0">
              <a:solidFill>
                <a:srgbClr val="333333"/>
              </a:solidFill>
              <a:latin typeface="Segoe UI"/>
              <a:sym typeface="+mn-lt"/>
            </a:endParaRPr>
          </a:p>
        </p:txBody>
      </p:sp>
      <p:sp>
        <p:nvSpPr>
          <p:cNvPr id="23" name="Rectangle 22"/>
          <p:cNvSpPr/>
          <p:nvPr userDrawn="1"/>
        </p:nvSpPr>
        <p:spPr>
          <a:xfrm>
            <a:off x="0" y="1"/>
            <a:ext cx="8961438" cy="3720777"/>
          </a:xfrm>
          <a:prstGeom prst="rect">
            <a:avLst/>
          </a:prstGeom>
          <a:solidFill>
            <a:srgbClr val="F5F5E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7" tIns="42674" rIns="85347" bIns="42674" numCol="1" spcCol="0" rtlCol="0" fromWordArt="0" anchor="ctr" anchorCtr="0" forceAA="0" compatLnSpc="1">
            <a:prstTxWarp prst="textNoShape">
              <a:avLst/>
            </a:prstTxWarp>
            <a:noAutofit/>
          </a:bodyPr>
          <a:lstStyle/>
          <a:p>
            <a:pPr algn="ctr"/>
            <a:endParaRPr lang="en-US" sz="1493" dirty="0" smtClean="0">
              <a:solidFill>
                <a:srgbClr val="FFFFFF"/>
              </a:solidFill>
              <a:sym typeface="+mn-lt"/>
            </a:endParaRPr>
          </a:p>
        </p:txBody>
      </p:sp>
      <p:pic>
        <p:nvPicPr>
          <p:cNvPr id="24" name="Picture 23"/>
          <p:cNvPicPr>
            <a:picLocks/>
          </p:cNvPicPr>
          <p:nvPr userDrawn="1"/>
        </p:nvPicPr>
        <p:blipFill>
          <a:blip r:embed="rId6" cstate="email">
            <a:extLst>
              <a:ext uri="{28A0092B-C50C-407E-A947-70E740481C1C}">
                <a14:useLocalDpi xmlns:a14="http://schemas.microsoft.com/office/drawing/2010/main" val="0"/>
              </a:ext>
            </a:extLst>
          </a:blip>
          <a:stretch>
            <a:fillRect/>
          </a:stretch>
        </p:blipFill>
        <p:spPr>
          <a:xfrm>
            <a:off x="99070" y="93370"/>
            <a:ext cx="8763299" cy="3534034"/>
          </a:xfrm>
          <a:prstGeom prst="rect">
            <a:avLst/>
          </a:prstGeom>
        </p:spPr>
      </p:pic>
    </p:spTree>
    <p:extLst>
      <p:ext uri="{BB962C8B-B14F-4D97-AF65-F5344CB8AC3E}">
        <p14:creationId xmlns:p14="http://schemas.microsoft.com/office/powerpoint/2010/main" val="30554106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483" y="1557"/>
          <a:ext cx="1481" cy="1555"/>
        </p:xfrm>
        <a:graphic>
          <a:graphicData uri="http://schemas.openxmlformats.org/presentationml/2006/ole">
            <mc:AlternateContent xmlns:mc="http://schemas.openxmlformats.org/markup-compatibility/2006">
              <mc:Choice xmlns:v="urn:schemas-microsoft-com:vml" Requires="v">
                <p:oleObj spid="_x0000_s21778" name="think-cell Slide" r:id="rId4" imgW="369" imgH="369" progId="TCLayout.ActiveDocument.1">
                  <p:embed/>
                </p:oleObj>
              </mc:Choice>
              <mc:Fallback>
                <p:oleObj name="think-cell Slide" r:id="rId4" imgW="369" imgH="369" progId="TCLayout.ActiveDocument.1">
                  <p:embed/>
                  <p:pic>
                    <p:nvPicPr>
                      <p:cNvPr id="0" name=""/>
                      <p:cNvPicPr/>
                      <p:nvPr/>
                    </p:nvPicPr>
                    <p:blipFill>
                      <a:blip r:embed="rId5"/>
                      <a:stretch>
                        <a:fillRect/>
                      </a:stretch>
                    </p:blipFill>
                    <p:spPr>
                      <a:xfrm>
                        <a:off x="1483" y="1557"/>
                        <a:ext cx="1481" cy="1555"/>
                      </a:xfrm>
                      <a:prstGeom prst="rect">
                        <a:avLst/>
                      </a:prstGeom>
                    </p:spPr>
                  </p:pic>
                </p:oleObj>
              </mc:Fallback>
            </mc:AlternateContent>
          </a:graphicData>
        </a:graphic>
      </p:graphicFrame>
      <p:sp>
        <p:nvSpPr>
          <p:cNvPr id="2" name="McK 2. Slide Title"/>
          <p:cNvSpPr>
            <a:spLocks noGrp="1"/>
          </p:cNvSpPr>
          <p:nvPr>
            <p:ph type="title"/>
          </p:nvPr>
        </p:nvSpPr>
        <p:spPr>
          <a:xfrm>
            <a:off x="206256" y="243729"/>
            <a:ext cx="8581359" cy="315920"/>
          </a:xfrm>
        </p:spPr>
        <p:txBody>
          <a:bodyPr/>
          <a:lstStyle>
            <a:lvl1pPr>
              <a:defRPr>
                <a:solidFill>
                  <a:schemeClr val="tx2"/>
                </a:solidFill>
                <a:latin typeface="+mj-lt"/>
                <a:ea typeface="+mj-ea"/>
                <a:cs typeface="+mj-cs"/>
                <a:sym typeface="+mj-lt"/>
              </a:defRPr>
            </a:lvl1pPr>
          </a:lstStyle>
          <a:p>
            <a:r>
              <a:rPr lang="en-US" dirty="0" smtClean="0"/>
              <a:t>Click to edit Master title style</a:t>
            </a:r>
            <a:endParaRPr lang="en-US" dirty="0"/>
          </a:p>
        </p:txBody>
      </p:sp>
      <p:sp>
        <p:nvSpPr>
          <p:cNvPr id="8" name="TextBox 7"/>
          <p:cNvSpPr txBox="1"/>
          <p:nvPr userDrawn="1"/>
        </p:nvSpPr>
        <p:spPr>
          <a:xfrm>
            <a:off x="2329657" y="6449637"/>
            <a:ext cx="4302125" cy="16158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buClr>
                <a:srgbClr val="052A5B"/>
              </a:buClr>
            </a:pPr>
            <a:r>
              <a:rPr lang="en-US" sz="1050" dirty="0" smtClean="0">
                <a:solidFill>
                  <a:srgbClr val="FF0000"/>
                </a:solidFill>
              </a:rPr>
              <a:t>Proprietary &amp; Confidential</a:t>
            </a:r>
            <a:endParaRPr lang="en-US" sz="1200" dirty="0">
              <a:solidFill>
                <a:srgbClr val="FF0000"/>
              </a:solidFill>
            </a:endParaRPr>
          </a:p>
        </p:txBody>
      </p:sp>
    </p:spTree>
    <p:extLst>
      <p:ext uri="{BB962C8B-B14F-4D97-AF65-F5344CB8AC3E}">
        <p14:creationId xmlns:p14="http://schemas.microsoft.com/office/powerpoint/2010/main" val="23821828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483" y="1557"/>
          <a:ext cx="1481" cy="1555"/>
        </p:xfrm>
        <a:graphic>
          <a:graphicData uri="http://schemas.openxmlformats.org/presentationml/2006/ole">
            <mc:AlternateContent xmlns:mc="http://schemas.openxmlformats.org/markup-compatibility/2006">
              <mc:Choice xmlns:v="urn:schemas-microsoft-com:vml" Requires="v">
                <p:oleObj spid="_x0000_s22797" name="think-cell Slide" r:id="rId4" imgW="369" imgH="369" progId="TCLayout.ActiveDocument.1">
                  <p:embed/>
                </p:oleObj>
              </mc:Choice>
              <mc:Fallback>
                <p:oleObj name="think-cell Slide" r:id="rId4" imgW="369" imgH="369" progId="TCLayout.ActiveDocument.1">
                  <p:embed/>
                  <p:pic>
                    <p:nvPicPr>
                      <p:cNvPr id="0" name=""/>
                      <p:cNvPicPr/>
                      <p:nvPr/>
                    </p:nvPicPr>
                    <p:blipFill>
                      <a:blip r:embed="rId5"/>
                      <a:stretch>
                        <a:fillRect/>
                      </a:stretch>
                    </p:blipFill>
                    <p:spPr>
                      <a:xfrm>
                        <a:off x="1483" y="1557"/>
                        <a:ext cx="1481" cy="1555"/>
                      </a:xfrm>
                      <a:prstGeom prst="rect">
                        <a:avLst/>
                      </a:prstGeom>
                    </p:spPr>
                  </p:pic>
                </p:oleObj>
              </mc:Fallback>
            </mc:AlternateContent>
          </a:graphicData>
        </a:graphic>
      </p:graphicFrame>
      <p:sp>
        <p:nvSpPr>
          <p:cNvPr id="2" name="McK 2. Slide Title"/>
          <p:cNvSpPr>
            <a:spLocks noGrp="1"/>
          </p:cNvSpPr>
          <p:nvPr>
            <p:ph type="title"/>
          </p:nvPr>
        </p:nvSpPr>
        <p:spPr>
          <a:xfrm>
            <a:off x="716968" y="384583"/>
            <a:ext cx="8070647" cy="315920"/>
          </a:xfrm>
        </p:spPr>
        <p:txBody>
          <a:bodyPr anchor="ctr"/>
          <a:lstStyle>
            <a:lvl1pPr>
              <a:defRPr>
                <a:solidFill>
                  <a:schemeClr val="tx2"/>
                </a:solidFill>
                <a:latin typeface="+mj-lt"/>
                <a:ea typeface="+mj-ea"/>
                <a:cs typeface="+mj-cs"/>
                <a:sym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25852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itle Only">
    <p:bg bwMode="auto">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nvPr>
        </p:nvGraphicFramePr>
        <p:xfrm>
          <a:off x="1483" y="1557"/>
          <a:ext cx="1481" cy="1555"/>
        </p:xfrm>
        <a:graphic>
          <a:graphicData uri="http://schemas.openxmlformats.org/presentationml/2006/ole">
            <mc:AlternateContent xmlns:mc="http://schemas.openxmlformats.org/markup-compatibility/2006">
              <mc:Choice xmlns:v="urn:schemas-microsoft-com:vml" Requires="v">
                <p:oleObj spid="_x0000_s23821" name="think-cell Slide" r:id="rId4" imgW="369" imgH="369" progId="TCLayout.ActiveDocument.1">
                  <p:embed/>
                </p:oleObj>
              </mc:Choice>
              <mc:Fallback>
                <p:oleObj name="think-cell Slide" r:id="rId4" imgW="369" imgH="369" progId="TCLayout.ActiveDocument.1">
                  <p:embed/>
                  <p:pic>
                    <p:nvPicPr>
                      <p:cNvPr id="0" name=""/>
                      <p:cNvPicPr/>
                      <p:nvPr/>
                    </p:nvPicPr>
                    <p:blipFill>
                      <a:blip r:embed="rId5"/>
                      <a:stretch>
                        <a:fillRect/>
                      </a:stretch>
                    </p:blipFill>
                    <p:spPr>
                      <a:xfrm>
                        <a:off x="1483" y="1557"/>
                        <a:ext cx="1481" cy="1555"/>
                      </a:xfrm>
                      <a:prstGeom prst="rect">
                        <a:avLst/>
                      </a:prstGeom>
                    </p:spPr>
                  </p:pic>
                </p:oleObj>
              </mc:Fallback>
            </mc:AlternateContent>
          </a:graphicData>
        </a:graphic>
      </p:graphicFrame>
      <p:sp>
        <p:nvSpPr>
          <p:cNvPr id="5" name="Rectangle 4"/>
          <p:cNvSpPr/>
          <p:nvPr userDrawn="1"/>
        </p:nvSpPr>
        <p:spPr>
          <a:xfrm>
            <a:off x="0" y="0"/>
            <a:ext cx="8961438" cy="6721475"/>
          </a:xfrm>
          <a:prstGeom prst="rect">
            <a:avLst/>
          </a:prstGeom>
          <a:solidFill>
            <a:srgbClr val="EEEED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5347" tIns="42674" rIns="85347" bIns="42674" numCol="1" spcCol="0" rtlCol="0" fromWordArt="0" anchor="ctr" anchorCtr="0" forceAA="0" compatLnSpc="1">
            <a:prstTxWarp prst="textNoShape">
              <a:avLst/>
            </a:prstTxWarp>
            <a:noAutofit/>
          </a:bodyPr>
          <a:lstStyle/>
          <a:p>
            <a:pPr algn="ctr"/>
            <a:endParaRPr lang="en-US" sz="1493" dirty="0" smtClean="0">
              <a:solidFill>
                <a:srgbClr val="FFFFFF"/>
              </a:solidFill>
              <a:sym typeface="+mn-lt"/>
            </a:endParaRPr>
          </a:p>
        </p:txBody>
      </p:sp>
      <p:sp>
        <p:nvSpPr>
          <p:cNvPr id="2" name="McK 2. Slide Title"/>
          <p:cNvSpPr>
            <a:spLocks noGrp="1"/>
          </p:cNvSpPr>
          <p:nvPr>
            <p:ph type="title"/>
          </p:nvPr>
        </p:nvSpPr>
        <p:spPr>
          <a:xfrm>
            <a:off x="206255" y="251676"/>
            <a:ext cx="8553553" cy="315920"/>
          </a:xfrm>
        </p:spPr>
        <p:txBody>
          <a:bodyPr anchor="ctr"/>
          <a:lstStyle>
            <a:lvl1pPr>
              <a:defRPr>
                <a:solidFill>
                  <a:schemeClr val="tx2"/>
                </a:solidFill>
                <a:latin typeface="+mj-lt"/>
                <a:ea typeface="+mj-ea"/>
                <a:cs typeface="+mj-cs"/>
                <a:sym typeface="+mj-lt"/>
              </a:defRPr>
            </a:lvl1pPr>
          </a:lstStyle>
          <a:p>
            <a:r>
              <a:rPr lang="en-US" dirty="0" smtClean="0"/>
              <a:t>Click to edit Master title style</a:t>
            </a:r>
            <a:endParaRPr lang="en-US" dirty="0"/>
          </a:p>
        </p:txBody>
      </p:sp>
      <p:sp>
        <p:nvSpPr>
          <p:cNvPr id="6" name="Slide Number"/>
          <p:cNvSpPr txBox="1">
            <a:spLocks/>
          </p:cNvSpPr>
          <p:nvPr userDrawn="1"/>
        </p:nvSpPr>
        <p:spPr bwMode="auto">
          <a:xfrm>
            <a:off x="8612332" y="6489741"/>
            <a:ext cx="147476" cy="143565"/>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a:fld id="{42C328C1-A84F-4A39-A664-DBA00541A8C6}" type="slidenum">
              <a:rPr lang="en-US" sz="933" smtClean="0">
                <a:solidFill>
                  <a:srgbClr val="FFFFFF">
                    <a:lumMod val="65000"/>
                  </a:srgbClr>
                </a:solidFill>
                <a:sym typeface="+mn-lt"/>
              </a:rPr>
              <a:pPr algn="r"/>
              <a:t>‹#›</a:t>
            </a:fld>
            <a:endParaRPr lang="en-US" sz="933" dirty="0">
              <a:solidFill>
                <a:srgbClr val="FFFFFF">
                  <a:lumMod val="65000"/>
                </a:srgbClr>
              </a:solidFill>
              <a:sym typeface="+mn-lt"/>
            </a:endParaRPr>
          </a:p>
        </p:txBody>
      </p:sp>
      <p:cxnSp>
        <p:nvCxnSpPr>
          <p:cNvPr id="7" name="Straight Connector 6"/>
          <p:cNvCxnSpPr/>
          <p:nvPr userDrawn="1"/>
        </p:nvCxnSpPr>
        <p:spPr bwMode="auto">
          <a:xfrm>
            <a:off x="201630" y="6395441"/>
            <a:ext cx="8558179" cy="0"/>
          </a:xfrm>
          <a:prstGeom prst="line">
            <a:avLst/>
          </a:prstGeom>
          <a:solidFill>
            <a:srgbClr val="DDE8DC"/>
          </a:solidFill>
          <a:ln w="3175" cap="flat" cmpd="sng" algn="ctr">
            <a:solidFill>
              <a:schemeClr val="bg1">
                <a:lumMod val="6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6162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83" y="1557"/>
          <a:ext cx="1481" cy="1555"/>
        </p:xfrm>
        <a:graphic>
          <a:graphicData uri="http://schemas.openxmlformats.org/presentationml/2006/ole">
            <mc:AlternateContent xmlns:mc="http://schemas.openxmlformats.org/markup-compatibility/2006">
              <mc:Choice xmlns:v="urn:schemas-microsoft-com:vml" Requires="v">
                <p:oleObj spid="_x0000_s24845" name="think-cell Slide" r:id="rId4" imgW="369" imgH="369" progId="TCLayout.ActiveDocument.1">
                  <p:embed/>
                </p:oleObj>
              </mc:Choice>
              <mc:Fallback>
                <p:oleObj name="think-cell Slide" r:id="rId4" imgW="369" imgH="369" progId="TCLayout.ActiveDocument.1">
                  <p:embed/>
                  <p:pic>
                    <p:nvPicPr>
                      <p:cNvPr id="0" name=""/>
                      <p:cNvPicPr/>
                      <p:nvPr/>
                    </p:nvPicPr>
                    <p:blipFill>
                      <a:blip r:embed="rId5"/>
                      <a:stretch>
                        <a:fillRect/>
                      </a:stretch>
                    </p:blipFill>
                    <p:spPr>
                      <a:xfrm>
                        <a:off x="1483" y="1557"/>
                        <a:ext cx="1481" cy="1555"/>
                      </a:xfrm>
                      <a:prstGeom prst="rect">
                        <a:avLst/>
                      </a:prstGeom>
                    </p:spPr>
                  </p:pic>
                </p:oleObj>
              </mc:Fallback>
            </mc:AlternateContent>
          </a:graphicData>
        </a:graphic>
      </p:graphicFrame>
      <p:sp>
        <p:nvSpPr>
          <p:cNvPr id="11" name="Title 1"/>
          <p:cNvSpPr>
            <a:spLocks noGrp="1"/>
          </p:cNvSpPr>
          <p:nvPr>
            <p:ph type="title"/>
          </p:nvPr>
        </p:nvSpPr>
        <p:spPr>
          <a:xfrm flipH="1">
            <a:off x="582609" y="217323"/>
            <a:ext cx="61" cy="61549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en-US" sz="4667" b="0" baseline="0" dirty="0">
                <a:solidFill>
                  <a:schemeClr val="tx2"/>
                </a:solidFill>
                <a:latin typeface="+mj-lt"/>
                <a:ea typeface="+mj-ea"/>
                <a:cs typeface="+mj-cs"/>
                <a:sym typeface="+mj-lt"/>
              </a:defRPr>
            </a:lvl1pPr>
          </a:lstStyle>
          <a:p>
            <a:endParaRPr lang="en-US" sz="3809" dirty="0">
              <a:solidFill>
                <a:schemeClr val="tx2"/>
              </a:solidFill>
            </a:endParaRPr>
          </a:p>
        </p:txBody>
      </p:sp>
      <p:sp>
        <p:nvSpPr>
          <p:cNvPr id="12" name="Slide Number"/>
          <p:cNvSpPr txBox="1">
            <a:spLocks/>
          </p:cNvSpPr>
          <p:nvPr userDrawn="1"/>
        </p:nvSpPr>
        <p:spPr bwMode="auto">
          <a:xfrm>
            <a:off x="8612332" y="6490306"/>
            <a:ext cx="147476" cy="143565"/>
          </a:xfrm>
          <a:prstGeom prst="rect">
            <a:avLst/>
          </a:prstGeom>
        </p:spPr>
        <p:txBody>
          <a:bodyPr vert="horz" wrap="none" lIns="0" tIns="0" rIns="0" bIns="0" rtlCol="0" anchor="b" anchorCtr="0">
            <a:spAutoFit/>
          </a:bodyPr>
          <a:lstStyle>
            <a:defPPr>
              <a:defRPr lang="en-US"/>
            </a:defPPr>
            <a:lvl1pPr lvl="0" algn="r">
              <a:defRPr sz="1000" baseline="0">
                <a:solidFill>
                  <a:schemeClr val="bg1">
                    <a:lumMod val="65000"/>
                  </a:schemeClr>
                </a:solidFill>
                <a:latin typeface="+mn-lt"/>
              </a:defRPr>
            </a:lvl1pPr>
          </a:lstStyle>
          <a:p>
            <a:fld id="{42C328C1-A84F-4A39-A664-DBA00541A8C6}" type="slidenum">
              <a:rPr lang="en-US" sz="933" smtClean="0">
                <a:solidFill>
                  <a:srgbClr val="FFFFFF">
                    <a:lumMod val="65000"/>
                  </a:srgbClr>
                </a:solidFill>
                <a:sym typeface="+mn-lt"/>
              </a:rPr>
              <a:pPr/>
              <a:t>‹#›</a:t>
            </a:fld>
            <a:endParaRPr lang="en-US" sz="933" dirty="0">
              <a:solidFill>
                <a:srgbClr val="FFFFFF">
                  <a:lumMod val="65000"/>
                </a:srgbClr>
              </a:solidFill>
              <a:sym typeface="+mn-lt"/>
            </a:endParaRPr>
          </a:p>
        </p:txBody>
      </p:sp>
      <p:pic>
        <p:nvPicPr>
          <p:cNvPr id="6" name="Picture 5"/>
          <p:cNvPicPr>
            <a:picLocks/>
          </p:cNvPicPr>
          <p:nvPr userDrawn="1"/>
        </p:nvPicPr>
        <p:blipFill rotWithShape="1">
          <a:blip r:embed="rId6" cstate="email">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5743398" y="43736"/>
            <a:ext cx="3218683" cy="6231496"/>
          </a:xfrm>
          <a:prstGeom prst="rect">
            <a:avLst/>
          </a:prstGeom>
        </p:spPr>
      </p:pic>
    </p:spTree>
    <p:extLst>
      <p:ext uri="{BB962C8B-B14F-4D97-AF65-F5344CB8AC3E}">
        <p14:creationId xmlns:p14="http://schemas.microsoft.com/office/powerpoint/2010/main" val="1093634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483" y="1557"/>
          <a:ext cx="1481" cy="1555"/>
        </p:xfrm>
        <a:graphic>
          <a:graphicData uri="http://schemas.openxmlformats.org/presentationml/2006/ole">
            <mc:AlternateContent xmlns:mc="http://schemas.openxmlformats.org/markup-compatibility/2006">
              <mc:Choice xmlns:v="urn:schemas-microsoft-com:vml" Requires="v">
                <p:oleObj spid="_x0000_s25869" name="think-cell Slide" r:id="rId4" imgW="369" imgH="369" progId="TCLayout.ActiveDocument.1">
                  <p:embed/>
                </p:oleObj>
              </mc:Choice>
              <mc:Fallback>
                <p:oleObj name="think-cell Slide" r:id="rId4" imgW="369" imgH="369" progId="TCLayout.ActiveDocument.1">
                  <p:embed/>
                  <p:pic>
                    <p:nvPicPr>
                      <p:cNvPr id="0" name=""/>
                      <p:cNvPicPr/>
                      <p:nvPr/>
                    </p:nvPicPr>
                    <p:blipFill>
                      <a:blip r:embed="rId5"/>
                      <a:stretch>
                        <a:fillRect/>
                      </a:stretch>
                    </p:blipFill>
                    <p:spPr>
                      <a:xfrm>
                        <a:off x="1483" y="1557"/>
                        <a:ext cx="1481" cy="1555"/>
                      </a:xfrm>
                      <a:prstGeom prst="rect">
                        <a:avLst/>
                      </a:prstGeom>
                    </p:spPr>
                  </p:pic>
                </p:oleObj>
              </mc:Fallback>
            </mc:AlternateContent>
          </a:graphicData>
        </a:graphic>
      </p:graphicFrame>
      <p:sp>
        <p:nvSpPr>
          <p:cNvPr id="11" name="Title 1"/>
          <p:cNvSpPr>
            <a:spLocks noGrp="1"/>
          </p:cNvSpPr>
          <p:nvPr>
            <p:ph type="title"/>
          </p:nvPr>
        </p:nvSpPr>
        <p:spPr>
          <a:xfrm flipH="1">
            <a:off x="582609" y="217323"/>
            <a:ext cx="61" cy="61549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noAutofit/>
          </a:bodyPr>
          <a:lstStyle>
            <a:lvl1pPr>
              <a:defRPr lang="en-US" sz="4667" b="0" baseline="0" dirty="0">
                <a:solidFill>
                  <a:schemeClr val="tx2"/>
                </a:solidFill>
                <a:latin typeface="+mj-lt"/>
                <a:ea typeface="+mj-ea"/>
                <a:cs typeface="+mj-cs"/>
                <a:sym typeface="+mj-lt"/>
              </a:defRPr>
            </a:lvl1pPr>
          </a:lstStyle>
          <a:p>
            <a:endParaRPr lang="en-US" sz="3809" dirty="0">
              <a:solidFill>
                <a:schemeClr val="tx2"/>
              </a:solidFill>
            </a:endParaRPr>
          </a:p>
        </p:txBody>
      </p:sp>
      <p:sp>
        <p:nvSpPr>
          <p:cNvPr id="12" name="Slide Number"/>
          <p:cNvSpPr txBox="1">
            <a:spLocks/>
          </p:cNvSpPr>
          <p:nvPr userDrawn="1"/>
        </p:nvSpPr>
        <p:spPr bwMode="auto">
          <a:xfrm>
            <a:off x="8612332" y="6490306"/>
            <a:ext cx="147476" cy="143565"/>
          </a:xfrm>
          <a:prstGeom prst="rect">
            <a:avLst/>
          </a:prstGeom>
        </p:spPr>
        <p:txBody>
          <a:bodyPr vert="horz" wrap="none" lIns="0" tIns="0" rIns="0" bIns="0" rtlCol="0" anchor="b" anchorCtr="0">
            <a:spAutoFit/>
          </a:bodyPr>
          <a:lstStyle>
            <a:defPPr>
              <a:defRPr lang="en-US"/>
            </a:defPPr>
            <a:lvl1pPr lvl="0" algn="r">
              <a:defRPr sz="1000" baseline="0">
                <a:solidFill>
                  <a:schemeClr val="bg1">
                    <a:lumMod val="65000"/>
                  </a:schemeClr>
                </a:solidFill>
                <a:latin typeface="+mn-lt"/>
              </a:defRPr>
            </a:lvl1pPr>
          </a:lstStyle>
          <a:p>
            <a:fld id="{42C328C1-A84F-4A39-A664-DBA00541A8C6}" type="slidenum">
              <a:rPr lang="en-US" sz="933" smtClean="0">
                <a:solidFill>
                  <a:srgbClr val="FFFFFF">
                    <a:lumMod val="65000"/>
                  </a:srgbClr>
                </a:solidFill>
                <a:sym typeface="+mn-lt"/>
              </a:rPr>
              <a:pPr/>
              <a:t>‹#›</a:t>
            </a:fld>
            <a:endParaRPr lang="en-US" sz="933" dirty="0">
              <a:solidFill>
                <a:srgbClr val="FFFFFF">
                  <a:lumMod val="65000"/>
                </a:srgbClr>
              </a:solidFill>
              <a:sym typeface="+mn-lt"/>
            </a:endParaRPr>
          </a:p>
        </p:txBody>
      </p:sp>
      <p:pic>
        <p:nvPicPr>
          <p:cNvPr id="8" name="Picture 7"/>
          <p:cNvPicPr>
            <a:picLocks/>
          </p:cNvPicPr>
          <p:nvPr userDrawn="1"/>
        </p:nvPicPr>
        <p:blipFill rotWithShape="1">
          <a:blip r:embed="rId6" cstate="email">
            <a:extLst>
              <a:ext uri="{28A0092B-C50C-407E-A947-70E740481C1C}">
                <a14:useLocalDpi xmlns:a14="http://schemas.microsoft.com/office/drawing/2010/main" val="0"/>
              </a:ext>
            </a:extLst>
          </a:blip>
          <a:srcRect/>
          <a:stretch/>
        </p:blipFill>
        <p:spPr>
          <a:xfrm>
            <a:off x="5743398" y="43736"/>
            <a:ext cx="3218683" cy="6231496"/>
          </a:xfrm>
          <a:prstGeom prst="rect">
            <a:avLst/>
          </a:prstGeom>
        </p:spPr>
      </p:pic>
    </p:spTree>
    <p:extLst>
      <p:ext uri="{BB962C8B-B14F-4D97-AF65-F5344CB8AC3E}">
        <p14:creationId xmlns:p14="http://schemas.microsoft.com/office/powerpoint/2010/main" val="764521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8810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57" y="1557"/>
          <a:ext cx="1555" cy="1555"/>
        </p:xfrm>
        <a:graphic>
          <a:graphicData uri="http://schemas.openxmlformats.org/presentationml/2006/ole">
            <mc:AlternateContent xmlns:mc="http://schemas.openxmlformats.org/markup-compatibility/2006">
              <mc:Choice xmlns:v="urn:schemas-microsoft-com:vml" Requires="v">
                <p:oleObj spid="_x0000_s26893" name="think-cell Slide" r:id="rId4" imgW="347" imgH="346" progId="TCLayout.ActiveDocument.1">
                  <p:embed/>
                </p:oleObj>
              </mc:Choice>
              <mc:Fallback>
                <p:oleObj name="think-cell Slide" r:id="rId4" imgW="347" imgH="346" progId="TCLayout.ActiveDocument.1">
                  <p:embed/>
                  <p:pic>
                    <p:nvPicPr>
                      <p:cNvPr id="0" name=""/>
                      <p:cNvPicPr/>
                      <p:nvPr/>
                    </p:nvPicPr>
                    <p:blipFill>
                      <a:blip r:embed="rId5"/>
                      <a:stretch>
                        <a:fillRect/>
                      </a:stretch>
                    </p:blipFill>
                    <p:spPr>
                      <a:xfrm>
                        <a:off x="1557" y="1557"/>
                        <a:ext cx="1555" cy="1555"/>
                      </a:xfrm>
                      <a:prstGeom prst="rect">
                        <a:avLst/>
                      </a:prstGeom>
                    </p:spPr>
                  </p:pic>
                </p:oleObj>
              </mc:Fallback>
            </mc:AlternateContent>
          </a:graphicData>
        </a:graphic>
      </p:graphicFrame>
    </p:spTree>
    <p:extLst>
      <p:ext uri="{BB962C8B-B14F-4D97-AF65-F5344CB8AC3E}">
        <p14:creationId xmlns:p14="http://schemas.microsoft.com/office/powerpoint/2010/main" val="12812344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tags" Target="../tags/tag7.xml"/><Relationship Id="rId21" Type="http://schemas.openxmlformats.org/officeDocument/2006/relationships/tags" Target="../tags/tag8.xml"/><Relationship Id="rId22" Type="http://schemas.openxmlformats.org/officeDocument/2006/relationships/tags" Target="../tags/tag9.xml"/><Relationship Id="rId23" Type="http://schemas.openxmlformats.org/officeDocument/2006/relationships/tags" Target="../tags/tag10.xml"/><Relationship Id="rId24" Type="http://schemas.openxmlformats.org/officeDocument/2006/relationships/tags" Target="../tags/tag11.xml"/><Relationship Id="rId25" Type="http://schemas.openxmlformats.org/officeDocument/2006/relationships/tags" Target="../tags/tag12.xml"/><Relationship Id="rId26" Type="http://schemas.openxmlformats.org/officeDocument/2006/relationships/tags" Target="../tags/tag13.xml"/><Relationship Id="rId27" Type="http://schemas.openxmlformats.org/officeDocument/2006/relationships/tags" Target="../tags/tag14.xml"/><Relationship Id="rId28" Type="http://schemas.openxmlformats.org/officeDocument/2006/relationships/tags" Target="../tags/tag15.xml"/><Relationship Id="rId29" Type="http://schemas.openxmlformats.org/officeDocument/2006/relationships/tags" Target="../tags/tag16.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tags" Target="../tags/tag17.xml"/><Relationship Id="rId31" Type="http://schemas.openxmlformats.org/officeDocument/2006/relationships/tags" Target="../tags/tag18.xml"/><Relationship Id="rId32" Type="http://schemas.openxmlformats.org/officeDocument/2006/relationships/tags" Target="../tags/tag19.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tags" Target="../tags/tag20.xml"/><Relationship Id="rId34" Type="http://schemas.openxmlformats.org/officeDocument/2006/relationships/oleObject" Target="../embeddings/oleObject1.bin"/><Relationship Id="rId35" Type="http://schemas.openxmlformats.org/officeDocument/2006/relationships/image" Target="../media/image1.emf"/><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vmlDrawing" Target="../drawings/vmlDrawing1.vml"/><Relationship Id="rId15" Type="http://schemas.openxmlformats.org/officeDocument/2006/relationships/tags" Target="../tags/tag2.xml"/><Relationship Id="rId16" Type="http://schemas.openxmlformats.org/officeDocument/2006/relationships/tags" Target="../tags/tag3.xml"/><Relationship Id="rId17" Type="http://schemas.openxmlformats.org/officeDocument/2006/relationships/tags" Target="../tags/tag4.xml"/><Relationship Id="rId18" Type="http://schemas.openxmlformats.org/officeDocument/2006/relationships/tags" Target="../tags/tag5.xml"/><Relationship Id="rId19"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p:cNvGraphicFramePr>
          <p:nvPr>
            <p:custDataLst>
              <p:tags r:id="rId15"/>
            </p:custDataLst>
            <p:extLst>
              <p:ext uri="{D42A27DB-BD31-4B8C-83A1-F6EECF244321}">
                <p14:modId xmlns:p14="http://schemas.microsoft.com/office/powerpoint/2010/main" val="112392862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879" name="think-cell Slide" r:id="rId34" imgW="270" imgH="270" progId="TCLayout.ActiveDocument.1">
                  <p:embed/>
                </p:oleObj>
              </mc:Choice>
              <mc:Fallback>
                <p:oleObj name="think-cell Slide" r:id="rId34" imgW="270" imgH="270" progId="TCLayout.ActiveDocument.1">
                  <p:embed/>
                  <p:pic>
                    <p:nvPicPr>
                      <p:cNvPr id="0" name=""/>
                      <p:cNvPicPr/>
                      <p:nvPr/>
                    </p:nvPicPr>
                    <p:blipFill>
                      <a:blip r:embed="rId35"/>
                      <a:stretch>
                        <a:fillRect/>
                      </a:stretch>
                    </p:blipFill>
                    <p:spPr>
                      <a:xfrm>
                        <a:off x="0" y="0"/>
                        <a:ext cx="158750" cy="158750"/>
                      </a:xfrm>
                      <a:prstGeom prst="rect">
                        <a:avLst/>
                      </a:prstGeom>
                    </p:spPr>
                  </p:pic>
                </p:oleObj>
              </mc:Fallback>
            </mc:AlternateContent>
          </a:graphicData>
        </a:graphic>
      </p:graphicFrame>
      <p:sp>
        <p:nvSpPr>
          <p:cNvPr id="1034" name="Working Draft" hidden="1"/>
          <p:cNvSpPr txBox="1">
            <a:spLocks noChangeArrowheads="1"/>
          </p:cNvSpPr>
          <p:nvPr/>
        </p:nvSpPr>
        <p:spPr bwMode="auto">
          <a:xfrm rot="5400000">
            <a:off x="7985093" y="1943676"/>
            <a:ext cx="1812997" cy="8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60" smtClean="0">
                <a:solidFill>
                  <a:srgbClr val="333333"/>
                </a:solidFill>
                <a:latin typeface="Segoe UI"/>
                <a:sym typeface="+mn-lt"/>
              </a:rPr>
              <a:t>Last Modified 6/28/2016 1:23 PM Central Standard Time</a:t>
            </a:r>
            <a:endParaRPr lang="en-US" sz="1493" dirty="0" smtClean="0">
              <a:solidFill>
                <a:srgbClr val="333333"/>
              </a:solidFill>
              <a:latin typeface="Segoe UI"/>
              <a:sym typeface="+mn-lt"/>
            </a:endParaRPr>
          </a:p>
        </p:txBody>
      </p:sp>
      <p:sp>
        <p:nvSpPr>
          <p:cNvPr id="1035" name="Printed" hidden="1"/>
          <p:cNvSpPr txBox="1">
            <a:spLocks noChangeArrowheads="1"/>
          </p:cNvSpPr>
          <p:nvPr/>
        </p:nvSpPr>
        <p:spPr bwMode="auto">
          <a:xfrm rot="5400000">
            <a:off x="8105320" y="4117502"/>
            <a:ext cx="1572546" cy="8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60" smtClean="0">
                <a:solidFill>
                  <a:srgbClr val="333333"/>
                </a:solidFill>
                <a:latin typeface="Segoe UI"/>
                <a:sym typeface="+mn-lt"/>
              </a:rPr>
              <a:t>Printed 6/9/2016 6:46 PM Central Standard Time</a:t>
            </a:r>
            <a:endParaRPr lang="en-US" sz="1493" dirty="0" smtClean="0">
              <a:solidFill>
                <a:srgbClr val="333333"/>
              </a:solidFill>
              <a:latin typeface="Segoe UI"/>
              <a:sym typeface="+mn-lt"/>
            </a:endParaRPr>
          </a:p>
        </p:txBody>
      </p:sp>
      <p:sp>
        <p:nvSpPr>
          <p:cNvPr id="1036" name="Rectangle 286"/>
          <p:cNvSpPr>
            <a:spLocks noGrp="1" noChangeArrowheads="1"/>
          </p:cNvSpPr>
          <p:nvPr>
            <p:ph type="body" idx="1"/>
          </p:nvPr>
        </p:nvSpPr>
        <p:spPr bwMode="auto">
          <a:xfrm>
            <a:off x="2329657" y="2317778"/>
            <a:ext cx="4302125" cy="140769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9" name="Title Placeholder 2"/>
          <p:cNvSpPr>
            <a:spLocks noGrp="1" noChangeArrowheads="1"/>
          </p:cNvSpPr>
          <p:nvPr>
            <p:ph type="title"/>
          </p:nvPr>
        </p:nvSpPr>
        <p:spPr bwMode="auto">
          <a:xfrm>
            <a:off x="201630" y="243729"/>
            <a:ext cx="8585985" cy="31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dirty="0" smtClean="0"/>
              <a:t>Click to edit Master title style</a:t>
            </a:r>
          </a:p>
        </p:txBody>
      </p:sp>
      <p:sp>
        <p:nvSpPr>
          <p:cNvPr id="10" name="McK 1. On-page tracker" hidden="1"/>
          <p:cNvSpPr>
            <a:spLocks noChangeArrowheads="1"/>
          </p:cNvSpPr>
          <p:nvPr/>
        </p:nvSpPr>
        <p:spPr bwMode="auto">
          <a:xfrm>
            <a:off x="169076" y="26082"/>
            <a:ext cx="682303" cy="201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r>
              <a:rPr lang="en-US" sz="1307" dirty="0">
                <a:solidFill>
                  <a:srgbClr val="808080"/>
                </a:solidFill>
                <a:latin typeface="Segoe UI"/>
                <a:sym typeface="+mn-lt"/>
              </a:rPr>
              <a:t>TRACKER</a:t>
            </a:r>
          </a:p>
        </p:txBody>
      </p:sp>
      <p:sp>
        <p:nvSpPr>
          <p:cNvPr id="11" name="McK 3. Unit of measure" hidden="1"/>
          <p:cNvSpPr txBox="1">
            <a:spLocks noChangeArrowheads="1"/>
          </p:cNvSpPr>
          <p:nvPr/>
        </p:nvSpPr>
        <p:spPr bwMode="auto">
          <a:xfrm>
            <a:off x="169078" y="582038"/>
            <a:ext cx="8618537" cy="229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493" dirty="0" smtClean="0">
                <a:solidFill>
                  <a:srgbClr val="808080"/>
                </a:solidFill>
                <a:latin typeface="Segoe UI"/>
                <a:sym typeface="+mn-lt"/>
              </a:rPr>
              <a:t>Unit of measure</a:t>
            </a:r>
          </a:p>
        </p:txBody>
      </p:sp>
      <p:grpSp>
        <p:nvGrpSpPr>
          <p:cNvPr id="15" name="ACET" hidden="1"/>
          <p:cNvGrpSpPr>
            <a:grpSpLocks/>
          </p:cNvGrpSpPr>
          <p:nvPr/>
        </p:nvGrpSpPr>
        <p:grpSpPr bwMode="auto">
          <a:xfrm>
            <a:off x="2329657" y="1778026"/>
            <a:ext cx="4302125" cy="477838"/>
            <a:chOff x="915" y="729"/>
            <a:chExt cx="2686" cy="301"/>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29"/>
              <a:ext cx="2686" cy="301"/>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r>
                <a:rPr lang="en-US" sz="1493" b="1" dirty="0">
                  <a:solidFill>
                    <a:srgbClr val="333333"/>
                  </a:solidFill>
                  <a:latin typeface="Segoe UI"/>
                  <a:sym typeface="+mn-lt"/>
                </a:rPr>
                <a:t>Title</a:t>
              </a:r>
            </a:p>
            <a:p>
              <a:r>
                <a:rPr lang="en-US" sz="1493" dirty="0">
                  <a:solidFill>
                    <a:srgbClr val="808080"/>
                  </a:solidFill>
                  <a:latin typeface="Segoe UI"/>
                  <a:sym typeface="+mn-lt"/>
                </a:rPr>
                <a:t>Unit of measure</a:t>
              </a:r>
            </a:p>
          </p:txBody>
        </p:sp>
      </p:grpSp>
      <p:grpSp>
        <p:nvGrpSpPr>
          <p:cNvPr id="4" name="McK Slide Elements" hidden="1"/>
          <p:cNvGrpSpPr/>
          <p:nvPr/>
        </p:nvGrpSpPr>
        <p:grpSpPr bwMode="auto">
          <a:xfrm>
            <a:off x="169073" y="6218591"/>
            <a:ext cx="7352134" cy="344416"/>
            <a:chOff x="181143" y="6344896"/>
            <a:chExt cx="7877007" cy="351412"/>
          </a:xfrm>
        </p:grpSpPr>
        <p:sp>
          <p:nvSpPr>
            <p:cNvPr id="64" name="McK 4. Footnote"/>
            <p:cNvSpPr txBox="1">
              <a:spLocks noChangeArrowheads="1"/>
            </p:cNvSpPr>
            <p:nvPr/>
          </p:nvSpPr>
          <p:spPr bwMode="auto">
            <a:xfrm>
              <a:off x="181143" y="6344896"/>
              <a:ext cx="7877007" cy="1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33" dirty="0" smtClean="0">
                  <a:solidFill>
                    <a:srgbClr val="333333"/>
                  </a:solidFill>
                  <a:latin typeface="Segoe UI"/>
                  <a:sym typeface="+mn-lt"/>
                </a:rPr>
                <a:t>1 Footnote</a:t>
              </a:r>
            </a:p>
          </p:txBody>
        </p:sp>
        <p:sp>
          <p:nvSpPr>
            <p:cNvPr id="65" name="McK 5. Source"/>
            <p:cNvSpPr>
              <a:spLocks noChangeArrowheads="1"/>
            </p:cNvSpPr>
            <p:nvPr/>
          </p:nvSpPr>
          <p:spPr bwMode="auto">
            <a:xfrm>
              <a:off x="181143" y="6549827"/>
              <a:ext cx="7877007" cy="146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438317" indent="-438317" defTabSz="835170">
                <a:tabLst>
                  <a:tab pos="447201" algn="l"/>
                </a:tabLst>
              </a:pPr>
              <a:r>
                <a:rPr lang="en-US" sz="933" dirty="0" smtClean="0">
                  <a:solidFill>
                    <a:srgbClr val="333333"/>
                  </a:solidFill>
                  <a:latin typeface="Segoe UI"/>
                  <a:sym typeface="+mn-lt"/>
                </a:rPr>
                <a:t>Source: Source</a:t>
              </a:r>
              <a:endParaRPr lang="en-US" sz="933" dirty="0">
                <a:solidFill>
                  <a:srgbClr val="333333"/>
                </a:solidFill>
                <a:latin typeface="Segoe UI"/>
                <a:sym typeface="+mn-lt"/>
              </a:endParaRPr>
            </a:p>
          </p:txBody>
        </p:sp>
      </p:grpSp>
      <p:sp>
        <p:nvSpPr>
          <p:cNvPr id="66" name="Slide Number"/>
          <p:cNvSpPr txBox="1">
            <a:spLocks/>
          </p:cNvSpPr>
          <p:nvPr userDrawn="1"/>
        </p:nvSpPr>
        <p:spPr bwMode="auto">
          <a:xfrm>
            <a:off x="8612332" y="6489741"/>
            <a:ext cx="147476" cy="143565"/>
          </a:xfrm>
          <a:prstGeom prst="rect">
            <a:avLst/>
          </a:prstGeom>
        </p:spPr>
        <p:txBody>
          <a:bodyPr vert="horz" wrap="none" lIns="0" tIns="0" rIns="0" bIns="0" rtlCol="0" anchor="b" anchorCtr="0">
            <a:spAutoFit/>
          </a:bodyPr>
          <a:lstStyle>
            <a:defPPr>
              <a:defRPr lang="en-US"/>
            </a:defPPr>
            <a:lvl1pPr>
              <a:defRPr sz="1000" baseline="0">
                <a:latin typeface="+mn-lt"/>
              </a:defRPr>
            </a:lvl1pPr>
          </a:lstStyle>
          <a:p>
            <a:pPr algn="r"/>
            <a:fld id="{42C328C1-A84F-4A39-A664-DBA00541A8C6}" type="slidenum">
              <a:rPr lang="en-US" sz="933" smtClean="0">
                <a:solidFill>
                  <a:srgbClr val="FFFFFF">
                    <a:lumMod val="65000"/>
                  </a:srgbClr>
                </a:solidFill>
                <a:sym typeface="+mn-lt"/>
              </a:rPr>
              <a:pPr algn="r"/>
              <a:t>‹#›</a:t>
            </a:fld>
            <a:endParaRPr lang="en-US" sz="933" dirty="0">
              <a:solidFill>
                <a:srgbClr val="FFFFFF">
                  <a:lumMod val="65000"/>
                </a:srgbClr>
              </a:solidFill>
              <a:sym typeface="+mn-lt"/>
            </a:endParaRPr>
          </a:p>
        </p:txBody>
      </p:sp>
      <p:grpSp>
        <p:nvGrpSpPr>
          <p:cNvPr id="73" name="LegendBoxes" hidden="1"/>
          <p:cNvGrpSpPr>
            <a:grpSpLocks/>
          </p:cNvGrpSpPr>
          <p:nvPr/>
        </p:nvGrpSpPr>
        <p:grpSpPr bwMode="auto">
          <a:xfrm>
            <a:off x="8077310" y="308064"/>
            <a:ext cx="706780" cy="969325"/>
            <a:chOff x="4936" y="176"/>
            <a:chExt cx="477" cy="623"/>
          </a:xfrm>
        </p:grpSpPr>
        <p:sp>
          <p:nvSpPr>
            <p:cNvPr id="74" name="Legend1"/>
            <p:cNvSpPr>
              <a:spLocks noChangeArrowheads="1"/>
            </p:cNvSpPr>
            <p:nvPr/>
          </p:nvSpPr>
          <p:spPr bwMode="auto">
            <a:xfrm>
              <a:off x="5096" y="176"/>
              <a:ext cx="31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7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sp>
          <p:nvSpPr>
            <p:cNvPr id="76" name="Legend2"/>
            <p:cNvSpPr>
              <a:spLocks noChangeArrowheads="1"/>
            </p:cNvSpPr>
            <p:nvPr/>
          </p:nvSpPr>
          <p:spPr bwMode="auto">
            <a:xfrm>
              <a:off x="5096" y="346"/>
              <a:ext cx="31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7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sp>
          <p:nvSpPr>
            <p:cNvPr id="92" name="Legend3"/>
            <p:cNvSpPr>
              <a:spLocks noChangeArrowheads="1"/>
            </p:cNvSpPr>
            <p:nvPr/>
          </p:nvSpPr>
          <p:spPr bwMode="auto">
            <a:xfrm>
              <a:off x="5096" y="517"/>
              <a:ext cx="31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93"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sp>
          <p:nvSpPr>
            <p:cNvPr id="94" name="Legend4"/>
            <p:cNvSpPr>
              <a:spLocks noChangeArrowheads="1"/>
            </p:cNvSpPr>
            <p:nvPr/>
          </p:nvSpPr>
          <p:spPr bwMode="auto">
            <a:xfrm>
              <a:off x="5096" y="688"/>
              <a:ext cx="31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95"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grpSp>
      <p:grpSp>
        <p:nvGrpSpPr>
          <p:cNvPr id="96" name="LegendLines" hidden="1"/>
          <p:cNvGrpSpPr>
            <a:grpSpLocks/>
          </p:cNvGrpSpPr>
          <p:nvPr/>
        </p:nvGrpSpPr>
        <p:grpSpPr bwMode="auto">
          <a:xfrm>
            <a:off x="7789845" y="308062"/>
            <a:ext cx="994238" cy="707939"/>
            <a:chOff x="4750" y="176"/>
            <a:chExt cx="671" cy="455"/>
          </a:xfrm>
        </p:grpSpPr>
        <p:sp>
          <p:nvSpPr>
            <p:cNvPr id="97"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20" dirty="0">
                <a:solidFill>
                  <a:srgbClr val="333333"/>
                </a:solidFill>
                <a:latin typeface="Segoe UI"/>
                <a:sym typeface="+mn-lt"/>
              </a:endParaRPr>
            </a:p>
          </p:txBody>
        </p:sp>
        <p:sp>
          <p:nvSpPr>
            <p:cNvPr id="98"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20" dirty="0">
                <a:solidFill>
                  <a:srgbClr val="333333"/>
                </a:solidFill>
                <a:latin typeface="Segoe UI"/>
                <a:sym typeface="+mn-lt"/>
              </a:endParaRPr>
            </a:p>
          </p:txBody>
        </p:sp>
        <p:sp>
          <p:nvSpPr>
            <p:cNvPr id="99"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120" dirty="0">
                <a:solidFill>
                  <a:srgbClr val="333333"/>
                </a:solidFill>
                <a:latin typeface="Segoe UI"/>
                <a:sym typeface="+mn-lt"/>
              </a:endParaRPr>
            </a:p>
          </p:txBody>
        </p:sp>
        <p:sp>
          <p:nvSpPr>
            <p:cNvPr id="100" name="Legend1"/>
            <p:cNvSpPr>
              <a:spLocks noChangeArrowheads="1"/>
            </p:cNvSpPr>
            <p:nvPr/>
          </p:nvSpPr>
          <p:spPr bwMode="auto">
            <a:xfrm>
              <a:off x="5104" y="176"/>
              <a:ext cx="31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101" name="Legend2"/>
            <p:cNvSpPr>
              <a:spLocks noChangeArrowheads="1"/>
            </p:cNvSpPr>
            <p:nvPr/>
          </p:nvSpPr>
          <p:spPr bwMode="auto">
            <a:xfrm>
              <a:off x="5104" y="344"/>
              <a:ext cx="31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102" name="Legend3"/>
            <p:cNvSpPr>
              <a:spLocks noChangeArrowheads="1"/>
            </p:cNvSpPr>
            <p:nvPr/>
          </p:nvSpPr>
          <p:spPr bwMode="auto">
            <a:xfrm>
              <a:off x="5104" y="520"/>
              <a:ext cx="31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grpSp>
      <p:grpSp>
        <p:nvGrpSpPr>
          <p:cNvPr id="103" name="McKSticker" hidden="1"/>
          <p:cNvGrpSpPr/>
          <p:nvPr/>
        </p:nvGrpSpPr>
        <p:grpSpPr bwMode="auto">
          <a:xfrm>
            <a:off x="7883850" y="308065"/>
            <a:ext cx="906147" cy="200055"/>
            <a:chOff x="7769937" y="285750"/>
            <a:chExt cx="970838" cy="204119"/>
          </a:xfrm>
        </p:grpSpPr>
        <p:sp>
          <p:nvSpPr>
            <p:cNvPr id="104" name="StickerRectangle"/>
            <p:cNvSpPr>
              <a:spLocks noChangeArrowheads="1"/>
            </p:cNvSpPr>
            <p:nvPr/>
          </p:nvSpPr>
          <p:spPr bwMode="auto">
            <a:xfrm>
              <a:off x="7769937" y="285750"/>
              <a:ext cx="970838" cy="20411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835170">
                <a:buClr>
                  <a:srgbClr val="052A5B"/>
                </a:buClr>
              </a:pPr>
              <a:r>
                <a:rPr lang="en-US" sz="1120" dirty="0">
                  <a:solidFill>
                    <a:srgbClr val="808080"/>
                  </a:solidFill>
                  <a:latin typeface="Segoe UI"/>
                  <a:sym typeface="+mn-lt"/>
                </a:rPr>
                <a:t>PRELIMINARY</a:t>
              </a:r>
            </a:p>
          </p:txBody>
        </p:sp>
        <p:cxnSp>
          <p:nvCxnSpPr>
            <p:cNvPr id="105" name="AutoShape 31"/>
            <p:cNvCxnSpPr>
              <a:cxnSpLocks noChangeShapeType="1"/>
              <a:stCxn id="104" idx="2"/>
              <a:endCxn id="104" idx="4"/>
            </p:cNvCxnSpPr>
            <p:nvPr/>
          </p:nvCxnSpPr>
          <p:spPr bwMode="auto">
            <a:xfrm>
              <a:off x="7769937" y="285750"/>
              <a:ext cx="0" cy="20411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106" name="AutoShape 32"/>
            <p:cNvCxnSpPr>
              <a:cxnSpLocks noChangeShapeType="1"/>
              <a:stCxn id="104" idx="4"/>
              <a:endCxn id="104" idx="6"/>
            </p:cNvCxnSpPr>
            <p:nvPr/>
          </p:nvCxnSpPr>
          <p:spPr bwMode="auto">
            <a:xfrm>
              <a:off x="7769937" y="489869"/>
              <a:ext cx="970838"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107" name="McK Moon" hidden="1"/>
          <p:cNvGrpSpPr>
            <a:grpSpLocks noChangeAspect="1"/>
          </p:cNvGrpSpPr>
          <p:nvPr>
            <p:custDataLst>
              <p:tags r:id="rId16"/>
            </p:custDataLst>
          </p:nvPr>
        </p:nvGrpSpPr>
        <p:grpSpPr bwMode="auto">
          <a:xfrm>
            <a:off x="7345744" y="823841"/>
            <a:ext cx="237075" cy="248944"/>
            <a:chOff x="1600" y="1600"/>
            <a:chExt cx="160" cy="160"/>
          </a:xfrm>
        </p:grpSpPr>
        <p:sp>
          <p:nvSpPr>
            <p:cNvPr id="108" name="Oval 90"/>
            <p:cNvSpPr>
              <a:spLocks noChangeAspect="1" noChangeArrowheads="1"/>
            </p:cNvSpPr>
            <p:nvPr>
              <p:custDataLst>
                <p:tags r:id="rId32"/>
              </p:custDataLst>
            </p:nvPr>
          </p:nvSpPr>
          <p:spPr bwMode="auto">
            <a:xfrm>
              <a:off x="1600" y="1600"/>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93" dirty="0">
                <a:solidFill>
                  <a:srgbClr val="333333"/>
                </a:solidFill>
                <a:latin typeface="Segoe UI"/>
                <a:sym typeface="+mn-lt"/>
              </a:endParaRPr>
            </a:p>
          </p:txBody>
        </p:sp>
        <p:sp>
          <p:nvSpPr>
            <p:cNvPr id="109" name="Arc 91"/>
            <p:cNvSpPr>
              <a:spLocks noChangeAspect="1"/>
            </p:cNvSpPr>
            <p:nvPr>
              <p:custDataLst>
                <p:tags r:id="rId33"/>
              </p:custDataLst>
            </p:nvPr>
          </p:nvSpPr>
          <p:spPr bwMode="auto">
            <a:xfrm>
              <a:off x="1600" y="1600"/>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93" dirty="0">
                <a:solidFill>
                  <a:srgbClr val="333333"/>
                </a:solidFill>
                <a:latin typeface="Segoe UI"/>
                <a:sym typeface="+mn-lt"/>
              </a:endParaRPr>
            </a:p>
          </p:txBody>
        </p:sp>
      </p:grpSp>
      <p:grpSp>
        <p:nvGrpSpPr>
          <p:cNvPr id="110" name="LegendMoons" hidden="1"/>
          <p:cNvGrpSpPr/>
          <p:nvPr/>
        </p:nvGrpSpPr>
        <p:grpSpPr bwMode="auto">
          <a:xfrm>
            <a:off x="8014906" y="308064"/>
            <a:ext cx="768988" cy="1280507"/>
            <a:chOff x="5428012" y="273840"/>
            <a:chExt cx="823882" cy="1306516"/>
          </a:xfrm>
        </p:grpSpPr>
        <p:sp>
          <p:nvSpPr>
            <p:cNvPr id="111" name="Legend1"/>
            <p:cNvSpPr>
              <a:spLocks noChangeArrowheads="1"/>
            </p:cNvSpPr>
            <p:nvPr/>
          </p:nvSpPr>
          <p:spPr bwMode="auto">
            <a:xfrm>
              <a:off x="5748686" y="286540"/>
              <a:ext cx="503208" cy="17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112" name="Legend2"/>
            <p:cNvSpPr>
              <a:spLocks noChangeArrowheads="1"/>
            </p:cNvSpPr>
            <p:nvPr/>
          </p:nvSpPr>
          <p:spPr bwMode="auto">
            <a:xfrm>
              <a:off x="5748686" y="561178"/>
              <a:ext cx="503208" cy="17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113" name="Legend3"/>
            <p:cNvSpPr>
              <a:spLocks noChangeArrowheads="1"/>
            </p:cNvSpPr>
            <p:nvPr/>
          </p:nvSpPr>
          <p:spPr bwMode="auto">
            <a:xfrm>
              <a:off x="5748686" y="835817"/>
              <a:ext cx="503208" cy="17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114" name="Legend4"/>
            <p:cNvSpPr>
              <a:spLocks noChangeArrowheads="1"/>
            </p:cNvSpPr>
            <p:nvPr/>
          </p:nvSpPr>
          <p:spPr bwMode="auto">
            <a:xfrm>
              <a:off x="5748686" y="1107280"/>
              <a:ext cx="503208" cy="17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sp>
          <p:nvSpPr>
            <p:cNvPr id="115" name="Legend5"/>
            <p:cNvSpPr>
              <a:spLocks noChangeArrowheads="1"/>
            </p:cNvSpPr>
            <p:nvPr/>
          </p:nvSpPr>
          <p:spPr bwMode="auto">
            <a:xfrm>
              <a:off x="5748686" y="1383505"/>
              <a:ext cx="503208" cy="175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835170">
                <a:buClr>
                  <a:srgbClr val="052A5B"/>
                </a:buClr>
              </a:pPr>
              <a:r>
                <a:rPr lang="en-US" sz="1120" dirty="0">
                  <a:solidFill>
                    <a:srgbClr val="333333"/>
                  </a:solidFill>
                  <a:latin typeface="Segoe UI"/>
                  <a:sym typeface="+mn-lt"/>
                </a:rPr>
                <a:t>Legend</a:t>
              </a:r>
            </a:p>
          </p:txBody>
        </p:sp>
        <p:grpSp>
          <p:nvGrpSpPr>
            <p:cNvPr id="116" name="MoonLegend1"/>
            <p:cNvGrpSpPr>
              <a:grpSpLocks noChangeAspect="1"/>
            </p:cNvGrpSpPr>
            <p:nvPr userDrawn="1">
              <p:custDataLst>
                <p:tags r:id="rId17"/>
              </p:custDataLst>
            </p:nvPr>
          </p:nvGrpSpPr>
          <p:grpSpPr bwMode="auto">
            <a:xfrm>
              <a:off x="5428012" y="273840"/>
              <a:ext cx="209550" cy="209551"/>
              <a:chOff x="1694" y="2044"/>
              <a:chExt cx="160" cy="160"/>
            </a:xfrm>
          </p:grpSpPr>
          <p:sp>
            <p:nvSpPr>
              <p:cNvPr id="129" name="Oval 41"/>
              <p:cNvSpPr>
                <a:spLocks noChangeAspect="1" noChangeArrowheads="1"/>
              </p:cNvSpPr>
              <p:nvPr>
                <p:custDataLst>
                  <p:tags r:id="rId30"/>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sp>
            <p:nvSpPr>
              <p:cNvPr id="130" name="Arc 42"/>
              <p:cNvSpPr>
                <a:spLocks noChangeAspect="1"/>
              </p:cNvSpPr>
              <p:nvPr>
                <p:custDataLst>
                  <p:tags r:id="rId31"/>
                </p:custDataLst>
              </p:nvPr>
            </p:nvSpPr>
            <p:spPr bwMode="auto">
              <a:xfrm>
                <a:off x="1694" y="2044"/>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grpSp>
        <p:grpSp>
          <p:nvGrpSpPr>
            <p:cNvPr id="117" name="MoonLegend2"/>
            <p:cNvGrpSpPr>
              <a:grpSpLocks noChangeAspect="1"/>
            </p:cNvGrpSpPr>
            <p:nvPr userDrawn="1">
              <p:custDataLst>
                <p:tags r:id="rId18"/>
              </p:custDataLst>
            </p:nvPr>
          </p:nvGrpSpPr>
          <p:grpSpPr bwMode="auto">
            <a:xfrm>
              <a:off x="5428012" y="548081"/>
              <a:ext cx="209550" cy="209551"/>
              <a:chOff x="1694" y="2044"/>
              <a:chExt cx="160" cy="160"/>
            </a:xfrm>
          </p:grpSpPr>
          <p:sp>
            <p:nvSpPr>
              <p:cNvPr id="127" name="Oval 41"/>
              <p:cNvSpPr>
                <a:spLocks noChangeAspect="1" noChangeArrowheads="1"/>
              </p:cNvSpPr>
              <p:nvPr>
                <p:custDataLst>
                  <p:tags r:id="rId28"/>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sp>
            <p:nvSpPr>
              <p:cNvPr id="128" name="Arc 42"/>
              <p:cNvSpPr>
                <a:spLocks noChangeAspect="1"/>
              </p:cNvSpPr>
              <p:nvPr>
                <p:custDataLst>
                  <p:tags r:id="rId29"/>
                </p:custDataLst>
              </p:nvPr>
            </p:nvSpPr>
            <p:spPr bwMode="auto">
              <a:xfrm>
                <a:off x="1694" y="2044"/>
                <a:ext cx="160" cy="160"/>
              </a:xfrm>
              <a:prstGeom prst="arc">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grpSp>
        <p:grpSp>
          <p:nvGrpSpPr>
            <p:cNvPr id="118" name="MoonLegend3"/>
            <p:cNvGrpSpPr>
              <a:grpSpLocks noChangeAspect="1"/>
            </p:cNvGrpSpPr>
            <p:nvPr userDrawn="1">
              <p:custDataLst>
                <p:tags r:id="rId19"/>
              </p:custDataLst>
            </p:nvPr>
          </p:nvGrpSpPr>
          <p:grpSpPr bwMode="auto">
            <a:xfrm>
              <a:off x="5428012" y="822322"/>
              <a:ext cx="209550" cy="209551"/>
              <a:chOff x="1694" y="2044"/>
              <a:chExt cx="160" cy="160"/>
            </a:xfrm>
          </p:grpSpPr>
          <p:sp>
            <p:nvSpPr>
              <p:cNvPr id="125" name="Oval 41"/>
              <p:cNvSpPr>
                <a:spLocks noChangeAspect="1" noChangeArrowheads="1"/>
              </p:cNvSpPr>
              <p:nvPr>
                <p:custDataLst>
                  <p:tags r:id="rId26"/>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sp>
            <p:nvSpPr>
              <p:cNvPr id="126" name="Arc 42"/>
              <p:cNvSpPr>
                <a:spLocks noChangeAspect="1"/>
              </p:cNvSpPr>
              <p:nvPr>
                <p:custDataLst>
                  <p:tags r:id="rId27"/>
                </p:custDataLst>
              </p:nvPr>
            </p:nvSpPr>
            <p:spPr bwMode="auto">
              <a:xfrm>
                <a:off x="1694" y="2044"/>
                <a:ext cx="160" cy="160"/>
              </a:xfrm>
              <a:prstGeom prst="arc">
                <a:avLst>
                  <a:gd name="adj1" fmla="val 16200000"/>
                  <a:gd name="adj2" fmla="val 54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grpSp>
        <p:grpSp>
          <p:nvGrpSpPr>
            <p:cNvPr id="119" name="MoonLegend4"/>
            <p:cNvGrpSpPr>
              <a:grpSpLocks noChangeAspect="1"/>
            </p:cNvGrpSpPr>
            <p:nvPr userDrawn="1">
              <p:custDataLst>
                <p:tags r:id="rId20"/>
              </p:custDataLst>
            </p:nvPr>
          </p:nvGrpSpPr>
          <p:grpSpPr bwMode="auto">
            <a:xfrm>
              <a:off x="5428012" y="1096563"/>
              <a:ext cx="209550" cy="209551"/>
              <a:chOff x="1694" y="2044"/>
              <a:chExt cx="160" cy="160"/>
            </a:xfrm>
          </p:grpSpPr>
          <p:sp>
            <p:nvSpPr>
              <p:cNvPr id="123" name="Oval 41"/>
              <p:cNvSpPr>
                <a:spLocks noChangeAspect="1" noChangeArrowheads="1"/>
              </p:cNvSpPr>
              <p:nvPr>
                <p:custDataLst>
                  <p:tags r:id="rId24"/>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sp>
            <p:nvSpPr>
              <p:cNvPr id="124" name="Arc 42"/>
              <p:cNvSpPr>
                <a:spLocks noChangeAspect="1"/>
              </p:cNvSpPr>
              <p:nvPr>
                <p:custDataLst>
                  <p:tags r:id="rId25"/>
                </p:custDataLst>
              </p:nvPr>
            </p:nvSpPr>
            <p:spPr bwMode="auto">
              <a:xfrm>
                <a:off x="1694" y="2044"/>
                <a:ext cx="160" cy="160"/>
              </a:xfrm>
              <a:prstGeom prst="arc">
                <a:avLst>
                  <a:gd name="adj1" fmla="val 16200000"/>
                  <a:gd name="adj2" fmla="val 108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grpSp>
        <p:grpSp>
          <p:nvGrpSpPr>
            <p:cNvPr id="120" name="MoonLegend5"/>
            <p:cNvGrpSpPr>
              <a:grpSpLocks noChangeAspect="1"/>
            </p:cNvGrpSpPr>
            <p:nvPr userDrawn="1">
              <p:custDataLst>
                <p:tags r:id="rId21"/>
              </p:custDataLst>
            </p:nvPr>
          </p:nvGrpSpPr>
          <p:grpSpPr bwMode="auto">
            <a:xfrm>
              <a:off x="5428012" y="1370805"/>
              <a:ext cx="209550" cy="209551"/>
              <a:chOff x="1694" y="2044"/>
              <a:chExt cx="160" cy="160"/>
            </a:xfrm>
          </p:grpSpPr>
          <p:sp>
            <p:nvSpPr>
              <p:cNvPr id="121" name="Oval 41"/>
              <p:cNvSpPr>
                <a:spLocks noChangeAspect="1" noChangeArrowheads="1"/>
              </p:cNvSpPr>
              <p:nvPr>
                <p:custDataLst>
                  <p:tags r:id="rId22"/>
                </p:custDataLst>
              </p:nvPr>
            </p:nvSpPr>
            <p:spPr bwMode="auto">
              <a:xfrm>
                <a:off x="1694" y="2044"/>
                <a:ext cx="160" cy="160"/>
              </a:xfrm>
              <a:prstGeom prst="ellipse">
                <a:avLst/>
              </a:prstGeom>
              <a:solidFill>
                <a:schemeClr val="bg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sp>
            <p:nvSpPr>
              <p:cNvPr id="122" name="Arc 42"/>
              <p:cNvSpPr>
                <a:spLocks noChangeAspect="1"/>
              </p:cNvSpPr>
              <p:nvPr>
                <p:custDataLst>
                  <p:tags r:id="rId23"/>
                </p:custDataLst>
              </p:nvPr>
            </p:nvSpPr>
            <p:spPr bwMode="auto">
              <a:xfrm>
                <a:off x="1694" y="2044"/>
                <a:ext cx="160" cy="160"/>
              </a:xfrm>
              <a:prstGeom prst="arc">
                <a:avLst>
                  <a:gd name="adj1" fmla="val 16200000"/>
                  <a:gd name="adj2" fmla="val 16200000"/>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120" dirty="0">
                  <a:solidFill>
                    <a:srgbClr val="333333"/>
                  </a:solidFill>
                  <a:latin typeface="Segoe UI"/>
                  <a:sym typeface="+mn-lt"/>
                </a:endParaRPr>
              </a:p>
            </p:txBody>
          </p:sp>
        </p:grpSp>
      </p:grpSp>
      <p:cxnSp>
        <p:nvCxnSpPr>
          <p:cNvPr id="68" name="Straight Connector 67"/>
          <p:cNvCxnSpPr/>
          <p:nvPr userDrawn="1"/>
        </p:nvCxnSpPr>
        <p:spPr bwMode="auto">
          <a:xfrm>
            <a:off x="201630" y="6395441"/>
            <a:ext cx="8558179" cy="0"/>
          </a:xfrm>
          <a:prstGeom prst="line">
            <a:avLst/>
          </a:prstGeom>
          <a:solidFill>
            <a:srgbClr val="DDE8DC"/>
          </a:solidFill>
          <a:ln w="3175" cap="flat" cmpd="sng" algn="ctr">
            <a:solidFill>
              <a:schemeClr val="bg1">
                <a:lumMod val="65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229313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Lst>
  <p:timing>
    <p:tnLst>
      <p:par>
        <p:cTn id="1" dur="indefinite" restart="never" nodeType="tmRoot"/>
      </p:par>
    </p:tnLst>
  </p:timing>
  <p:hf hdr="0" ftr="0" dt="0"/>
  <p:txStyles>
    <p:titleStyle>
      <a:lvl1pPr algn="l" defTabSz="852123" rtl="0" eaLnBrk="1" fontAlgn="base" hangingPunct="1">
        <a:spcBef>
          <a:spcPct val="0"/>
        </a:spcBef>
        <a:spcAft>
          <a:spcPct val="0"/>
        </a:spcAft>
        <a:tabLst>
          <a:tab pos="256845" algn="l"/>
        </a:tabLst>
        <a:defRPr sz="2053" b="0" baseline="0">
          <a:solidFill>
            <a:schemeClr val="accent1"/>
          </a:solidFill>
          <a:latin typeface="+mj-lt"/>
          <a:ea typeface="+mj-ea"/>
          <a:cs typeface="+mj-cs"/>
          <a:sym typeface="+mj-lt"/>
        </a:defRPr>
      </a:lvl1pPr>
      <a:lvl2pPr algn="l" defTabSz="852123" rtl="0" eaLnBrk="1" fontAlgn="base" hangingPunct="1">
        <a:spcBef>
          <a:spcPct val="0"/>
        </a:spcBef>
        <a:spcAft>
          <a:spcPct val="0"/>
        </a:spcAft>
        <a:defRPr sz="1773" b="1">
          <a:solidFill>
            <a:schemeClr val="tx2"/>
          </a:solidFill>
          <a:latin typeface="Arial" charset="0"/>
        </a:defRPr>
      </a:lvl2pPr>
      <a:lvl3pPr algn="l" defTabSz="852123" rtl="0" eaLnBrk="1" fontAlgn="base" hangingPunct="1">
        <a:spcBef>
          <a:spcPct val="0"/>
        </a:spcBef>
        <a:spcAft>
          <a:spcPct val="0"/>
        </a:spcAft>
        <a:defRPr sz="1773" b="1">
          <a:solidFill>
            <a:schemeClr val="tx2"/>
          </a:solidFill>
          <a:latin typeface="Arial" charset="0"/>
        </a:defRPr>
      </a:lvl3pPr>
      <a:lvl4pPr algn="l" defTabSz="852123" rtl="0" eaLnBrk="1" fontAlgn="base" hangingPunct="1">
        <a:spcBef>
          <a:spcPct val="0"/>
        </a:spcBef>
        <a:spcAft>
          <a:spcPct val="0"/>
        </a:spcAft>
        <a:defRPr sz="1773" b="1">
          <a:solidFill>
            <a:schemeClr val="tx2"/>
          </a:solidFill>
          <a:latin typeface="Arial" charset="0"/>
        </a:defRPr>
      </a:lvl4pPr>
      <a:lvl5pPr algn="l" defTabSz="852123" rtl="0" eaLnBrk="1" fontAlgn="base" hangingPunct="1">
        <a:spcBef>
          <a:spcPct val="0"/>
        </a:spcBef>
        <a:spcAft>
          <a:spcPct val="0"/>
        </a:spcAft>
        <a:defRPr sz="1773" b="1">
          <a:solidFill>
            <a:schemeClr val="tx2"/>
          </a:solidFill>
          <a:latin typeface="Arial" charset="0"/>
        </a:defRPr>
      </a:lvl5pPr>
      <a:lvl6pPr marL="435128" algn="l" defTabSz="852123" rtl="0" eaLnBrk="1" fontAlgn="base" hangingPunct="1">
        <a:spcBef>
          <a:spcPct val="0"/>
        </a:spcBef>
        <a:spcAft>
          <a:spcPct val="0"/>
        </a:spcAft>
        <a:defRPr sz="1773" b="1">
          <a:solidFill>
            <a:schemeClr val="tx2"/>
          </a:solidFill>
          <a:latin typeface="Arial" charset="0"/>
        </a:defRPr>
      </a:lvl6pPr>
      <a:lvl7pPr marL="870254" algn="l" defTabSz="852123" rtl="0" eaLnBrk="1" fontAlgn="base" hangingPunct="1">
        <a:spcBef>
          <a:spcPct val="0"/>
        </a:spcBef>
        <a:spcAft>
          <a:spcPct val="0"/>
        </a:spcAft>
        <a:defRPr sz="1773" b="1">
          <a:solidFill>
            <a:schemeClr val="tx2"/>
          </a:solidFill>
          <a:latin typeface="Arial" charset="0"/>
        </a:defRPr>
      </a:lvl7pPr>
      <a:lvl8pPr marL="1305380" algn="l" defTabSz="852123" rtl="0" eaLnBrk="1" fontAlgn="base" hangingPunct="1">
        <a:spcBef>
          <a:spcPct val="0"/>
        </a:spcBef>
        <a:spcAft>
          <a:spcPct val="0"/>
        </a:spcAft>
        <a:defRPr sz="1773" b="1">
          <a:solidFill>
            <a:schemeClr val="tx2"/>
          </a:solidFill>
          <a:latin typeface="Arial" charset="0"/>
        </a:defRPr>
      </a:lvl8pPr>
      <a:lvl9pPr marL="1740508" algn="l" defTabSz="852123" rtl="0" eaLnBrk="1" fontAlgn="base" hangingPunct="1">
        <a:spcBef>
          <a:spcPct val="0"/>
        </a:spcBef>
        <a:spcAft>
          <a:spcPct val="0"/>
        </a:spcAft>
        <a:defRPr sz="1773" b="1">
          <a:solidFill>
            <a:schemeClr val="tx2"/>
          </a:solidFill>
          <a:latin typeface="Arial" charset="0"/>
        </a:defRPr>
      </a:lvl9pPr>
    </p:titleStyle>
    <p:bodyStyle>
      <a:lvl1pPr marL="0" indent="0" algn="l" defTabSz="852123" rtl="0" eaLnBrk="1" fontAlgn="base" hangingPunct="1">
        <a:spcBef>
          <a:spcPts val="373"/>
        </a:spcBef>
        <a:spcAft>
          <a:spcPct val="0"/>
        </a:spcAft>
        <a:buClr>
          <a:schemeClr val="tx2"/>
        </a:buClr>
        <a:defRPr sz="1493" baseline="0">
          <a:solidFill>
            <a:schemeClr val="tx1"/>
          </a:solidFill>
          <a:latin typeface="+mn-lt"/>
          <a:ea typeface="+mn-ea"/>
          <a:cs typeface="+mn-cs"/>
          <a:sym typeface="+mn-lt"/>
        </a:defRPr>
      </a:lvl1pPr>
      <a:lvl2pPr marL="184325" indent="-182814" algn="l" defTabSz="852123" rtl="0" eaLnBrk="1" fontAlgn="base" hangingPunct="1">
        <a:spcBef>
          <a:spcPts val="373"/>
        </a:spcBef>
        <a:spcAft>
          <a:spcPct val="0"/>
        </a:spcAft>
        <a:buClr>
          <a:schemeClr val="tx2"/>
        </a:buClr>
        <a:buSzPct val="125000"/>
        <a:buFont typeface="Arial" pitchFamily="34" charset="0"/>
        <a:buChar char="•"/>
        <a:defRPr sz="1493" baseline="0">
          <a:solidFill>
            <a:schemeClr val="tx1"/>
          </a:solidFill>
          <a:latin typeface="+mn-lt"/>
          <a:ea typeface="+mn-ea"/>
          <a:cs typeface="+mn-cs"/>
          <a:sym typeface="+mn-lt"/>
        </a:defRPr>
      </a:lvl2pPr>
      <a:lvl3pPr marL="435128" indent="-249292" algn="l" defTabSz="852123" rtl="0" eaLnBrk="1" fontAlgn="base" hangingPunct="1">
        <a:spcBef>
          <a:spcPts val="373"/>
        </a:spcBef>
        <a:spcAft>
          <a:spcPct val="0"/>
        </a:spcAft>
        <a:buClr>
          <a:schemeClr val="tx2"/>
        </a:buClr>
        <a:buSzPct val="120000"/>
        <a:buFont typeface="Arial" charset="0"/>
        <a:buChar char="–"/>
        <a:defRPr sz="1493" baseline="0">
          <a:solidFill>
            <a:schemeClr val="tx1"/>
          </a:solidFill>
          <a:latin typeface="+mn-lt"/>
          <a:ea typeface="+mn-ea"/>
          <a:cs typeface="+mn-cs"/>
          <a:sym typeface="+mn-lt"/>
        </a:defRPr>
      </a:lvl3pPr>
      <a:lvl4pPr marL="584700" indent="-148063" algn="l" defTabSz="852123" rtl="0" eaLnBrk="1" fontAlgn="base" hangingPunct="1">
        <a:spcBef>
          <a:spcPts val="373"/>
        </a:spcBef>
        <a:spcAft>
          <a:spcPct val="0"/>
        </a:spcAft>
        <a:buClr>
          <a:schemeClr val="tx2"/>
        </a:buClr>
        <a:buSzPct val="100000"/>
        <a:buFont typeface="Arial" pitchFamily="34" charset="0"/>
        <a:buChar char="•"/>
        <a:defRPr sz="1493" baseline="0">
          <a:solidFill>
            <a:schemeClr val="tx1"/>
          </a:solidFill>
          <a:latin typeface="+mn-lt"/>
          <a:ea typeface="+mn-ea"/>
          <a:cs typeface="+mn-cs"/>
          <a:sym typeface="+mn-lt"/>
        </a:defRPr>
      </a:lvl4pPr>
      <a:lvl5pPr marL="713609" indent="-123891" algn="l" defTabSz="852123" rtl="0" eaLnBrk="1" fontAlgn="base" hangingPunct="1">
        <a:spcBef>
          <a:spcPts val="373"/>
        </a:spcBef>
        <a:spcAft>
          <a:spcPct val="0"/>
        </a:spcAft>
        <a:buClr>
          <a:schemeClr val="tx2"/>
        </a:buClr>
        <a:buSzPct val="89000"/>
        <a:buFont typeface="Arial" charset="0"/>
        <a:buChar char="-"/>
        <a:defRPr sz="1493" baseline="0">
          <a:solidFill>
            <a:schemeClr val="tx1"/>
          </a:solidFill>
          <a:latin typeface="+mn-lt"/>
          <a:ea typeface="+mn-ea"/>
          <a:cs typeface="+mn-cs"/>
          <a:sym typeface="+mn-lt"/>
        </a:defRPr>
      </a:lvl5pPr>
      <a:lvl6pPr marL="713609" indent="-123891" algn="l" defTabSz="852123" rtl="0" eaLnBrk="1" fontAlgn="base" hangingPunct="1">
        <a:spcBef>
          <a:spcPct val="0"/>
        </a:spcBef>
        <a:spcAft>
          <a:spcPct val="0"/>
        </a:spcAft>
        <a:buClr>
          <a:schemeClr val="tx2"/>
        </a:buClr>
        <a:buSzPct val="89000"/>
        <a:buFont typeface="Arial" charset="0"/>
        <a:buChar char="-"/>
        <a:defRPr sz="1493" baseline="0">
          <a:solidFill>
            <a:schemeClr val="tx1"/>
          </a:solidFill>
          <a:latin typeface="+mn-lt"/>
        </a:defRPr>
      </a:lvl6pPr>
      <a:lvl7pPr marL="713609" indent="-123891" algn="l" defTabSz="852123" rtl="0" eaLnBrk="1" fontAlgn="base" hangingPunct="1">
        <a:spcBef>
          <a:spcPct val="0"/>
        </a:spcBef>
        <a:spcAft>
          <a:spcPct val="0"/>
        </a:spcAft>
        <a:buClr>
          <a:schemeClr val="tx2"/>
        </a:buClr>
        <a:buSzPct val="89000"/>
        <a:buFont typeface="Arial" charset="0"/>
        <a:buChar char="-"/>
        <a:defRPr sz="1493" baseline="0">
          <a:solidFill>
            <a:schemeClr val="tx1"/>
          </a:solidFill>
          <a:latin typeface="+mn-lt"/>
        </a:defRPr>
      </a:lvl7pPr>
      <a:lvl8pPr marL="713609" indent="-123891" algn="l" defTabSz="852123" rtl="0" eaLnBrk="1" fontAlgn="base" hangingPunct="1">
        <a:spcBef>
          <a:spcPct val="0"/>
        </a:spcBef>
        <a:spcAft>
          <a:spcPct val="0"/>
        </a:spcAft>
        <a:buClr>
          <a:schemeClr val="tx2"/>
        </a:buClr>
        <a:buSzPct val="89000"/>
        <a:buFont typeface="Arial" charset="0"/>
        <a:buChar char="-"/>
        <a:defRPr sz="1493" baseline="0">
          <a:solidFill>
            <a:schemeClr val="tx1"/>
          </a:solidFill>
          <a:latin typeface="+mn-lt"/>
        </a:defRPr>
      </a:lvl8pPr>
      <a:lvl9pPr marL="713609" indent="-123891" algn="l" defTabSz="852123" rtl="0" eaLnBrk="1" fontAlgn="base" hangingPunct="1">
        <a:spcBef>
          <a:spcPct val="0"/>
        </a:spcBef>
        <a:spcAft>
          <a:spcPct val="0"/>
        </a:spcAft>
        <a:buClr>
          <a:schemeClr val="tx2"/>
        </a:buClr>
        <a:buSzPct val="89000"/>
        <a:buFont typeface="Arial" charset="0"/>
        <a:buChar char="-"/>
        <a:defRPr sz="1493" baseline="0">
          <a:solidFill>
            <a:schemeClr val="tx1"/>
          </a:solidFill>
          <a:latin typeface="+mn-lt"/>
        </a:defRPr>
      </a:lvl9pPr>
    </p:bodyStyle>
    <p:otherStyle>
      <a:defPPr>
        <a:defRPr lang="en-US"/>
      </a:defPPr>
      <a:lvl1pPr marL="0" algn="l" defTabSz="870254" rtl="0" eaLnBrk="1" latinLnBrk="0" hangingPunct="1">
        <a:defRPr sz="1680" kern="1200">
          <a:solidFill>
            <a:schemeClr val="tx1"/>
          </a:solidFill>
          <a:latin typeface="+mn-lt"/>
          <a:ea typeface="+mn-ea"/>
          <a:cs typeface="+mn-cs"/>
        </a:defRPr>
      </a:lvl1pPr>
      <a:lvl2pPr marL="435128" algn="l" defTabSz="870254" rtl="0" eaLnBrk="1" latinLnBrk="0" hangingPunct="1">
        <a:defRPr sz="1680" kern="1200">
          <a:solidFill>
            <a:schemeClr val="tx1"/>
          </a:solidFill>
          <a:latin typeface="+mn-lt"/>
          <a:ea typeface="+mn-ea"/>
          <a:cs typeface="+mn-cs"/>
        </a:defRPr>
      </a:lvl2pPr>
      <a:lvl3pPr marL="870254" algn="l" defTabSz="870254" rtl="0" eaLnBrk="1" latinLnBrk="0" hangingPunct="1">
        <a:defRPr sz="1680" kern="1200">
          <a:solidFill>
            <a:schemeClr val="tx1"/>
          </a:solidFill>
          <a:latin typeface="+mn-lt"/>
          <a:ea typeface="+mn-ea"/>
          <a:cs typeface="+mn-cs"/>
        </a:defRPr>
      </a:lvl3pPr>
      <a:lvl4pPr marL="1305380" algn="l" defTabSz="870254" rtl="0" eaLnBrk="1" latinLnBrk="0" hangingPunct="1">
        <a:defRPr sz="1680" kern="1200">
          <a:solidFill>
            <a:schemeClr val="tx1"/>
          </a:solidFill>
          <a:latin typeface="+mn-lt"/>
          <a:ea typeface="+mn-ea"/>
          <a:cs typeface="+mn-cs"/>
        </a:defRPr>
      </a:lvl4pPr>
      <a:lvl5pPr marL="1740508" algn="l" defTabSz="870254" rtl="0" eaLnBrk="1" latinLnBrk="0" hangingPunct="1">
        <a:defRPr sz="1680" kern="1200">
          <a:solidFill>
            <a:schemeClr val="tx1"/>
          </a:solidFill>
          <a:latin typeface="+mn-lt"/>
          <a:ea typeface="+mn-ea"/>
          <a:cs typeface="+mn-cs"/>
        </a:defRPr>
      </a:lvl5pPr>
      <a:lvl6pPr marL="2175633" algn="l" defTabSz="870254" rtl="0" eaLnBrk="1" latinLnBrk="0" hangingPunct="1">
        <a:defRPr sz="1680" kern="1200">
          <a:solidFill>
            <a:schemeClr val="tx1"/>
          </a:solidFill>
          <a:latin typeface="+mn-lt"/>
          <a:ea typeface="+mn-ea"/>
          <a:cs typeface="+mn-cs"/>
        </a:defRPr>
      </a:lvl6pPr>
      <a:lvl7pPr marL="2610763" algn="l" defTabSz="870254" rtl="0" eaLnBrk="1" latinLnBrk="0" hangingPunct="1">
        <a:defRPr sz="1680" kern="1200">
          <a:solidFill>
            <a:schemeClr val="tx1"/>
          </a:solidFill>
          <a:latin typeface="+mn-lt"/>
          <a:ea typeface="+mn-ea"/>
          <a:cs typeface="+mn-cs"/>
        </a:defRPr>
      </a:lvl7pPr>
      <a:lvl8pPr marL="3045889" algn="l" defTabSz="870254" rtl="0" eaLnBrk="1" latinLnBrk="0" hangingPunct="1">
        <a:defRPr sz="1680" kern="1200">
          <a:solidFill>
            <a:schemeClr val="tx1"/>
          </a:solidFill>
          <a:latin typeface="+mn-lt"/>
          <a:ea typeface="+mn-ea"/>
          <a:cs typeface="+mn-cs"/>
        </a:defRPr>
      </a:lvl8pPr>
      <a:lvl9pPr marL="3481015" algn="l" defTabSz="870254" rtl="0" eaLnBrk="1" latinLnBrk="0" hangingPunct="1">
        <a:defRPr sz="16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oleObject" Target="../embeddings/oleObject10.bin"/><Relationship Id="rId6" Type="http://schemas.openxmlformats.org/officeDocument/2006/relationships/image" Target="../media/image7.png"/><Relationship Id="rId1" Type="http://schemas.openxmlformats.org/officeDocument/2006/relationships/vmlDrawing" Target="../drawings/vmlDrawing10.vml"/><Relationship Id="rId2" Type="http://schemas.openxmlformats.org/officeDocument/2006/relationships/tags" Target="../tags/tag29.xml"/></Relationships>
</file>

<file path=ppt/slides/_rels/slide10.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tags" Target="../tags/tag33.xml"/><Relationship Id="rId6" Type="http://schemas.openxmlformats.org/officeDocument/2006/relationships/tags" Target="../tags/tag34.xml"/><Relationship Id="rId7" Type="http://schemas.openxmlformats.org/officeDocument/2006/relationships/slideLayout" Target="../slideLayouts/slideLayout3.xml"/><Relationship Id="rId8" Type="http://schemas.openxmlformats.org/officeDocument/2006/relationships/oleObject" Target="../embeddings/oleObject11.bin"/><Relationship Id="rId9" Type="http://schemas.openxmlformats.org/officeDocument/2006/relationships/image" Target="../media/image18.emf"/><Relationship Id="rId1" Type="http://schemas.openxmlformats.org/officeDocument/2006/relationships/vmlDrawing" Target="../drawings/vmlDrawing11.vml"/><Relationship Id="rId2" Type="http://schemas.openxmlformats.org/officeDocument/2006/relationships/tags" Target="../tags/tag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9.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10.png"/><Relationship Id="rId9" Type="http://schemas.openxmlformats.org/officeDocument/2006/relationships/image" Target="../media/image11.png"/><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png"/><Relationship Id="rId6" Type="http://schemas.openxmlformats.org/officeDocument/2006/relationships/image" Target="../media/image17.png"/><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4" name="Rectangle 2" hidden="1"/>
          <p:cNvGraphicFramePr>
            <a:graphicFrameLocks/>
          </p:cNvGraphicFramePr>
          <p:nvPr>
            <p:custDataLst>
              <p:tags r:id="rId2"/>
            </p:custDataLst>
            <p:extLst/>
          </p:nvPr>
        </p:nvGraphicFramePr>
        <p:xfrm>
          <a:off x="213620" y="160225"/>
          <a:ext cx="151181" cy="151181"/>
        </p:xfrm>
        <a:graphic>
          <a:graphicData uri="http://schemas.openxmlformats.org/presentationml/2006/ole">
            <mc:AlternateContent xmlns:mc="http://schemas.openxmlformats.org/markup-compatibility/2006">
              <mc:Choice xmlns:v="urn:schemas-microsoft-com:vml" Requires="v">
                <p:oleObj spid="_x0000_s27926"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gray">
                      <a:xfrm>
                        <a:off x="213620" y="160225"/>
                        <a:ext cx="151181" cy="151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7" name="Title Placeholder 1"/>
          <p:cNvSpPr>
            <a:spLocks noGrp="1"/>
          </p:cNvSpPr>
          <p:nvPr>
            <p:ph type="ctrTitle"/>
          </p:nvPr>
        </p:nvSpPr>
        <p:spPr>
          <a:xfrm>
            <a:off x="143985" y="3805206"/>
            <a:ext cx="4092467" cy="1034129"/>
          </a:xfrm>
        </p:spPr>
        <p:txBody>
          <a:bodyPr/>
          <a:lstStyle/>
          <a:p>
            <a:r>
              <a:rPr lang="en-US" sz="3360" b="1" dirty="0" smtClean="0">
                <a:latin typeface="Calibri" panose="020F0502020204030204" pitchFamily="34" charset="0"/>
              </a:rPr>
              <a:t>NARUC/NASUCA Panel</a:t>
            </a:r>
            <a:br>
              <a:rPr lang="en-US" sz="3360" b="1" dirty="0" smtClean="0">
                <a:latin typeface="Calibri" panose="020F0502020204030204" pitchFamily="34" charset="0"/>
              </a:rPr>
            </a:br>
            <a:r>
              <a:rPr lang="en-US" sz="3360" b="1" dirty="0" smtClean="0">
                <a:latin typeface="Calibri" panose="020F0502020204030204" pitchFamily="34" charset="0"/>
              </a:rPr>
              <a:t>Time of Use Rates</a:t>
            </a:r>
            <a:endParaRPr lang="en-US" sz="3360" dirty="0">
              <a:latin typeface="Segoe UI Light" panose="020B0502040204020203" pitchFamily="34" charset="0"/>
              <a:cs typeface="Segoe UI Light" panose="020B0502040204020203" pitchFamily="34" charset="0"/>
            </a:endParaRPr>
          </a:p>
        </p:txBody>
      </p:sp>
      <p:sp>
        <p:nvSpPr>
          <p:cNvPr id="6" name="Subtitle 1"/>
          <p:cNvSpPr txBox="1">
            <a:spLocks/>
          </p:cNvSpPr>
          <p:nvPr/>
        </p:nvSpPr>
        <p:spPr bwMode="auto">
          <a:xfrm>
            <a:off x="255495" y="6156858"/>
            <a:ext cx="1473737" cy="20512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marL="0" indent="0" algn="l" defTabSz="912924" rtl="0" eaLnBrk="1" fontAlgn="base" hangingPunct="1">
              <a:spcBef>
                <a:spcPct val="0"/>
              </a:spcBef>
              <a:spcAft>
                <a:spcPct val="0"/>
              </a:spcAft>
              <a:buClr>
                <a:schemeClr val="tx2"/>
              </a:buClr>
              <a:defRPr sz="1600" baseline="0">
                <a:solidFill>
                  <a:schemeClr val="tx1"/>
                </a:solidFill>
                <a:latin typeface="+mn-lt"/>
                <a:ea typeface="Arial Unicode MS" pitchFamily="34" charset="-128"/>
                <a:cs typeface="Arial Unicode MS" pitchFamily="34" charset="-128"/>
              </a:defRPr>
            </a:lvl1pPr>
            <a:lvl2pPr marL="197477" indent="-195858" algn="l" defTabSz="912924" rtl="0" eaLnBrk="1" fontAlgn="base" hangingPunct="1">
              <a:spcBef>
                <a:spcPct val="0"/>
              </a:spcBef>
              <a:spcAft>
                <a:spcPct val="0"/>
              </a:spcAft>
              <a:buClr>
                <a:schemeClr val="tx2"/>
              </a:buClr>
              <a:buSzPct val="125000"/>
              <a:buFont typeface="Arial" pitchFamily="34" charset="0"/>
              <a:buChar char="•"/>
              <a:defRPr sz="1600" baseline="0">
                <a:solidFill>
                  <a:schemeClr val="tx1"/>
                </a:solidFill>
                <a:latin typeface="+mn-lt"/>
                <a:ea typeface="Arial Unicode MS" pitchFamily="34" charset="-128"/>
                <a:cs typeface="Arial Unicode MS" pitchFamily="34" charset="-128"/>
              </a:defRPr>
            </a:lvl2pPr>
            <a:lvl3pPr marL="466175" indent="-267080" algn="l" defTabSz="912924"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ea typeface="Arial Unicode MS" pitchFamily="34" charset="-128"/>
                <a:cs typeface="Arial Unicode MS" pitchFamily="34" charset="-128"/>
              </a:defRPr>
            </a:lvl3pPr>
            <a:lvl4pPr marL="626420" indent="-158628" algn="l" defTabSz="912924" rtl="0" eaLnBrk="1" fontAlgn="base" hangingPunct="1">
              <a:spcBef>
                <a:spcPct val="0"/>
              </a:spcBef>
              <a:spcAft>
                <a:spcPct val="0"/>
              </a:spcAft>
              <a:buClr>
                <a:schemeClr val="tx2"/>
              </a:buClr>
              <a:buSzPct val="100000"/>
              <a:buFont typeface="Arial" pitchFamily="34" charset="0"/>
              <a:buChar char="•"/>
              <a:defRPr sz="1600" baseline="0">
                <a:solidFill>
                  <a:schemeClr val="tx1"/>
                </a:solidFill>
                <a:latin typeface="+mn-lt"/>
                <a:ea typeface="Arial Unicode MS" pitchFamily="34" charset="-128"/>
                <a:cs typeface="Arial Unicode MS" pitchFamily="34" charset="-128"/>
              </a:defRPr>
            </a:lvl4pPr>
            <a:lvl5pPr marL="764526" indent="-132731" algn="l" defTabSz="91292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ea typeface="Arial Unicode MS" pitchFamily="34" charset="-128"/>
                <a:cs typeface="Arial Unicode MS" pitchFamily="34" charset="-128"/>
              </a:defRPr>
            </a:lvl5pPr>
            <a:lvl6pPr marL="764526" indent="-132731" algn="l" defTabSz="91292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526" indent="-132731" algn="l" defTabSz="91292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526" indent="-132731" algn="l" defTabSz="91292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526" indent="-132731" algn="l" defTabSz="912924"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buClr>
                <a:srgbClr val="052A5B"/>
              </a:buClr>
            </a:pPr>
            <a:r>
              <a:rPr lang="en-US" sz="1333" dirty="0" smtClean="0">
                <a:solidFill>
                  <a:srgbClr val="808080"/>
                </a:solidFill>
                <a:sym typeface="+mn-lt"/>
              </a:rPr>
              <a:t>November 15, 2016</a:t>
            </a:r>
            <a:endParaRPr lang="en-US" sz="1333" dirty="0">
              <a:solidFill>
                <a:srgbClr val="808080"/>
              </a:solidFill>
              <a:sym typeface="+mn-lt"/>
            </a:endParaRP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95385" y="4234465"/>
            <a:ext cx="2624307" cy="712416"/>
          </a:xfrm>
          <a:prstGeom prst="rect">
            <a:avLst/>
          </a:prstGeom>
        </p:spPr>
      </p:pic>
      <p:sp>
        <p:nvSpPr>
          <p:cNvPr id="2" name="TextBox 1"/>
          <p:cNvSpPr txBox="1"/>
          <p:nvPr/>
        </p:nvSpPr>
        <p:spPr>
          <a:xfrm>
            <a:off x="147918" y="5349551"/>
            <a:ext cx="4397188" cy="584775"/>
          </a:xfrm>
          <a:prstGeom prst="rect">
            <a:avLst/>
          </a:prstGeom>
          <a:noFill/>
        </p:spPr>
        <p:txBody>
          <a:bodyPr wrap="square" rtlCol="0">
            <a:spAutoFit/>
          </a:bodyPr>
          <a:lstStyle/>
          <a:p>
            <a:r>
              <a:rPr lang="en-US" b="1" dirty="0" smtClean="0"/>
              <a:t>Jane S Park</a:t>
            </a:r>
          </a:p>
          <a:p>
            <a:r>
              <a:rPr lang="en-US" b="1" dirty="0" smtClean="0"/>
              <a:t>VP Regulatory Policy &amp; Strategy</a:t>
            </a:r>
          </a:p>
        </p:txBody>
      </p:sp>
    </p:spTree>
    <p:extLst>
      <p:ext uri="{BB962C8B-B14F-4D97-AF65-F5344CB8AC3E}">
        <p14:creationId xmlns:p14="http://schemas.microsoft.com/office/powerpoint/2010/main" val="1031882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74803" name="think-cell Slide" r:id="rId8" imgW="524" imgH="526" progId="TCLayout.ActiveDocument.1">
                  <p:embed/>
                </p:oleObj>
              </mc:Choice>
              <mc:Fallback>
                <p:oleObj name="think-cell Slide" r:id="rId8" imgW="524" imgH="526" progId="TCLayout.ActiveDocument.1">
                  <p:embed/>
                  <p:pic>
                    <p:nvPicPr>
                      <p:cNvPr id="0" name=""/>
                      <p:cNvPicPr/>
                      <p:nvPr/>
                    </p:nvPicPr>
                    <p:blipFill>
                      <a:blip r:embed="rId9"/>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xfrm>
            <a:off x="206256" y="243729"/>
            <a:ext cx="8581359" cy="369332"/>
          </a:xfrm>
        </p:spPr>
        <p:txBody>
          <a:bodyPr/>
          <a:lstStyle/>
          <a:p>
            <a:r>
              <a:rPr lang="en-US" sz="2400" b="1" dirty="0" smtClean="0">
                <a:solidFill>
                  <a:schemeClr val="tx1"/>
                </a:solidFill>
              </a:rPr>
              <a:t>Next Steps:  Future Energy Jobs Bill</a:t>
            </a:r>
            <a:endParaRPr lang="en-US" sz="2400" b="1" dirty="0">
              <a:solidFill>
                <a:schemeClr val="tx1"/>
              </a:solidFill>
            </a:endParaRPr>
          </a:p>
        </p:txBody>
      </p:sp>
      <p:grpSp>
        <p:nvGrpSpPr>
          <p:cNvPr id="5" name="Group 4"/>
          <p:cNvGrpSpPr/>
          <p:nvPr/>
        </p:nvGrpSpPr>
        <p:grpSpPr>
          <a:xfrm>
            <a:off x="11419" y="767285"/>
            <a:ext cx="8961438" cy="651131"/>
            <a:chOff x="0" y="943916"/>
            <a:chExt cx="8961438" cy="651131"/>
          </a:xfrm>
        </p:grpSpPr>
        <p:sp>
          <p:nvSpPr>
            <p:cNvPr id="6" name="Rectangle 5"/>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7" name="Straight Connector 6"/>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
        <p:nvSpPr>
          <p:cNvPr id="9" name="TextBox 8"/>
          <p:cNvSpPr txBox="1">
            <a:spLocks/>
          </p:cNvSpPr>
          <p:nvPr/>
        </p:nvSpPr>
        <p:spPr>
          <a:xfrm>
            <a:off x="206256" y="1980914"/>
            <a:ext cx="2276798"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r>
              <a:rPr lang="en-US" sz="1400" b="1" dirty="0" smtClean="0">
                <a:solidFill>
                  <a:schemeClr val="accent4"/>
                </a:solidFill>
              </a:rPr>
              <a:t>Nearly doubling energy efficiency </a:t>
            </a:r>
            <a:r>
              <a:rPr lang="en-US" sz="1400" dirty="0" smtClean="0"/>
              <a:t>programs, yielding more than $4 billion in energy savings</a:t>
            </a:r>
            <a:endParaRPr lang="en-US" sz="1400" dirty="0"/>
          </a:p>
        </p:txBody>
      </p:sp>
      <p:sp>
        <p:nvSpPr>
          <p:cNvPr id="10" name="TextBox 9"/>
          <p:cNvSpPr txBox="1">
            <a:spLocks/>
          </p:cNvSpPr>
          <p:nvPr/>
        </p:nvSpPr>
        <p:spPr>
          <a:xfrm>
            <a:off x="3358536" y="1980914"/>
            <a:ext cx="2276798"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r>
              <a:rPr lang="en-US" sz="1400" dirty="0" smtClean="0"/>
              <a:t>Provide $1 billion of </a:t>
            </a:r>
            <a:r>
              <a:rPr lang="en-US" sz="1400" b="1" dirty="0" smtClean="0">
                <a:solidFill>
                  <a:schemeClr val="accent4"/>
                </a:solidFill>
              </a:rPr>
              <a:t>low-income programs</a:t>
            </a:r>
            <a:endParaRPr lang="en-US" sz="1400" b="1" dirty="0">
              <a:solidFill>
                <a:schemeClr val="accent4"/>
              </a:solidFill>
            </a:endParaRPr>
          </a:p>
        </p:txBody>
      </p:sp>
      <p:sp>
        <p:nvSpPr>
          <p:cNvPr id="11" name="TextBox 10"/>
          <p:cNvSpPr txBox="1">
            <a:spLocks/>
          </p:cNvSpPr>
          <p:nvPr/>
        </p:nvSpPr>
        <p:spPr>
          <a:xfrm>
            <a:off x="6510817" y="1980914"/>
            <a:ext cx="2276798"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r>
              <a:rPr lang="en-US" sz="1400" b="1" dirty="0" smtClean="0">
                <a:solidFill>
                  <a:schemeClr val="accent4"/>
                </a:solidFill>
              </a:rPr>
              <a:t>Accelerate solar and wind energy</a:t>
            </a:r>
            <a:r>
              <a:rPr lang="en-US" sz="1400" b="1" dirty="0" smtClean="0"/>
              <a:t> </a:t>
            </a:r>
            <a:r>
              <a:rPr lang="en-US" sz="1400" dirty="0" smtClean="0"/>
              <a:t>with up to $220 million annually in funding for renewables</a:t>
            </a:r>
            <a:endParaRPr lang="en-US" sz="1400" dirty="0"/>
          </a:p>
        </p:txBody>
      </p:sp>
      <p:sp>
        <p:nvSpPr>
          <p:cNvPr id="12" name="TextBox 11"/>
          <p:cNvSpPr txBox="1">
            <a:spLocks/>
          </p:cNvSpPr>
          <p:nvPr/>
        </p:nvSpPr>
        <p:spPr>
          <a:xfrm>
            <a:off x="206256" y="3939349"/>
            <a:ext cx="2276798" cy="43088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r>
              <a:rPr lang="en-US" sz="1400" dirty="0" smtClean="0"/>
              <a:t>Enhance </a:t>
            </a:r>
            <a:r>
              <a:rPr lang="en-US" sz="1400" b="1" dirty="0" smtClean="0">
                <a:solidFill>
                  <a:schemeClr val="accent4"/>
                </a:solidFill>
              </a:rPr>
              <a:t>grid security </a:t>
            </a:r>
            <a:br>
              <a:rPr lang="en-US" sz="1400" b="1" dirty="0" smtClean="0">
                <a:solidFill>
                  <a:schemeClr val="accent4"/>
                </a:solidFill>
              </a:rPr>
            </a:br>
            <a:r>
              <a:rPr lang="en-US" sz="1400" b="1" dirty="0" smtClean="0">
                <a:solidFill>
                  <a:schemeClr val="accent4"/>
                </a:solidFill>
              </a:rPr>
              <a:t>and reliability </a:t>
            </a:r>
            <a:endParaRPr lang="en-US" sz="1400" dirty="0">
              <a:solidFill>
                <a:schemeClr val="accent4"/>
              </a:solidFill>
            </a:endParaRPr>
          </a:p>
        </p:txBody>
      </p:sp>
      <p:sp>
        <p:nvSpPr>
          <p:cNvPr id="13" name="TextBox 12"/>
          <p:cNvSpPr txBox="1">
            <a:spLocks/>
          </p:cNvSpPr>
          <p:nvPr/>
        </p:nvSpPr>
        <p:spPr>
          <a:xfrm>
            <a:off x="3358536" y="3939349"/>
            <a:ext cx="2276798" cy="697627"/>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r>
              <a:rPr lang="en-US" sz="1400" dirty="0" smtClean="0"/>
              <a:t>Support </a:t>
            </a:r>
            <a:r>
              <a:rPr lang="en-US" sz="1400" dirty="0"/>
              <a:t>at risk nuclear </a:t>
            </a:r>
            <a:r>
              <a:rPr lang="en-US" sz="1400" dirty="0" smtClean="0"/>
              <a:t>plants through a </a:t>
            </a:r>
            <a:endParaRPr lang="en-US" sz="1400" b="1" dirty="0"/>
          </a:p>
          <a:p>
            <a:pPr algn="ctr"/>
            <a:r>
              <a:rPr lang="en-US" sz="1400" b="1" dirty="0" smtClean="0">
                <a:solidFill>
                  <a:schemeClr val="accent4"/>
                </a:solidFill>
              </a:rPr>
              <a:t>Zero Emission Standard </a:t>
            </a:r>
            <a:endParaRPr lang="en-US" sz="1400" b="1" dirty="0"/>
          </a:p>
        </p:txBody>
      </p:sp>
      <p:sp>
        <p:nvSpPr>
          <p:cNvPr id="14" name="TextBox 13"/>
          <p:cNvSpPr txBox="1">
            <a:spLocks/>
          </p:cNvSpPr>
          <p:nvPr/>
        </p:nvSpPr>
        <p:spPr>
          <a:xfrm>
            <a:off x="6510817" y="3939349"/>
            <a:ext cx="2276798" cy="86177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r>
              <a:rPr lang="en-US" sz="1400" dirty="0" smtClean="0"/>
              <a:t>Reduce fixed “customer charge” </a:t>
            </a:r>
            <a:br>
              <a:rPr lang="en-US" sz="1400" dirty="0" smtClean="0"/>
            </a:br>
            <a:r>
              <a:rPr lang="en-US" sz="1400" dirty="0" smtClean="0"/>
              <a:t>by 50%, </a:t>
            </a:r>
            <a:r>
              <a:rPr lang="en-US" sz="1400" b="1" dirty="0" smtClean="0">
                <a:solidFill>
                  <a:schemeClr val="accent4"/>
                </a:solidFill>
              </a:rPr>
              <a:t>giving customers more control</a:t>
            </a:r>
            <a:endParaRPr lang="en-US" sz="1400" b="1" dirty="0">
              <a:solidFill>
                <a:schemeClr val="accent4"/>
              </a:solidFill>
            </a:endParaRPr>
          </a:p>
        </p:txBody>
      </p:sp>
      <p:sp>
        <p:nvSpPr>
          <p:cNvPr id="15" name="TextBox 14"/>
          <p:cNvSpPr txBox="1">
            <a:spLocks/>
          </p:cNvSpPr>
          <p:nvPr/>
        </p:nvSpPr>
        <p:spPr>
          <a:xfrm>
            <a:off x="1782396" y="5735097"/>
            <a:ext cx="2276798"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r>
              <a:rPr lang="en-US" sz="1400" dirty="0" smtClean="0"/>
              <a:t>Strengthen and </a:t>
            </a:r>
            <a:r>
              <a:rPr lang="en-US" sz="1400" b="1" dirty="0" smtClean="0">
                <a:solidFill>
                  <a:schemeClr val="accent4"/>
                </a:solidFill>
              </a:rPr>
              <a:t>expand </a:t>
            </a:r>
            <a:br>
              <a:rPr lang="en-US" sz="1400" b="1" dirty="0" smtClean="0">
                <a:solidFill>
                  <a:schemeClr val="accent4"/>
                </a:solidFill>
              </a:rPr>
            </a:br>
            <a:r>
              <a:rPr lang="en-US" sz="1400" b="1" dirty="0" smtClean="0">
                <a:solidFill>
                  <a:schemeClr val="accent4"/>
                </a:solidFill>
              </a:rPr>
              <a:t>Renewable Portfolio Standard</a:t>
            </a:r>
            <a:endParaRPr lang="en-US" sz="1400" b="1" dirty="0">
              <a:solidFill>
                <a:schemeClr val="accent4"/>
              </a:solidFill>
            </a:endParaRPr>
          </a:p>
        </p:txBody>
      </p:sp>
      <p:sp>
        <p:nvSpPr>
          <p:cNvPr id="16" name="TextBox 15"/>
          <p:cNvSpPr txBox="1">
            <a:spLocks/>
          </p:cNvSpPr>
          <p:nvPr/>
        </p:nvSpPr>
        <p:spPr>
          <a:xfrm>
            <a:off x="4934676" y="5735097"/>
            <a:ext cx="2276798" cy="6463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pPr algn="ctr"/>
            <a:r>
              <a:rPr lang="en-US" sz="1400" dirty="0" smtClean="0"/>
              <a:t>Create tens of thousands of </a:t>
            </a:r>
            <a:r>
              <a:rPr lang="en-US" sz="1400" b="1" dirty="0" smtClean="0">
                <a:solidFill>
                  <a:schemeClr val="accent4"/>
                </a:solidFill>
              </a:rPr>
              <a:t>new clean energy jobs </a:t>
            </a:r>
            <a:r>
              <a:rPr lang="en-US" sz="1400" dirty="0" smtClean="0"/>
              <a:t>through new programs</a:t>
            </a:r>
            <a:endParaRPr lang="en-US" sz="1400" b="1" dirty="0"/>
          </a:p>
        </p:txBody>
      </p:sp>
      <p:grpSp>
        <p:nvGrpSpPr>
          <p:cNvPr id="106" name="Group 105"/>
          <p:cNvGrpSpPr/>
          <p:nvPr/>
        </p:nvGrpSpPr>
        <p:grpSpPr>
          <a:xfrm>
            <a:off x="949327" y="3231561"/>
            <a:ext cx="790656" cy="610889"/>
            <a:chOff x="3507929" y="1426711"/>
            <a:chExt cx="710601" cy="549036"/>
          </a:xfrm>
          <a:solidFill>
            <a:schemeClr val="accent4"/>
          </a:solidFill>
        </p:grpSpPr>
        <p:sp>
          <p:nvSpPr>
            <p:cNvPr id="107" name="Freeform 249"/>
            <p:cNvSpPr>
              <a:spLocks/>
            </p:cNvSpPr>
            <p:nvPr/>
          </p:nvSpPr>
          <p:spPr bwMode="auto">
            <a:xfrm>
              <a:off x="3507929" y="1625959"/>
              <a:ext cx="710601" cy="349788"/>
            </a:xfrm>
            <a:custGeom>
              <a:avLst/>
              <a:gdLst>
                <a:gd name="T0" fmla="*/ 121 w 136"/>
                <a:gd name="T1" fmla="*/ 57 h 67"/>
                <a:gd name="T2" fmla="*/ 120 w 136"/>
                <a:gd name="T3" fmla="*/ 55 h 67"/>
                <a:gd name="T4" fmla="*/ 120 w 136"/>
                <a:gd name="T5" fmla="*/ 1 h 67"/>
                <a:gd name="T6" fmla="*/ 119 w 136"/>
                <a:gd name="T7" fmla="*/ 1 h 67"/>
                <a:gd name="T8" fmla="*/ 94 w 136"/>
                <a:gd name="T9" fmla="*/ 26 h 67"/>
                <a:gd name="T10" fmla="*/ 93 w 136"/>
                <a:gd name="T11" fmla="*/ 28 h 67"/>
                <a:gd name="T12" fmla="*/ 93 w 136"/>
                <a:gd name="T13" fmla="*/ 55 h 67"/>
                <a:gd name="T14" fmla="*/ 91 w 136"/>
                <a:gd name="T15" fmla="*/ 57 h 67"/>
                <a:gd name="T16" fmla="*/ 87 w 136"/>
                <a:gd name="T17" fmla="*/ 57 h 67"/>
                <a:gd name="T18" fmla="*/ 86 w 136"/>
                <a:gd name="T19" fmla="*/ 55 h 67"/>
                <a:gd name="T20" fmla="*/ 86 w 136"/>
                <a:gd name="T21" fmla="*/ 35 h 67"/>
                <a:gd name="T22" fmla="*/ 85 w 136"/>
                <a:gd name="T23" fmla="*/ 32 h 67"/>
                <a:gd name="T24" fmla="*/ 70 w 136"/>
                <a:gd name="T25" fmla="*/ 18 h 67"/>
                <a:gd name="T26" fmla="*/ 68 w 136"/>
                <a:gd name="T27" fmla="*/ 18 h 67"/>
                <a:gd name="T28" fmla="*/ 60 w 136"/>
                <a:gd name="T29" fmla="*/ 26 h 67"/>
                <a:gd name="T30" fmla="*/ 58 w 136"/>
                <a:gd name="T31" fmla="*/ 29 h 67"/>
                <a:gd name="T32" fmla="*/ 58 w 136"/>
                <a:gd name="T33" fmla="*/ 55 h 67"/>
                <a:gd name="T34" fmla="*/ 57 w 136"/>
                <a:gd name="T35" fmla="*/ 57 h 67"/>
                <a:gd name="T36" fmla="*/ 53 w 136"/>
                <a:gd name="T37" fmla="*/ 57 h 67"/>
                <a:gd name="T38" fmla="*/ 52 w 136"/>
                <a:gd name="T39" fmla="*/ 55 h 67"/>
                <a:gd name="T40" fmla="*/ 52 w 136"/>
                <a:gd name="T41" fmla="*/ 36 h 67"/>
                <a:gd name="T42" fmla="*/ 51 w 136"/>
                <a:gd name="T43" fmla="*/ 36 h 67"/>
                <a:gd name="T44" fmla="*/ 30 w 136"/>
                <a:gd name="T45" fmla="*/ 56 h 67"/>
                <a:gd name="T46" fmla="*/ 27 w 136"/>
                <a:gd name="T47" fmla="*/ 57 h 67"/>
                <a:gd name="T48" fmla="*/ 1 w 136"/>
                <a:gd name="T49" fmla="*/ 57 h 67"/>
                <a:gd name="T50" fmla="*/ 0 w 136"/>
                <a:gd name="T51" fmla="*/ 59 h 67"/>
                <a:gd name="T52" fmla="*/ 0 w 136"/>
                <a:gd name="T53" fmla="*/ 66 h 67"/>
                <a:gd name="T54" fmla="*/ 1 w 136"/>
                <a:gd name="T55" fmla="*/ 67 h 67"/>
                <a:gd name="T56" fmla="*/ 134 w 136"/>
                <a:gd name="T57" fmla="*/ 67 h 67"/>
                <a:gd name="T58" fmla="*/ 136 w 136"/>
                <a:gd name="T59" fmla="*/ 66 h 67"/>
                <a:gd name="T60" fmla="*/ 136 w 136"/>
                <a:gd name="T61" fmla="*/ 59 h 67"/>
                <a:gd name="T62" fmla="*/ 134 w 136"/>
                <a:gd name="T63" fmla="*/ 57 h 67"/>
                <a:gd name="T64" fmla="*/ 121 w 136"/>
                <a:gd name="T65" fmla="*/ 5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6" h="67">
                  <a:moveTo>
                    <a:pt x="121" y="57"/>
                  </a:moveTo>
                  <a:cubicBezTo>
                    <a:pt x="120" y="57"/>
                    <a:pt x="120" y="56"/>
                    <a:pt x="120" y="55"/>
                  </a:cubicBezTo>
                  <a:cubicBezTo>
                    <a:pt x="120" y="1"/>
                    <a:pt x="120" y="1"/>
                    <a:pt x="120" y="1"/>
                  </a:cubicBezTo>
                  <a:cubicBezTo>
                    <a:pt x="120" y="0"/>
                    <a:pt x="119" y="0"/>
                    <a:pt x="119" y="1"/>
                  </a:cubicBezTo>
                  <a:cubicBezTo>
                    <a:pt x="94" y="26"/>
                    <a:pt x="94" y="26"/>
                    <a:pt x="94" y="26"/>
                  </a:cubicBezTo>
                  <a:cubicBezTo>
                    <a:pt x="93" y="26"/>
                    <a:pt x="93" y="28"/>
                    <a:pt x="93" y="28"/>
                  </a:cubicBezTo>
                  <a:cubicBezTo>
                    <a:pt x="93" y="55"/>
                    <a:pt x="93" y="55"/>
                    <a:pt x="93" y="55"/>
                  </a:cubicBezTo>
                  <a:cubicBezTo>
                    <a:pt x="93" y="56"/>
                    <a:pt x="92" y="57"/>
                    <a:pt x="91" y="57"/>
                  </a:cubicBezTo>
                  <a:cubicBezTo>
                    <a:pt x="87" y="57"/>
                    <a:pt x="87" y="57"/>
                    <a:pt x="87" y="57"/>
                  </a:cubicBezTo>
                  <a:cubicBezTo>
                    <a:pt x="86" y="57"/>
                    <a:pt x="86" y="56"/>
                    <a:pt x="86" y="55"/>
                  </a:cubicBezTo>
                  <a:cubicBezTo>
                    <a:pt x="86" y="35"/>
                    <a:pt x="86" y="35"/>
                    <a:pt x="86" y="35"/>
                  </a:cubicBezTo>
                  <a:cubicBezTo>
                    <a:pt x="86" y="34"/>
                    <a:pt x="85" y="33"/>
                    <a:pt x="85" y="32"/>
                  </a:cubicBezTo>
                  <a:cubicBezTo>
                    <a:pt x="70" y="18"/>
                    <a:pt x="70" y="18"/>
                    <a:pt x="70" y="18"/>
                  </a:cubicBezTo>
                  <a:cubicBezTo>
                    <a:pt x="70" y="17"/>
                    <a:pt x="69" y="17"/>
                    <a:pt x="68" y="18"/>
                  </a:cubicBezTo>
                  <a:cubicBezTo>
                    <a:pt x="60" y="26"/>
                    <a:pt x="60" y="26"/>
                    <a:pt x="60" y="26"/>
                  </a:cubicBezTo>
                  <a:cubicBezTo>
                    <a:pt x="59" y="27"/>
                    <a:pt x="58" y="28"/>
                    <a:pt x="58" y="29"/>
                  </a:cubicBezTo>
                  <a:cubicBezTo>
                    <a:pt x="58" y="55"/>
                    <a:pt x="58" y="55"/>
                    <a:pt x="58" y="55"/>
                  </a:cubicBezTo>
                  <a:cubicBezTo>
                    <a:pt x="58" y="56"/>
                    <a:pt x="58" y="57"/>
                    <a:pt x="57" y="57"/>
                  </a:cubicBezTo>
                  <a:cubicBezTo>
                    <a:pt x="53" y="57"/>
                    <a:pt x="53" y="57"/>
                    <a:pt x="53" y="57"/>
                  </a:cubicBezTo>
                  <a:cubicBezTo>
                    <a:pt x="52" y="57"/>
                    <a:pt x="52" y="56"/>
                    <a:pt x="52" y="55"/>
                  </a:cubicBezTo>
                  <a:cubicBezTo>
                    <a:pt x="52" y="36"/>
                    <a:pt x="52" y="36"/>
                    <a:pt x="52" y="36"/>
                  </a:cubicBezTo>
                  <a:cubicBezTo>
                    <a:pt x="52" y="35"/>
                    <a:pt x="51" y="35"/>
                    <a:pt x="51" y="36"/>
                  </a:cubicBezTo>
                  <a:cubicBezTo>
                    <a:pt x="30" y="56"/>
                    <a:pt x="30" y="56"/>
                    <a:pt x="30" y="56"/>
                  </a:cubicBezTo>
                  <a:cubicBezTo>
                    <a:pt x="29" y="57"/>
                    <a:pt x="28" y="57"/>
                    <a:pt x="27" y="57"/>
                  </a:cubicBezTo>
                  <a:cubicBezTo>
                    <a:pt x="1" y="57"/>
                    <a:pt x="1" y="57"/>
                    <a:pt x="1" y="57"/>
                  </a:cubicBezTo>
                  <a:cubicBezTo>
                    <a:pt x="0" y="57"/>
                    <a:pt x="0" y="58"/>
                    <a:pt x="0" y="59"/>
                  </a:cubicBezTo>
                  <a:cubicBezTo>
                    <a:pt x="0" y="66"/>
                    <a:pt x="0" y="66"/>
                    <a:pt x="0" y="66"/>
                  </a:cubicBezTo>
                  <a:cubicBezTo>
                    <a:pt x="0" y="67"/>
                    <a:pt x="0" y="67"/>
                    <a:pt x="1" y="67"/>
                  </a:cubicBezTo>
                  <a:cubicBezTo>
                    <a:pt x="134" y="67"/>
                    <a:pt x="134" y="67"/>
                    <a:pt x="134" y="67"/>
                  </a:cubicBezTo>
                  <a:cubicBezTo>
                    <a:pt x="135" y="67"/>
                    <a:pt x="136" y="67"/>
                    <a:pt x="136" y="66"/>
                  </a:cubicBezTo>
                  <a:cubicBezTo>
                    <a:pt x="136" y="59"/>
                    <a:pt x="136" y="59"/>
                    <a:pt x="136" y="59"/>
                  </a:cubicBezTo>
                  <a:cubicBezTo>
                    <a:pt x="136" y="58"/>
                    <a:pt x="135" y="57"/>
                    <a:pt x="134" y="57"/>
                  </a:cubicBezTo>
                  <a:lnTo>
                    <a:pt x="121" y="57"/>
                  </a:lnTo>
                  <a:close/>
                </a:path>
              </a:pathLst>
            </a:custGeom>
            <a:grpFill/>
            <a:ln w="9525">
              <a:noFill/>
              <a:round/>
              <a:headEnd/>
              <a:tailEnd/>
            </a:ln>
            <a:extLst/>
          </p:spPr>
          <p:txBody>
            <a:bodyPr vert="horz" wrap="square" lIns="89601" tIns="44802" rIns="89601" bIns="44802" numCol="1" anchor="t" anchorCtr="0" compatLnSpc="1">
              <a:prstTxWarp prst="textNoShape">
                <a:avLst/>
              </a:prstTxWarp>
            </a:bodyPr>
            <a:lstStyle/>
            <a:p>
              <a:endParaRPr lang="de-DE">
                <a:solidFill>
                  <a:srgbClr val="000000"/>
                </a:solidFill>
              </a:endParaRPr>
            </a:p>
          </p:txBody>
        </p:sp>
        <p:sp>
          <p:nvSpPr>
            <p:cNvPr id="108" name="Freeform 250"/>
            <p:cNvSpPr>
              <a:spLocks/>
            </p:cNvSpPr>
            <p:nvPr/>
          </p:nvSpPr>
          <p:spPr bwMode="auto">
            <a:xfrm>
              <a:off x="3538919" y="1426711"/>
              <a:ext cx="675181" cy="456054"/>
            </a:xfrm>
            <a:custGeom>
              <a:avLst/>
              <a:gdLst>
                <a:gd name="T0" fmla="*/ 24 w 129"/>
                <a:gd name="T1" fmla="*/ 83 h 87"/>
                <a:gd name="T2" fmla="*/ 26 w 129"/>
                <a:gd name="T3" fmla="*/ 80 h 87"/>
                <a:gd name="T4" fmla="*/ 62 w 129"/>
                <a:gd name="T5" fmla="*/ 45 h 87"/>
                <a:gd name="T6" fmla="*/ 64 w 129"/>
                <a:gd name="T7" fmla="*/ 45 h 87"/>
                <a:gd name="T8" fmla="*/ 79 w 129"/>
                <a:gd name="T9" fmla="*/ 59 h 87"/>
                <a:gd name="T10" fmla="*/ 81 w 129"/>
                <a:gd name="T11" fmla="*/ 59 h 87"/>
                <a:gd name="T12" fmla="*/ 117 w 129"/>
                <a:gd name="T13" fmla="*/ 23 h 87"/>
                <a:gd name="T14" fmla="*/ 120 w 129"/>
                <a:gd name="T15" fmla="*/ 23 h 87"/>
                <a:gd name="T16" fmla="*/ 128 w 129"/>
                <a:gd name="T17" fmla="*/ 31 h 87"/>
                <a:gd name="T18" fmla="*/ 129 w 129"/>
                <a:gd name="T19" fmla="*/ 30 h 87"/>
                <a:gd name="T20" fmla="*/ 129 w 129"/>
                <a:gd name="T21" fmla="*/ 2 h 87"/>
                <a:gd name="T22" fmla="*/ 128 w 129"/>
                <a:gd name="T23" fmla="*/ 0 h 87"/>
                <a:gd name="T24" fmla="*/ 99 w 129"/>
                <a:gd name="T25" fmla="*/ 0 h 87"/>
                <a:gd name="T26" fmla="*/ 98 w 129"/>
                <a:gd name="T27" fmla="*/ 1 h 87"/>
                <a:gd name="T28" fmla="*/ 107 w 129"/>
                <a:gd name="T29" fmla="*/ 10 h 87"/>
                <a:gd name="T30" fmla="*/ 107 w 129"/>
                <a:gd name="T31" fmla="*/ 12 h 87"/>
                <a:gd name="T32" fmla="*/ 81 w 129"/>
                <a:gd name="T33" fmla="*/ 39 h 87"/>
                <a:gd name="T34" fmla="*/ 79 w 129"/>
                <a:gd name="T35" fmla="*/ 39 h 87"/>
                <a:gd name="T36" fmla="*/ 64 w 129"/>
                <a:gd name="T37" fmla="*/ 24 h 87"/>
                <a:gd name="T38" fmla="*/ 62 w 129"/>
                <a:gd name="T39" fmla="*/ 24 h 87"/>
                <a:gd name="T40" fmla="*/ 0 w 129"/>
                <a:gd name="T41" fmla="*/ 86 h 87"/>
                <a:gd name="T42" fmla="*/ 1 w 129"/>
                <a:gd name="T43" fmla="*/ 87 h 87"/>
                <a:gd name="T44" fmla="*/ 18 w 129"/>
                <a:gd name="T45" fmla="*/ 87 h 87"/>
                <a:gd name="T46" fmla="*/ 21 w 129"/>
                <a:gd name="T47" fmla="*/ 86 h 87"/>
                <a:gd name="T48" fmla="*/ 24 w 129"/>
                <a:gd name="T49" fmla="*/ 8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9" h="87">
                  <a:moveTo>
                    <a:pt x="24" y="83"/>
                  </a:moveTo>
                  <a:cubicBezTo>
                    <a:pt x="25" y="82"/>
                    <a:pt x="26" y="81"/>
                    <a:pt x="26" y="80"/>
                  </a:cubicBezTo>
                  <a:cubicBezTo>
                    <a:pt x="62" y="45"/>
                    <a:pt x="62" y="45"/>
                    <a:pt x="62" y="45"/>
                  </a:cubicBezTo>
                  <a:cubicBezTo>
                    <a:pt x="63" y="44"/>
                    <a:pt x="64" y="44"/>
                    <a:pt x="64" y="45"/>
                  </a:cubicBezTo>
                  <a:cubicBezTo>
                    <a:pt x="79" y="59"/>
                    <a:pt x="79" y="59"/>
                    <a:pt x="79" y="59"/>
                  </a:cubicBezTo>
                  <a:cubicBezTo>
                    <a:pt x="79" y="60"/>
                    <a:pt x="80" y="60"/>
                    <a:pt x="81" y="59"/>
                  </a:cubicBezTo>
                  <a:cubicBezTo>
                    <a:pt x="117" y="23"/>
                    <a:pt x="117" y="23"/>
                    <a:pt x="117" y="23"/>
                  </a:cubicBezTo>
                  <a:cubicBezTo>
                    <a:pt x="118" y="22"/>
                    <a:pt x="119" y="22"/>
                    <a:pt x="120" y="23"/>
                  </a:cubicBezTo>
                  <a:cubicBezTo>
                    <a:pt x="128" y="31"/>
                    <a:pt x="128" y="31"/>
                    <a:pt x="128" y="31"/>
                  </a:cubicBezTo>
                  <a:cubicBezTo>
                    <a:pt x="129" y="32"/>
                    <a:pt x="129" y="31"/>
                    <a:pt x="129" y="30"/>
                  </a:cubicBezTo>
                  <a:cubicBezTo>
                    <a:pt x="129" y="2"/>
                    <a:pt x="129" y="2"/>
                    <a:pt x="129" y="2"/>
                  </a:cubicBezTo>
                  <a:cubicBezTo>
                    <a:pt x="129" y="1"/>
                    <a:pt x="128" y="0"/>
                    <a:pt x="128" y="0"/>
                  </a:cubicBezTo>
                  <a:cubicBezTo>
                    <a:pt x="99" y="0"/>
                    <a:pt x="99" y="0"/>
                    <a:pt x="99" y="0"/>
                  </a:cubicBezTo>
                  <a:cubicBezTo>
                    <a:pt x="98" y="0"/>
                    <a:pt x="98" y="1"/>
                    <a:pt x="98" y="1"/>
                  </a:cubicBezTo>
                  <a:cubicBezTo>
                    <a:pt x="107" y="10"/>
                    <a:pt x="107" y="10"/>
                    <a:pt x="107" y="10"/>
                  </a:cubicBezTo>
                  <a:cubicBezTo>
                    <a:pt x="108" y="11"/>
                    <a:pt x="108" y="12"/>
                    <a:pt x="107" y="12"/>
                  </a:cubicBezTo>
                  <a:cubicBezTo>
                    <a:pt x="81" y="39"/>
                    <a:pt x="81" y="39"/>
                    <a:pt x="81" y="39"/>
                  </a:cubicBezTo>
                  <a:cubicBezTo>
                    <a:pt x="80" y="39"/>
                    <a:pt x="79" y="39"/>
                    <a:pt x="79" y="39"/>
                  </a:cubicBezTo>
                  <a:cubicBezTo>
                    <a:pt x="64" y="24"/>
                    <a:pt x="64" y="24"/>
                    <a:pt x="64" y="24"/>
                  </a:cubicBezTo>
                  <a:cubicBezTo>
                    <a:pt x="64" y="24"/>
                    <a:pt x="63" y="24"/>
                    <a:pt x="62" y="24"/>
                  </a:cubicBezTo>
                  <a:cubicBezTo>
                    <a:pt x="0" y="86"/>
                    <a:pt x="0" y="86"/>
                    <a:pt x="0" y="86"/>
                  </a:cubicBezTo>
                  <a:cubicBezTo>
                    <a:pt x="0" y="87"/>
                    <a:pt x="0" y="87"/>
                    <a:pt x="1" y="87"/>
                  </a:cubicBezTo>
                  <a:cubicBezTo>
                    <a:pt x="18" y="87"/>
                    <a:pt x="18" y="87"/>
                    <a:pt x="18" y="87"/>
                  </a:cubicBezTo>
                  <a:cubicBezTo>
                    <a:pt x="19" y="87"/>
                    <a:pt x="20" y="87"/>
                    <a:pt x="21" y="86"/>
                  </a:cubicBezTo>
                  <a:lnTo>
                    <a:pt x="24" y="83"/>
                  </a:lnTo>
                  <a:close/>
                </a:path>
              </a:pathLst>
            </a:custGeom>
            <a:solidFill>
              <a:srgbClr val="92D050"/>
            </a:solidFill>
            <a:ln w="9525">
              <a:noFill/>
              <a:round/>
              <a:headEnd/>
              <a:tailEnd/>
            </a:ln>
            <a:extLst/>
          </p:spPr>
          <p:txBody>
            <a:bodyPr vert="horz" wrap="square" lIns="89601" tIns="44802" rIns="89601" bIns="44802" numCol="1" anchor="t" anchorCtr="0" compatLnSpc="1">
              <a:prstTxWarp prst="textNoShape">
                <a:avLst/>
              </a:prstTxWarp>
            </a:bodyPr>
            <a:lstStyle/>
            <a:p>
              <a:endParaRPr lang="de-DE">
                <a:solidFill>
                  <a:srgbClr val="000000"/>
                </a:solidFill>
              </a:endParaRPr>
            </a:p>
          </p:txBody>
        </p:sp>
      </p:grpSp>
      <p:grpSp>
        <p:nvGrpSpPr>
          <p:cNvPr id="137" name="Group 136"/>
          <p:cNvGrpSpPr/>
          <p:nvPr/>
        </p:nvGrpSpPr>
        <p:grpSpPr>
          <a:xfrm>
            <a:off x="4117330" y="3157383"/>
            <a:ext cx="759211" cy="759244"/>
            <a:chOff x="4117329" y="3180846"/>
            <a:chExt cx="759211" cy="759244"/>
          </a:xfrm>
        </p:grpSpPr>
        <p:grpSp>
          <p:nvGrpSpPr>
            <p:cNvPr id="17" name="Group 16"/>
            <p:cNvGrpSpPr/>
            <p:nvPr/>
          </p:nvGrpSpPr>
          <p:grpSpPr>
            <a:xfrm>
              <a:off x="4117329" y="3438265"/>
              <a:ext cx="759211" cy="501825"/>
              <a:chOff x="1379160" y="3434520"/>
              <a:chExt cx="621365" cy="410672"/>
            </a:xfrm>
            <a:solidFill>
              <a:schemeClr val="accent4"/>
            </a:solidFill>
          </p:grpSpPr>
          <p:sp>
            <p:nvSpPr>
              <p:cNvPr id="18" name="Freeform 92053"/>
              <p:cNvSpPr>
                <a:spLocks/>
              </p:cNvSpPr>
              <p:nvPr/>
            </p:nvSpPr>
            <p:spPr bwMode="auto">
              <a:xfrm>
                <a:off x="1410756" y="3434520"/>
                <a:ext cx="326479" cy="400208"/>
              </a:xfrm>
              <a:custGeom>
                <a:avLst/>
                <a:gdLst>
                  <a:gd name="T0" fmla="*/ 14 w 71"/>
                  <a:gd name="T1" fmla="*/ 0 h 89"/>
                  <a:gd name="T2" fmla="*/ 0 w 71"/>
                  <a:gd name="T3" fmla="*/ 89 h 89"/>
                  <a:gd name="T4" fmla="*/ 71 w 71"/>
                  <a:gd name="T5" fmla="*/ 89 h 89"/>
                  <a:gd name="T6" fmla="*/ 55 w 71"/>
                  <a:gd name="T7" fmla="*/ 0 h 89"/>
                  <a:gd name="T8" fmla="*/ 14 w 71"/>
                  <a:gd name="T9" fmla="*/ 0 h 89"/>
                </a:gdLst>
                <a:ahLst/>
                <a:cxnLst>
                  <a:cxn ang="0">
                    <a:pos x="T0" y="T1"/>
                  </a:cxn>
                  <a:cxn ang="0">
                    <a:pos x="T2" y="T3"/>
                  </a:cxn>
                  <a:cxn ang="0">
                    <a:pos x="T4" y="T5"/>
                  </a:cxn>
                  <a:cxn ang="0">
                    <a:pos x="T6" y="T7"/>
                  </a:cxn>
                  <a:cxn ang="0">
                    <a:pos x="T8" y="T9"/>
                  </a:cxn>
                </a:cxnLst>
                <a:rect l="0" t="0" r="r" b="b"/>
                <a:pathLst>
                  <a:path w="71" h="89">
                    <a:moveTo>
                      <a:pt x="14" y="0"/>
                    </a:moveTo>
                    <a:cubicBezTo>
                      <a:pt x="14" y="0"/>
                      <a:pt x="12" y="86"/>
                      <a:pt x="0" y="89"/>
                    </a:cubicBezTo>
                    <a:cubicBezTo>
                      <a:pt x="71" y="89"/>
                      <a:pt x="71" y="89"/>
                      <a:pt x="71" y="89"/>
                    </a:cubicBezTo>
                    <a:cubicBezTo>
                      <a:pt x="59" y="77"/>
                      <a:pt x="55" y="0"/>
                      <a:pt x="55" y="0"/>
                    </a:cubicBezTo>
                    <a:lnTo>
                      <a:pt x="1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R"/>
              </a:p>
            </p:txBody>
          </p:sp>
          <p:sp>
            <p:nvSpPr>
              <p:cNvPr id="21" name="Freeform 92056"/>
              <p:cNvSpPr>
                <a:spLocks/>
              </p:cNvSpPr>
              <p:nvPr/>
            </p:nvSpPr>
            <p:spPr bwMode="auto">
              <a:xfrm>
                <a:off x="1705639" y="3581966"/>
                <a:ext cx="200100" cy="252763"/>
              </a:xfrm>
              <a:custGeom>
                <a:avLst/>
                <a:gdLst>
                  <a:gd name="T0" fmla="*/ 8 w 43"/>
                  <a:gd name="T1" fmla="*/ 0 h 54"/>
                  <a:gd name="T2" fmla="*/ 0 w 43"/>
                  <a:gd name="T3" fmla="*/ 54 h 54"/>
                  <a:gd name="T4" fmla="*/ 43 w 43"/>
                  <a:gd name="T5" fmla="*/ 54 h 54"/>
                  <a:gd name="T6" fmla="*/ 33 w 43"/>
                  <a:gd name="T7" fmla="*/ 0 h 54"/>
                  <a:gd name="T8" fmla="*/ 8 w 43"/>
                  <a:gd name="T9" fmla="*/ 0 h 54"/>
                </a:gdLst>
                <a:ahLst/>
                <a:cxnLst>
                  <a:cxn ang="0">
                    <a:pos x="T0" y="T1"/>
                  </a:cxn>
                  <a:cxn ang="0">
                    <a:pos x="T2" y="T3"/>
                  </a:cxn>
                  <a:cxn ang="0">
                    <a:pos x="T4" y="T5"/>
                  </a:cxn>
                  <a:cxn ang="0">
                    <a:pos x="T6" y="T7"/>
                  </a:cxn>
                  <a:cxn ang="0">
                    <a:pos x="T8" y="T9"/>
                  </a:cxn>
                </a:cxnLst>
                <a:rect l="0" t="0" r="r" b="b"/>
                <a:pathLst>
                  <a:path w="43" h="54">
                    <a:moveTo>
                      <a:pt x="8" y="0"/>
                    </a:moveTo>
                    <a:cubicBezTo>
                      <a:pt x="8" y="0"/>
                      <a:pt x="8" y="53"/>
                      <a:pt x="0" y="54"/>
                    </a:cubicBezTo>
                    <a:cubicBezTo>
                      <a:pt x="43" y="54"/>
                      <a:pt x="43" y="54"/>
                      <a:pt x="43" y="54"/>
                    </a:cubicBezTo>
                    <a:cubicBezTo>
                      <a:pt x="36" y="47"/>
                      <a:pt x="33" y="0"/>
                      <a:pt x="33"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R"/>
              </a:p>
            </p:txBody>
          </p:sp>
          <p:sp>
            <p:nvSpPr>
              <p:cNvPr id="24" name="Rectangle 92059"/>
              <p:cNvSpPr>
                <a:spLocks noChangeArrowheads="1"/>
              </p:cNvSpPr>
              <p:nvPr/>
            </p:nvSpPr>
            <p:spPr bwMode="auto">
              <a:xfrm>
                <a:off x="1379160" y="3824129"/>
                <a:ext cx="621365" cy="210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s-CR"/>
              </a:p>
            </p:txBody>
          </p:sp>
        </p:grpSp>
        <p:grpSp>
          <p:nvGrpSpPr>
            <p:cNvPr id="123" name="Group 66"/>
            <p:cNvGrpSpPr>
              <a:grpSpLocks noChangeAspect="1"/>
            </p:cNvGrpSpPr>
            <p:nvPr/>
          </p:nvGrpSpPr>
          <p:grpSpPr bwMode="gray">
            <a:xfrm>
              <a:off x="4614899" y="3494567"/>
              <a:ext cx="194845" cy="110030"/>
              <a:chOff x="-2371" y="941"/>
              <a:chExt cx="8160" cy="4608"/>
            </a:xfrm>
            <a:solidFill>
              <a:srgbClr val="92D050"/>
            </a:solidFill>
          </p:grpSpPr>
          <p:sp>
            <p:nvSpPr>
              <p:cNvPr id="125" name="Freeform 67"/>
              <p:cNvSpPr>
                <a:spLocks/>
              </p:cNvSpPr>
              <p:nvPr/>
            </p:nvSpPr>
            <p:spPr bwMode="gray">
              <a:xfrm>
                <a:off x="-2120" y="1247"/>
                <a:ext cx="7533" cy="3285"/>
              </a:xfrm>
              <a:custGeom>
                <a:avLst/>
                <a:gdLst>
                  <a:gd name="T0" fmla="*/ 7533 w 7533"/>
                  <a:gd name="T1" fmla="*/ 0 h 3285"/>
                  <a:gd name="T2" fmla="*/ 7171 w 7533"/>
                  <a:gd name="T3" fmla="*/ 126 h 3285"/>
                  <a:gd name="T4" fmla="*/ 6656 w 7533"/>
                  <a:gd name="T5" fmla="*/ 252 h 3285"/>
                  <a:gd name="T6" fmla="*/ 6224 w 7533"/>
                  <a:gd name="T7" fmla="*/ 315 h 3285"/>
                  <a:gd name="T8" fmla="*/ 5946 w 7533"/>
                  <a:gd name="T9" fmla="*/ 324 h 3285"/>
                  <a:gd name="T10" fmla="*/ 4567 w 7533"/>
                  <a:gd name="T11" fmla="*/ 207 h 3285"/>
                  <a:gd name="T12" fmla="*/ 3383 w 7533"/>
                  <a:gd name="T13" fmla="*/ 99 h 3285"/>
                  <a:gd name="T14" fmla="*/ 2743 w 7533"/>
                  <a:gd name="T15" fmla="*/ 99 h 3285"/>
                  <a:gd name="T16" fmla="*/ 2074 w 7533"/>
                  <a:gd name="T17" fmla="*/ 162 h 3285"/>
                  <a:gd name="T18" fmla="*/ 1462 w 7533"/>
                  <a:gd name="T19" fmla="*/ 333 h 3285"/>
                  <a:gd name="T20" fmla="*/ 1100 w 7533"/>
                  <a:gd name="T21" fmla="*/ 513 h 3285"/>
                  <a:gd name="T22" fmla="*/ 640 w 7533"/>
                  <a:gd name="T23" fmla="*/ 837 h 3285"/>
                  <a:gd name="T24" fmla="*/ 334 w 7533"/>
                  <a:gd name="T25" fmla="*/ 1188 h 3285"/>
                  <a:gd name="T26" fmla="*/ 139 w 7533"/>
                  <a:gd name="T27" fmla="*/ 1539 h 3285"/>
                  <a:gd name="T28" fmla="*/ 14 w 7533"/>
                  <a:gd name="T29" fmla="*/ 1971 h 3285"/>
                  <a:gd name="T30" fmla="*/ 83 w 7533"/>
                  <a:gd name="T31" fmla="*/ 2043 h 3285"/>
                  <a:gd name="T32" fmla="*/ 431 w 7533"/>
                  <a:gd name="T33" fmla="*/ 1647 h 3285"/>
                  <a:gd name="T34" fmla="*/ 738 w 7533"/>
                  <a:gd name="T35" fmla="*/ 1386 h 3285"/>
                  <a:gd name="T36" fmla="*/ 1114 w 7533"/>
                  <a:gd name="T37" fmla="*/ 1143 h 3285"/>
                  <a:gd name="T38" fmla="*/ 1573 w 7533"/>
                  <a:gd name="T39" fmla="*/ 936 h 3285"/>
                  <a:gd name="T40" fmla="*/ 2130 w 7533"/>
                  <a:gd name="T41" fmla="*/ 792 h 3285"/>
                  <a:gd name="T42" fmla="*/ 2771 w 7533"/>
                  <a:gd name="T43" fmla="*/ 720 h 3285"/>
                  <a:gd name="T44" fmla="*/ 3216 w 7533"/>
                  <a:gd name="T45" fmla="*/ 711 h 3285"/>
                  <a:gd name="T46" fmla="*/ 4149 w 7533"/>
                  <a:gd name="T47" fmla="*/ 729 h 3285"/>
                  <a:gd name="T48" fmla="*/ 5166 w 7533"/>
                  <a:gd name="T49" fmla="*/ 711 h 3285"/>
                  <a:gd name="T50" fmla="*/ 5542 w 7533"/>
                  <a:gd name="T51" fmla="*/ 693 h 3285"/>
                  <a:gd name="T52" fmla="*/ 5639 w 7533"/>
                  <a:gd name="T53" fmla="*/ 711 h 3285"/>
                  <a:gd name="T54" fmla="*/ 5681 w 7533"/>
                  <a:gd name="T55" fmla="*/ 756 h 3285"/>
                  <a:gd name="T56" fmla="*/ 5639 w 7533"/>
                  <a:gd name="T57" fmla="*/ 819 h 3285"/>
                  <a:gd name="T58" fmla="*/ 5542 w 7533"/>
                  <a:gd name="T59" fmla="*/ 882 h 3285"/>
                  <a:gd name="T60" fmla="*/ 4901 w 7533"/>
                  <a:gd name="T61" fmla="*/ 1080 h 3285"/>
                  <a:gd name="T62" fmla="*/ 3411 w 7533"/>
                  <a:gd name="T63" fmla="*/ 1323 h 3285"/>
                  <a:gd name="T64" fmla="*/ 2993 w 7533"/>
                  <a:gd name="T65" fmla="*/ 1377 h 3285"/>
                  <a:gd name="T66" fmla="*/ 2450 w 7533"/>
                  <a:gd name="T67" fmla="*/ 1503 h 3285"/>
                  <a:gd name="T68" fmla="*/ 2005 w 7533"/>
                  <a:gd name="T69" fmla="*/ 1665 h 3285"/>
                  <a:gd name="T70" fmla="*/ 1336 w 7533"/>
                  <a:gd name="T71" fmla="*/ 2034 h 3285"/>
                  <a:gd name="T72" fmla="*/ 1044 w 7533"/>
                  <a:gd name="T73" fmla="*/ 2295 h 3285"/>
                  <a:gd name="T74" fmla="*/ 779 w 7533"/>
                  <a:gd name="T75" fmla="*/ 2673 h 3285"/>
                  <a:gd name="T76" fmla="*/ 640 w 7533"/>
                  <a:gd name="T77" fmla="*/ 3024 h 3285"/>
                  <a:gd name="T78" fmla="*/ 640 w 7533"/>
                  <a:gd name="T79" fmla="*/ 3042 h 3285"/>
                  <a:gd name="T80" fmla="*/ 710 w 7533"/>
                  <a:gd name="T81" fmla="*/ 3069 h 3285"/>
                  <a:gd name="T82" fmla="*/ 933 w 7533"/>
                  <a:gd name="T83" fmla="*/ 3150 h 3285"/>
                  <a:gd name="T84" fmla="*/ 1517 w 7533"/>
                  <a:gd name="T85" fmla="*/ 3249 h 3285"/>
                  <a:gd name="T86" fmla="*/ 2144 w 7533"/>
                  <a:gd name="T87" fmla="*/ 3285 h 3285"/>
                  <a:gd name="T88" fmla="*/ 2812 w 7533"/>
                  <a:gd name="T89" fmla="*/ 3249 h 3285"/>
                  <a:gd name="T90" fmla="*/ 3745 w 7533"/>
                  <a:gd name="T91" fmla="*/ 3096 h 3285"/>
                  <a:gd name="T92" fmla="*/ 4344 w 7533"/>
                  <a:gd name="T93" fmla="*/ 2925 h 3285"/>
                  <a:gd name="T94" fmla="*/ 4971 w 7533"/>
                  <a:gd name="T95" fmla="*/ 2691 h 3285"/>
                  <a:gd name="T96" fmla="*/ 5375 w 7533"/>
                  <a:gd name="T97" fmla="*/ 2484 h 3285"/>
                  <a:gd name="T98" fmla="*/ 5959 w 7533"/>
                  <a:gd name="T99" fmla="*/ 2061 h 3285"/>
                  <a:gd name="T100" fmla="*/ 6475 w 7533"/>
                  <a:gd name="T101" fmla="*/ 1548 h 3285"/>
                  <a:gd name="T102" fmla="*/ 7143 w 7533"/>
                  <a:gd name="T103" fmla="*/ 666 h 3285"/>
                  <a:gd name="T104" fmla="*/ 7491 w 7533"/>
                  <a:gd name="T105" fmla="*/ 90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33" h="3285">
                    <a:moveTo>
                      <a:pt x="7491" y="90"/>
                    </a:moveTo>
                    <a:lnTo>
                      <a:pt x="7491" y="90"/>
                    </a:lnTo>
                    <a:lnTo>
                      <a:pt x="7533" y="0"/>
                    </a:lnTo>
                    <a:lnTo>
                      <a:pt x="7533" y="0"/>
                    </a:lnTo>
                    <a:lnTo>
                      <a:pt x="7310" y="81"/>
                    </a:lnTo>
                    <a:lnTo>
                      <a:pt x="7171" y="126"/>
                    </a:lnTo>
                    <a:lnTo>
                      <a:pt x="7018" y="171"/>
                    </a:lnTo>
                    <a:lnTo>
                      <a:pt x="6837" y="216"/>
                    </a:lnTo>
                    <a:lnTo>
                      <a:pt x="6656" y="252"/>
                    </a:lnTo>
                    <a:lnTo>
                      <a:pt x="6447" y="288"/>
                    </a:lnTo>
                    <a:lnTo>
                      <a:pt x="6224" y="315"/>
                    </a:lnTo>
                    <a:lnTo>
                      <a:pt x="6224" y="315"/>
                    </a:lnTo>
                    <a:lnTo>
                      <a:pt x="6085" y="324"/>
                    </a:lnTo>
                    <a:lnTo>
                      <a:pt x="5946" y="324"/>
                    </a:lnTo>
                    <a:lnTo>
                      <a:pt x="5946" y="324"/>
                    </a:lnTo>
                    <a:lnTo>
                      <a:pt x="5639" y="315"/>
                    </a:lnTo>
                    <a:lnTo>
                      <a:pt x="5305" y="288"/>
                    </a:lnTo>
                    <a:lnTo>
                      <a:pt x="4567" y="207"/>
                    </a:lnTo>
                    <a:lnTo>
                      <a:pt x="4177" y="162"/>
                    </a:lnTo>
                    <a:lnTo>
                      <a:pt x="3787" y="126"/>
                    </a:lnTo>
                    <a:lnTo>
                      <a:pt x="3383" y="99"/>
                    </a:lnTo>
                    <a:lnTo>
                      <a:pt x="2980" y="90"/>
                    </a:lnTo>
                    <a:lnTo>
                      <a:pt x="2980" y="90"/>
                    </a:lnTo>
                    <a:lnTo>
                      <a:pt x="2743" y="99"/>
                    </a:lnTo>
                    <a:lnTo>
                      <a:pt x="2520" y="108"/>
                    </a:lnTo>
                    <a:lnTo>
                      <a:pt x="2297" y="135"/>
                    </a:lnTo>
                    <a:lnTo>
                      <a:pt x="2074" y="162"/>
                    </a:lnTo>
                    <a:lnTo>
                      <a:pt x="1866" y="207"/>
                    </a:lnTo>
                    <a:lnTo>
                      <a:pt x="1671" y="261"/>
                    </a:lnTo>
                    <a:lnTo>
                      <a:pt x="1462" y="333"/>
                    </a:lnTo>
                    <a:lnTo>
                      <a:pt x="1281" y="414"/>
                    </a:lnTo>
                    <a:lnTo>
                      <a:pt x="1281" y="414"/>
                    </a:lnTo>
                    <a:lnTo>
                      <a:pt x="1100" y="513"/>
                    </a:lnTo>
                    <a:lnTo>
                      <a:pt x="933" y="612"/>
                    </a:lnTo>
                    <a:lnTo>
                      <a:pt x="779" y="729"/>
                    </a:lnTo>
                    <a:lnTo>
                      <a:pt x="640" y="837"/>
                    </a:lnTo>
                    <a:lnTo>
                      <a:pt x="529" y="954"/>
                    </a:lnTo>
                    <a:lnTo>
                      <a:pt x="417" y="1071"/>
                    </a:lnTo>
                    <a:lnTo>
                      <a:pt x="334" y="1188"/>
                    </a:lnTo>
                    <a:lnTo>
                      <a:pt x="250" y="1305"/>
                    </a:lnTo>
                    <a:lnTo>
                      <a:pt x="195" y="1422"/>
                    </a:lnTo>
                    <a:lnTo>
                      <a:pt x="139" y="1539"/>
                    </a:lnTo>
                    <a:lnTo>
                      <a:pt x="97" y="1656"/>
                    </a:lnTo>
                    <a:lnTo>
                      <a:pt x="69" y="1764"/>
                    </a:lnTo>
                    <a:lnTo>
                      <a:pt x="14" y="1971"/>
                    </a:lnTo>
                    <a:lnTo>
                      <a:pt x="0" y="2160"/>
                    </a:lnTo>
                    <a:lnTo>
                      <a:pt x="0" y="2160"/>
                    </a:lnTo>
                    <a:lnTo>
                      <a:pt x="83" y="2043"/>
                    </a:lnTo>
                    <a:lnTo>
                      <a:pt x="181" y="1917"/>
                    </a:lnTo>
                    <a:lnTo>
                      <a:pt x="292" y="1782"/>
                    </a:lnTo>
                    <a:lnTo>
                      <a:pt x="431" y="1647"/>
                    </a:lnTo>
                    <a:lnTo>
                      <a:pt x="431" y="1647"/>
                    </a:lnTo>
                    <a:lnTo>
                      <a:pt x="626" y="1467"/>
                    </a:lnTo>
                    <a:lnTo>
                      <a:pt x="738" y="1386"/>
                    </a:lnTo>
                    <a:lnTo>
                      <a:pt x="849" y="1305"/>
                    </a:lnTo>
                    <a:lnTo>
                      <a:pt x="974" y="1224"/>
                    </a:lnTo>
                    <a:lnTo>
                      <a:pt x="1114" y="1143"/>
                    </a:lnTo>
                    <a:lnTo>
                      <a:pt x="1267" y="1071"/>
                    </a:lnTo>
                    <a:lnTo>
                      <a:pt x="1420" y="999"/>
                    </a:lnTo>
                    <a:lnTo>
                      <a:pt x="1573" y="936"/>
                    </a:lnTo>
                    <a:lnTo>
                      <a:pt x="1754" y="882"/>
                    </a:lnTo>
                    <a:lnTo>
                      <a:pt x="1935" y="837"/>
                    </a:lnTo>
                    <a:lnTo>
                      <a:pt x="2130" y="792"/>
                    </a:lnTo>
                    <a:lnTo>
                      <a:pt x="2325" y="756"/>
                    </a:lnTo>
                    <a:lnTo>
                      <a:pt x="2548" y="729"/>
                    </a:lnTo>
                    <a:lnTo>
                      <a:pt x="2771" y="720"/>
                    </a:lnTo>
                    <a:lnTo>
                      <a:pt x="3007" y="711"/>
                    </a:lnTo>
                    <a:lnTo>
                      <a:pt x="3007" y="711"/>
                    </a:lnTo>
                    <a:lnTo>
                      <a:pt x="3216" y="711"/>
                    </a:lnTo>
                    <a:lnTo>
                      <a:pt x="3216" y="711"/>
                    </a:lnTo>
                    <a:lnTo>
                      <a:pt x="3704" y="729"/>
                    </a:lnTo>
                    <a:lnTo>
                      <a:pt x="4149" y="729"/>
                    </a:lnTo>
                    <a:lnTo>
                      <a:pt x="4149" y="729"/>
                    </a:lnTo>
                    <a:lnTo>
                      <a:pt x="4720" y="729"/>
                    </a:lnTo>
                    <a:lnTo>
                      <a:pt x="5166" y="711"/>
                    </a:lnTo>
                    <a:lnTo>
                      <a:pt x="5166" y="711"/>
                    </a:lnTo>
                    <a:lnTo>
                      <a:pt x="5542" y="693"/>
                    </a:lnTo>
                    <a:lnTo>
                      <a:pt x="5542" y="693"/>
                    </a:lnTo>
                    <a:lnTo>
                      <a:pt x="5584" y="693"/>
                    </a:lnTo>
                    <a:lnTo>
                      <a:pt x="5611" y="693"/>
                    </a:lnTo>
                    <a:lnTo>
                      <a:pt x="5639" y="711"/>
                    </a:lnTo>
                    <a:lnTo>
                      <a:pt x="5667" y="729"/>
                    </a:lnTo>
                    <a:lnTo>
                      <a:pt x="5667" y="729"/>
                    </a:lnTo>
                    <a:lnTo>
                      <a:pt x="5681" y="756"/>
                    </a:lnTo>
                    <a:lnTo>
                      <a:pt x="5681" y="774"/>
                    </a:lnTo>
                    <a:lnTo>
                      <a:pt x="5667" y="801"/>
                    </a:lnTo>
                    <a:lnTo>
                      <a:pt x="5639" y="819"/>
                    </a:lnTo>
                    <a:lnTo>
                      <a:pt x="5639" y="819"/>
                    </a:lnTo>
                    <a:lnTo>
                      <a:pt x="5611" y="837"/>
                    </a:lnTo>
                    <a:lnTo>
                      <a:pt x="5542" y="882"/>
                    </a:lnTo>
                    <a:lnTo>
                      <a:pt x="5403" y="936"/>
                    </a:lnTo>
                    <a:lnTo>
                      <a:pt x="5194" y="999"/>
                    </a:lnTo>
                    <a:lnTo>
                      <a:pt x="4901" y="1080"/>
                    </a:lnTo>
                    <a:lnTo>
                      <a:pt x="4511" y="1161"/>
                    </a:lnTo>
                    <a:lnTo>
                      <a:pt x="4024" y="1242"/>
                    </a:lnTo>
                    <a:lnTo>
                      <a:pt x="3411" y="1323"/>
                    </a:lnTo>
                    <a:lnTo>
                      <a:pt x="3411" y="1323"/>
                    </a:lnTo>
                    <a:lnTo>
                      <a:pt x="3202" y="1350"/>
                    </a:lnTo>
                    <a:lnTo>
                      <a:pt x="2993" y="1377"/>
                    </a:lnTo>
                    <a:lnTo>
                      <a:pt x="2799" y="1422"/>
                    </a:lnTo>
                    <a:lnTo>
                      <a:pt x="2618" y="1458"/>
                    </a:lnTo>
                    <a:lnTo>
                      <a:pt x="2450" y="1503"/>
                    </a:lnTo>
                    <a:lnTo>
                      <a:pt x="2283" y="1557"/>
                    </a:lnTo>
                    <a:lnTo>
                      <a:pt x="2144" y="1602"/>
                    </a:lnTo>
                    <a:lnTo>
                      <a:pt x="2005" y="1665"/>
                    </a:lnTo>
                    <a:lnTo>
                      <a:pt x="1740" y="1782"/>
                    </a:lnTo>
                    <a:lnTo>
                      <a:pt x="1517" y="1899"/>
                    </a:lnTo>
                    <a:lnTo>
                      <a:pt x="1336" y="2034"/>
                    </a:lnTo>
                    <a:lnTo>
                      <a:pt x="1169" y="2169"/>
                    </a:lnTo>
                    <a:lnTo>
                      <a:pt x="1169" y="2169"/>
                    </a:lnTo>
                    <a:lnTo>
                      <a:pt x="1044" y="2295"/>
                    </a:lnTo>
                    <a:lnTo>
                      <a:pt x="933" y="2430"/>
                    </a:lnTo>
                    <a:lnTo>
                      <a:pt x="849" y="2556"/>
                    </a:lnTo>
                    <a:lnTo>
                      <a:pt x="779" y="2673"/>
                    </a:lnTo>
                    <a:lnTo>
                      <a:pt x="724" y="2781"/>
                    </a:lnTo>
                    <a:lnTo>
                      <a:pt x="682" y="2880"/>
                    </a:lnTo>
                    <a:lnTo>
                      <a:pt x="640" y="3024"/>
                    </a:lnTo>
                    <a:lnTo>
                      <a:pt x="640" y="3024"/>
                    </a:lnTo>
                    <a:lnTo>
                      <a:pt x="640" y="3042"/>
                    </a:lnTo>
                    <a:lnTo>
                      <a:pt x="640" y="3042"/>
                    </a:lnTo>
                    <a:lnTo>
                      <a:pt x="640" y="3042"/>
                    </a:lnTo>
                    <a:lnTo>
                      <a:pt x="640" y="3042"/>
                    </a:lnTo>
                    <a:lnTo>
                      <a:pt x="710" y="3069"/>
                    </a:lnTo>
                    <a:lnTo>
                      <a:pt x="807" y="3105"/>
                    </a:lnTo>
                    <a:lnTo>
                      <a:pt x="807" y="3105"/>
                    </a:lnTo>
                    <a:lnTo>
                      <a:pt x="933" y="3150"/>
                    </a:lnTo>
                    <a:lnTo>
                      <a:pt x="1086" y="3186"/>
                    </a:lnTo>
                    <a:lnTo>
                      <a:pt x="1281" y="3222"/>
                    </a:lnTo>
                    <a:lnTo>
                      <a:pt x="1517" y="3249"/>
                    </a:lnTo>
                    <a:lnTo>
                      <a:pt x="1517" y="3249"/>
                    </a:lnTo>
                    <a:lnTo>
                      <a:pt x="1810" y="3276"/>
                    </a:lnTo>
                    <a:lnTo>
                      <a:pt x="2144" y="3285"/>
                    </a:lnTo>
                    <a:lnTo>
                      <a:pt x="2144" y="3285"/>
                    </a:lnTo>
                    <a:lnTo>
                      <a:pt x="2464" y="3276"/>
                    </a:lnTo>
                    <a:lnTo>
                      <a:pt x="2812" y="3249"/>
                    </a:lnTo>
                    <a:lnTo>
                      <a:pt x="3175" y="3204"/>
                    </a:lnTo>
                    <a:lnTo>
                      <a:pt x="3550" y="3141"/>
                    </a:lnTo>
                    <a:lnTo>
                      <a:pt x="3745" y="3096"/>
                    </a:lnTo>
                    <a:lnTo>
                      <a:pt x="3954" y="3051"/>
                    </a:lnTo>
                    <a:lnTo>
                      <a:pt x="4149" y="2988"/>
                    </a:lnTo>
                    <a:lnTo>
                      <a:pt x="4344" y="2925"/>
                    </a:lnTo>
                    <a:lnTo>
                      <a:pt x="4553" y="2853"/>
                    </a:lnTo>
                    <a:lnTo>
                      <a:pt x="4762" y="2772"/>
                    </a:lnTo>
                    <a:lnTo>
                      <a:pt x="4971" y="2691"/>
                    </a:lnTo>
                    <a:lnTo>
                      <a:pt x="5180" y="2592"/>
                    </a:lnTo>
                    <a:lnTo>
                      <a:pt x="5180" y="2592"/>
                    </a:lnTo>
                    <a:lnTo>
                      <a:pt x="5375" y="2484"/>
                    </a:lnTo>
                    <a:lnTo>
                      <a:pt x="5584" y="2349"/>
                    </a:lnTo>
                    <a:lnTo>
                      <a:pt x="5778" y="2214"/>
                    </a:lnTo>
                    <a:lnTo>
                      <a:pt x="5959" y="2061"/>
                    </a:lnTo>
                    <a:lnTo>
                      <a:pt x="6141" y="1899"/>
                    </a:lnTo>
                    <a:lnTo>
                      <a:pt x="6308" y="1728"/>
                    </a:lnTo>
                    <a:lnTo>
                      <a:pt x="6475" y="1548"/>
                    </a:lnTo>
                    <a:lnTo>
                      <a:pt x="6628" y="1368"/>
                    </a:lnTo>
                    <a:lnTo>
                      <a:pt x="6906" y="1017"/>
                    </a:lnTo>
                    <a:lnTo>
                      <a:pt x="7143" y="666"/>
                    </a:lnTo>
                    <a:lnTo>
                      <a:pt x="7338" y="351"/>
                    </a:lnTo>
                    <a:lnTo>
                      <a:pt x="7491" y="90"/>
                    </a:lnTo>
                    <a:lnTo>
                      <a:pt x="7491" y="90"/>
                    </a:lnTo>
                    <a:close/>
                  </a:path>
                </a:pathLst>
              </a:custGeom>
              <a:grpFill/>
              <a:ln w="12700">
                <a:solidFill>
                  <a:srgbClr val="92D050"/>
                </a:solidFill>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126" name="Freeform 68"/>
              <p:cNvSpPr>
                <a:spLocks noEditPoints="1"/>
              </p:cNvSpPr>
              <p:nvPr/>
            </p:nvSpPr>
            <p:spPr bwMode="gray">
              <a:xfrm>
                <a:off x="-2371" y="941"/>
                <a:ext cx="8160" cy="4608"/>
              </a:xfrm>
              <a:custGeom>
                <a:avLst/>
                <a:gdLst>
                  <a:gd name="T0" fmla="*/ 7937 w 8160"/>
                  <a:gd name="T1" fmla="*/ 27 h 4608"/>
                  <a:gd name="T2" fmla="*/ 7492 w 8160"/>
                  <a:gd name="T3" fmla="*/ 234 h 4608"/>
                  <a:gd name="T4" fmla="*/ 6322 w 8160"/>
                  <a:gd name="T5" fmla="*/ 468 h 4608"/>
                  <a:gd name="T6" fmla="*/ 4470 w 8160"/>
                  <a:gd name="T7" fmla="*/ 315 h 4608"/>
                  <a:gd name="T8" fmla="*/ 2743 w 8160"/>
                  <a:gd name="T9" fmla="*/ 261 h 4608"/>
                  <a:gd name="T10" fmla="*/ 1379 w 8160"/>
                  <a:gd name="T11" fmla="*/ 594 h 4608"/>
                  <a:gd name="T12" fmla="*/ 529 w 8160"/>
                  <a:gd name="T13" fmla="*/ 1215 h 4608"/>
                  <a:gd name="T14" fmla="*/ 84 w 8160"/>
                  <a:gd name="T15" fmla="*/ 2007 h 4608"/>
                  <a:gd name="T16" fmla="*/ 28 w 8160"/>
                  <a:gd name="T17" fmla="*/ 2808 h 4608"/>
                  <a:gd name="T18" fmla="*/ 153 w 8160"/>
                  <a:gd name="T19" fmla="*/ 2970 h 4608"/>
                  <a:gd name="T20" fmla="*/ 278 w 8160"/>
                  <a:gd name="T21" fmla="*/ 2907 h 4608"/>
                  <a:gd name="T22" fmla="*/ 641 w 8160"/>
                  <a:gd name="T23" fmla="*/ 2295 h 4608"/>
                  <a:gd name="T24" fmla="*/ 1462 w 8160"/>
                  <a:gd name="T25" fmla="*/ 1611 h 4608"/>
                  <a:gd name="T26" fmla="*/ 2381 w 8160"/>
                  <a:gd name="T27" fmla="*/ 1260 h 4608"/>
                  <a:gd name="T28" fmla="*/ 3258 w 8160"/>
                  <a:gd name="T29" fmla="*/ 1179 h 4608"/>
                  <a:gd name="T30" fmla="*/ 4874 w 8160"/>
                  <a:gd name="T31" fmla="*/ 1188 h 4608"/>
                  <a:gd name="T32" fmla="*/ 3620 w 8160"/>
                  <a:gd name="T33" fmla="*/ 1467 h 4608"/>
                  <a:gd name="T34" fmla="*/ 2284 w 8160"/>
                  <a:gd name="T35" fmla="*/ 1764 h 4608"/>
                  <a:gd name="T36" fmla="*/ 933 w 8160"/>
                  <a:gd name="T37" fmla="*/ 2592 h 4608"/>
                  <a:gd name="T38" fmla="*/ 501 w 8160"/>
                  <a:gd name="T39" fmla="*/ 3267 h 4608"/>
                  <a:gd name="T40" fmla="*/ 306 w 8160"/>
                  <a:gd name="T41" fmla="*/ 3987 h 4608"/>
                  <a:gd name="T42" fmla="*/ 334 w 8160"/>
                  <a:gd name="T43" fmla="*/ 4563 h 4608"/>
                  <a:gd name="T44" fmla="*/ 460 w 8160"/>
                  <a:gd name="T45" fmla="*/ 4608 h 4608"/>
                  <a:gd name="T46" fmla="*/ 571 w 8160"/>
                  <a:gd name="T47" fmla="*/ 4518 h 4608"/>
                  <a:gd name="T48" fmla="*/ 571 w 8160"/>
                  <a:gd name="T49" fmla="*/ 3852 h 4608"/>
                  <a:gd name="T50" fmla="*/ 752 w 8160"/>
                  <a:gd name="T51" fmla="*/ 3474 h 4608"/>
                  <a:gd name="T52" fmla="*/ 1727 w 8160"/>
                  <a:gd name="T53" fmla="*/ 3717 h 4608"/>
                  <a:gd name="T54" fmla="*/ 2395 w 8160"/>
                  <a:gd name="T55" fmla="*/ 3744 h 4608"/>
                  <a:gd name="T56" fmla="*/ 4080 w 8160"/>
                  <a:gd name="T57" fmla="*/ 3555 h 4608"/>
                  <a:gd name="T58" fmla="*/ 5361 w 8160"/>
                  <a:gd name="T59" fmla="*/ 3123 h 4608"/>
                  <a:gd name="T60" fmla="*/ 6141 w 8160"/>
                  <a:gd name="T61" fmla="*/ 2673 h 4608"/>
                  <a:gd name="T62" fmla="*/ 7464 w 8160"/>
                  <a:gd name="T63" fmla="*/ 1269 h 4608"/>
                  <a:gd name="T64" fmla="*/ 8146 w 8160"/>
                  <a:gd name="T65" fmla="*/ 99 h 4608"/>
                  <a:gd name="T66" fmla="*/ 8090 w 8160"/>
                  <a:gd name="T67" fmla="*/ 9 h 4608"/>
                  <a:gd name="T68" fmla="*/ 1058 w 8160"/>
                  <a:gd name="T69" fmla="*/ 3411 h 4608"/>
                  <a:gd name="T70" fmla="*/ 891 w 8160"/>
                  <a:gd name="T71" fmla="*/ 3348 h 4608"/>
                  <a:gd name="T72" fmla="*/ 1100 w 8160"/>
                  <a:gd name="T73" fmla="*/ 2862 h 4608"/>
                  <a:gd name="T74" fmla="*/ 1768 w 8160"/>
                  <a:gd name="T75" fmla="*/ 2205 h 4608"/>
                  <a:gd name="T76" fmla="*/ 2869 w 8160"/>
                  <a:gd name="T77" fmla="*/ 1764 h 4608"/>
                  <a:gd name="T78" fmla="*/ 4275 w 8160"/>
                  <a:gd name="T79" fmla="*/ 1548 h 4608"/>
                  <a:gd name="T80" fmla="*/ 5862 w 8160"/>
                  <a:gd name="T81" fmla="*/ 1143 h 4608"/>
                  <a:gd name="T82" fmla="*/ 5918 w 8160"/>
                  <a:gd name="T83" fmla="*/ 1035 h 4608"/>
                  <a:gd name="T84" fmla="*/ 5793 w 8160"/>
                  <a:gd name="T85" fmla="*/ 999 h 4608"/>
                  <a:gd name="T86" fmla="*/ 3955 w 8160"/>
                  <a:gd name="T87" fmla="*/ 1035 h 4608"/>
                  <a:gd name="T88" fmla="*/ 2799 w 8160"/>
                  <a:gd name="T89" fmla="*/ 1035 h 4608"/>
                  <a:gd name="T90" fmla="*/ 1671 w 8160"/>
                  <a:gd name="T91" fmla="*/ 1305 h 4608"/>
                  <a:gd name="T92" fmla="*/ 877 w 8160"/>
                  <a:gd name="T93" fmla="*/ 1773 h 4608"/>
                  <a:gd name="T94" fmla="*/ 251 w 8160"/>
                  <a:gd name="T95" fmla="*/ 2466 h 4608"/>
                  <a:gd name="T96" fmla="*/ 446 w 8160"/>
                  <a:gd name="T97" fmla="*/ 1728 h 4608"/>
                  <a:gd name="T98" fmla="*/ 1030 w 8160"/>
                  <a:gd name="T99" fmla="*/ 1035 h 4608"/>
                  <a:gd name="T100" fmla="*/ 1922 w 8160"/>
                  <a:gd name="T101" fmla="*/ 567 h 4608"/>
                  <a:gd name="T102" fmla="*/ 3231 w 8160"/>
                  <a:gd name="T103" fmla="*/ 396 h 4608"/>
                  <a:gd name="T104" fmla="*/ 5556 w 8160"/>
                  <a:gd name="T105" fmla="*/ 594 h 4608"/>
                  <a:gd name="T106" fmla="*/ 6475 w 8160"/>
                  <a:gd name="T107" fmla="*/ 621 h 4608"/>
                  <a:gd name="T108" fmla="*/ 7561 w 8160"/>
                  <a:gd name="T109" fmla="*/ 387 h 4608"/>
                  <a:gd name="T110" fmla="*/ 7394 w 8160"/>
                  <a:gd name="T111" fmla="*/ 972 h 4608"/>
                  <a:gd name="T112" fmla="*/ 6210 w 8160"/>
                  <a:gd name="T113" fmla="*/ 2367 h 4608"/>
                  <a:gd name="T114" fmla="*/ 5222 w 8160"/>
                  <a:gd name="T115" fmla="*/ 2997 h 4608"/>
                  <a:gd name="T116" fmla="*/ 3996 w 8160"/>
                  <a:gd name="T117" fmla="*/ 3402 h 4608"/>
                  <a:gd name="T118" fmla="*/ 2395 w 8160"/>
                  <a:gd name="T119" fmla="*/ 3591 h 4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0" h="4608">
                    <a:moveTo>
                      <a:pt x="8090" y="9"/>
                    </a:moveTo>
                    <a:lnTo>
                      <a:pt x="8090" y="9"/>
                    </a:lnTo>
                    <a:lnTo>
                      <a:pt x="8049" y="0"/>
                    </a:lnTo>
                    <a:lnTo>
                      <a:pt x="8021" y="0"/>
                    </a:lnTo>
                    <a:lnTo>
                      <a:pt x="7979" y="9"/>
                    </a:lnTo>
                    <a:lnTo>
                      <a:pt x="7937" y="27"/>
                    </a:lnTo>
                    <a:lnTo>
                      <a:pt x="7937" y="27"/>
                    </a:lnTo>
                    <a:lnTo>
                      <a:pt x="7923" y="36"/>
                    </a:lnTo>
                    <a:lnTo>
                      <a:pt x="7923" y="36"/>
                    </a:lnTo>
                    <a:lnTo>
                      <a:pt x="7784" y="117"/>
                    </a:lnTo>
                    <a:lnTo>
                      <a:pt x="7659" y="171"/>
                    </a:lnTo>
                    <a:lnTo>
                      <a:pt x="7492" y="234"/>
                    </a:lnTo>
                    <a:lnTo>
                      <a:pt x="7283" y="297"/>
                    </a:lnTo>
                    <a:lnTo>
                      <a:pt x="7046" y="360"/>
                    </a:lnTo>
                    <a:lnTo>
                      <a:pt x="6754" y="414"/>
                    </a:lnTo>
                    <a:lnTo>
                      <a:pt x="6433" y="459"/>
                    </a:lnTo>
                    <a:lnTo>
                      <a:pt x="6433" y="459"/>
                    </a:lnTo>
                    <a:lnTo>
                      <a:pt x="6322" y="468"/>
                    </a:lnTo>
                    <a:lnTo>
                      <a:pt x="6197" y="477"/>
                    </a:lnTo>
                    <a:lnTo>
                      <a:pt x="6197" y="477"/>
                    </a:lnTo>
                    <a:lnTo>
                      <a:pt x="5904" y="468"/>
                    </a:lnTo>
                    <a:lnTo>
                      <a:pt x="5584" y="441"/>
                    </a:lnTo>
                    <a:lnTo>
                      <a:pt x="4860" y="360"/>
                    </a:lnTo>
                    <a:lnTo>
                      <a:pt x="4470" y="315"/>
                    </a:lnTo>
                    <a:lnTo>
                      <a:pt x="4066" y="279"/>
                    </a:lnTo>
                    <a:lnTo>
                      <a:pt x="3648" y="252"/>
                    </a:lnTo>
                    <a:lnTo>
                      <a:pt x="3231" y="243"/>
                    </a:lnTo>
                    <a:lnTo>
                      <a:pt x="3231" y="243"/>
                    </a:lnTo>
                    <a:lnTo>
                      <a:pt x="2980" y="243"/>
                    </a:lnTo>
                    <a:lnTo>
                      <a:pt x="2743" y="261"/>
                    </a:lnTo>
                    <a:lnTo>
                      <a:pt x="2506" y="279"/>
                    </a:lnTo>
                    <a:lnTo>
                      <a:pt x="2270" y="315"/>
                    </a:lnTo>
                    <a:lnTo>
                      <a:pt x="2033" y="360"/>
                    </a:lnTo>
                    <a:lnTo>
                      <a:pt x="1810" y="423"/>
                    </a:lnTo>
                    <a:lnTo>
                      <a:pt x="1587" y="504"/>
                    </a:lnTo>
                    <a:lnTo>
                      <a:pt x="1379" y="594"/>
                    </a:lnTo>
                    <a:lnTo>
                      <a:pt x="1379" y="594"/>
                    </a:lnTo>
                    <a:lnTo>
                      <a:pt x="1170" y="711"/>
                    </a:lnTo>
                    <a:lnTo>
                      <a:pt x="975" y="828"/>
                    </a:lnTo>
                    <a:lnTo>
                      <a:pt x="808" y="954"/>
                    </a:lnTo>
                    <a:lnTo>
                      <a:pt x="668" y="1080"/>
                    </a:lnTo>
                    <a:lnTo>
                      <a:pt x="529" y="1215"/>
                    </a:lnTo>
                    <a:lnTo>
                      <a:pt x="418" y="1350"/>
                    </a:lnTo>
                    <a:lnTo>
                      <a:pt x="320" y="1485"/>
                    </a:lnTo>
                    <a:lnTo>
                      <a:pt x="251" y="1611"/>
                    </a:lnTo>
                    <a:lnTo>
                      <a:pt x="181" y="1746"/>
                    </a:lnTo>
                    <a:lnTo>
                      <a:pt x="125" y="1881"/>
                    </a:lnTo>
                    <a:lnTo>
                      <a:pt x="84" y="2007"/>
                    </a:lnTo>
                    <a:lnTo>
                      <a:pt x="56" y="2124"/>
                    </a:lnTo>
                    <a:lnTo>
                      <a:pt x="14" y="2358"/>
                    </a:lnTo>
                    <a:lnTo>
                      <a:pt x="0" y="2556"/>
                    </a:lnTo>
                    <a:lnTo>
                      <a:pt x="0" y="2556"/>
                    </a:lnTo>
                    <a:lnTo>
                      <a:pt x="14" y="2700"/>
                    </a:lnTo>
                    <a:lnTo>
                      <a:pt x="28" y="2808"/>
                    </a:lnTo>
                    <a:lnTo>
                      <a:pt x="42" y="2907"/>
                    </a:lnTo>
                    <a:lnTo>
                      <a:pt x="42" y="2907"/>
                    </a:lnTo>
                    <a:lnTo>
                      <a:pt x="56" y="2925"/>
                    </a:lnTo>
                    <a:lnTo>
                      <a:pt x="84" y="2952"/>
                    </a:lnTo>
                    <a:lnTo>
                      <a:pt x="111" y="2961"/>
                    </a:lnTo>
                    <a:lnTo>
                      <a:pt x="153" y="2970"/>
                    </a:lnTo>
                    <a:lnTo>
                      <a:pt x="153" y="2970"/>
                    </a:lnTo>
                    <a:lnTo>
                      <a:pt x="195" y="2961"/>
                    </a:lnTo>
                    <a:lnTo>
                      <a:pt x="237" y="2952"/>
                    </a:lnTo>
                    <a:lnTo>
                      <a:pt x="265" y="2934"/>
                    </a:lnTo>
                    <a:lnTo>
                      <a:pt x="278" y="2907"/>
                    </a:lnTo>
                    <a:lnTo>
                      <a:pt x="278" y="2907"/>
                    </a:lnTo>
                    <a:lnTo>
                      <a:pt x="306" y="2835"/>
                    </a:lnTo>
                    <a:lnTo>
                      <a:pt x="306" y="2835"/>
                    </a:lnTo>
                    <a:lnTo>
                      <a:pt x="390" y="2664"/>
                    </a:lnTo>
                    <a:lnTo>
                      <a:pt x="460" y="2556"/>
                    </a:lnTo>
                    <a:lnTo>
                      <a:pt x="543" y="2430"/>
                    </a:lnTo>
                    <a:lnTo>
                      <a:pt x="641" y="2295"/>
                    </a:lnTo>
                    <a:lnTo>
                      <a:pt x="766" y="2160"/>
                    </a:lnTo>
                    <a:lnTo>
                      <a:pt x="905" y="2016"/>
                    </a:lnTo>
                    <a:lnTo>
                      <a:pt x="1072" y="1872"/>
                    </a:lnTo>
                    <a:lnTo>
                      <a:pt x="1072" y="1872"/>
                    </a:lnTo>
                    <a:lnTo>
                      <a:pt x="1253" y="1737"/>
                    </a:lnTo>
                    <a:lnTo>
                      <a:pt x="1462" y="1611"/>
                    </a:lnTo>
                    <a:lnTo>
                      <a:pt x="1685" y="1485"/>
                    </a:lnTo>
                    <a:lnTo>
                      <a:pt x="1810" y="1431"/>
                    </a:lnTo>
                    <a:lnTo>
                      <a:pt x="1949" y="1386"/>
                    </a:lnTo>
                    <a:lnTo>
                      <a:pt x="2089" y="1341"/>
                    </a:lnTo>
                    <a:lnTo>
                      <a:pt x="2228" y="1296"/>
                    </a:lnTo>
                    <a:lnTo>
                      <a:pt x="2381" y="1260"/>
                    </a:lnTo>
                    <a:lnTo>
                      <a:pt x="2534" y="1233"/>
                    </a:lnTo>
                    <a:lnTo>
                      <a:pt x="2701" y="1206"/>
                    </a:lnTo>
                    <a:lnTo>
                      <a:pt x="2882" y="1188"/>
                    </a:lnTo>
                    <a:lnTo>
                      <a:pt x="3063" y="1179"/>
                    </a:lnTo>
                    <a:lnTo>
                      <a:pt x="3258" y="1179"/>
                    </a:lnTo>
                    <a:lnTo>
                      <a:pt x="3258" y="1179"/>
                    </a:lnTo>
                    <a:lnTo>
                      <a:pt x="3453" y="1179"/>
                    </a:lnTo>
                    <a:lnTo>
                      <a:pt x="3453" y="1179"/>
                    </a:lnTo>
                    <a:lnTo>
                      <a:pt x="3941" y="1197"/>
                    </a:lnTo>
                    <a:lnTo>
                      <a:pt x="4400" y="1197"/>
                    </a:lnTo>
                    <a:lnTo>
                      <a:pt x="4400" y="1197"/>
                    </a:lnTo>
                    <a:lnTo>
                      <a:pt x="4874" y="1188"/>
                    </a:lnTo>
                    <a:lnTo>
                      <a:pt x="5278" y="1179"/>
                    </a:lnTo>
                    <a:lnTo>
                      <a:pt x="5278" y="1179"/>
                    </a:lnTo>
                    <a:lnTo>
                      <a:pt x="4999" y="1251"/>
                    </a:lnTo>
                    <a:lnTo>
                      <a:pt x="4637" y="1323"/>
                    </a:lnTo>
                    <a:lnTo>
                      <a:pt x="4177" y="1395"/>
                    </a:lnTo>
                    <a:lnTo>
                      <a:pt x="3620" y="1467"/>
                    </a:lnTo>
                    <a:lnTo>
                      <a:pt x="3620" y="1467"/>
                    </a:lnTo>
                    <a:lnTo>
                      <a:pt x="3356" y="1503"/>
                    </a:lnTo>
                    <a:lnTo>
                      <a:pt x="3091" y="1548"/>
                    </a:lnTo>
                    <a:lnTo>
                      <a:pt x="2813" y="1611"/>
                    </a:lnTo>
                    <a:lnTo>
                      <a:pt x="2548" y="1674"/>
                    </a:lnTo>
                    <a:lnTo>
                      <a:pt x="2284" y="1764"/>
                    </a:lnTo>
                    <a:lnTo>
                      <a:pt x="2033" y="1854"/>
                    </a:lnTo>
                    <a:lnTo>
                      <a:pt x="1796" y="1971"/>
                    </a:lnTo>
                    <a:lnTo>
                      <a:pt x="1560" y="2097"/>
                    </a:lnTo>
                    <a:lnTo>
                      <a:pt x="1337" y="2241"/>
                    </a:lnTo>
                    <a:lnTo>
                      <a:pt x="1128" y="2412"/>
                    </a:lnTo>
                    <a:lnTo>
                      <a:pt x="933" y="2592"/>
                    </a:lnTo>
                    <a:lnTo>
                      <a:pt x="849" y="2691"/>
                    </a:lnTo>
                    <a:lnTo>
                      <a:pt x="766" y="2799"/>
                    </a:lnTo>
                    <a:lnTo>
                      <a:pt x="696" y="2907"/>
                    </a:lnTo>
                    <a:lnTo>
                      <a:pt x="627" y="3024"/>
                    </a:lnTo>
                    <a:lnTo>
                      <a:pt x="557" y="3141"/>
                    </a:lnTo>
                    <a:lnTo>
                      <a:pt x="501" y="3267"/>
                    </a:lnTo>
                    <a:lnTo>
                      <a:pt x="446" y="3402"/>
                    </a:lnTo>
                    <a:lnTo>
                      <a:pt x="404" y="3537"/>
                    </a:lnTo>
                    <a:lnTo>
                      <a:pt x="362" y="3681"/>
                    </a:lnTo>
                    <a:lnTo>
                      <a:pt x="334" y="3825"/>
                    </a:lnTo>
                    <a:lnTo>
                      <a:pt x="334" y="3825"/>
                    </a:lnTo>
                    <a:lnTo>
                      <a:pt x="306" y="3987"/>
                    </a:lnTo>
                    <a:lnTo>
                      <a:pt x="306" y="4158"/>
                    </a:lnTo>
                    <a:lnTo>
                      <a:pt x="306" y="4158"/>
                    </a:lnTo>
                    <a:lnTo>
                      <a:pt x="320" y="4419"/>
                    </a:lnTo>
                    <a:lnTo>
                      <a:pt x="320" y="4536"/>
                    </a:lnTo>
                    <a:lnTo>
                      <a:pt x="320" y="4536"/>
                    </a:lnTo>
                    <a:lnTo>
                      <a:pt x="334" y="4563"/>
                    </a:lnTo>
                    <a:lnTo>
                      <a:pt x="362" y="4581"/>
                    </a:lnTo>
                    <a:lnTo>
                      <a:pt x="404" y="4599"/>
                    </a:lnTo>
                    <a:lnTo>
                      <a:pt x="446" y="4608"/>
                    </a:lnTo>
                    <a:lnTo>
                      <a:pt x="446" y="4608"/>
                    </a:lnTo>
                    <a:lnTo>
                      <a:pt x="460" y="4608"/>
                    </a:lnTo>
                    <a:lnTo>
                      <a:pt x="460" y="4608"/>
                    </a:lnTo>
                    <a:lnTo>
                      <a:pt x="501" y="4599"/>
                    </a:lnTo>
                    <a:lnTo>
                      <a:pt x="543" y="4581"/>
                    </a:lnTo>
                    <a:lnTo>
                      <a:pt x="557" y="4554"/>
                    </a:lnTo>
                    <a:lnTo>
                      <a:pt x="571" y="4518"/>
                    </a:lnTo>
                    <a:lnTo>
                      <a:pt x="571" y="4518"/>
                    </a:lnTo>
                    <a:lnTo>
                      <a:pt x="571" y="4518"/>
                    </a:lnTo>
                    <a:lnTo>
                      <a:pt x="557" y="4410"/>
                    </a:lnTo>
                    <a:lnTo>
                      <a:pt x="543" y="4158"/>
                    </a:lnTo>
                    <a:lnTo>
                      <a:pt x="543" y="4158"/>
                    </a:lnTo>
                    <a:lnTo>
                      <a:pt x="557" y="3996"/>
                    </a:lnTo>
                    <a:lnTo>
                      <a:pt x="571" y="3852"/>
                    </a:lnTo>
                    <a:lnTo>
                      <a:pt x="571" y="3852"/>
                    </a:lnTo>
                    <a:lnTo>
                      <a:pt x="627" y="3627"/>
                    </a:lnTo>
                    <a:lnTo>
                      <a:pt x="682" y="3438"/>
                    </a:lnTo>
                    <a:lnTo>
                      <a:pt x="682" y="3438"/>
                    </a:lnTo>
                    <a:lnTo>
                      <a:pt x="682" y="3438"/>
                    </a:lnTo>
                    <a:lnTo>
                      <a:pt x="682" y="3438"/>
                    </a:lnTo>
                    <a:lnTo>
                      <a:pt x="752" y="3474"/>
                    </a:lnTo>
                    <a:lnTo>
                      <a:pt x="822" y="3510"/>
                    </a:lnTo>
                    <a:lnTo>
                      <a:pt x="933" y="3555"/>
                    </a:lnTo>
                    <a:lnTo>
                      <a:pt x="1086" y="3600"/>
                    </a:lnTo>
                    <a:lnTo>
                      <a:pt x="1267" y="3645"/>
                    </a:lnTo>
                    <a:lnTo>
                      <a:pt x="1476" y="3681"/>
                    </a:lnTo>
                    <a:lnTo>
                      <a:pt x="1727" y="3717"/>
                    </a:lnTo>
                    <a:lnTo>
                      <a:pt x="1727" y="3717"/>
                    </a:lnTo>
                    <a:lnTo>
                      <a:pt x="2047" y="3735"/>
                    </a:lnTo>
                    <a:lnTo>
                      <a:pt x="2395" y="3744"/>
                    </a:lnTo>
                    <a:lnTo>
                      <a:pt x="2395" y="3744"/>
                    </a:lnTo>
                    <a:lnTo>
                      <a:pt x="2395" y="3744"/>
                    </a:lnTo>
                    <a:lnTo>
                      <a:pt x="2395" y="3744"/>
                    </a:lnTo>
                    <a:lnTo>
                      <a:pt x="2729" y="3735"/>
                    </a:lnTo>
                    <a:lnTo>
                      <a:pt x="3105" y="3708"/>
                    </a:lnTo>
                    <a:lnTo>
                      <a:pt x="3481" y="3663"/>
                    </a:lnTo>
                    <a:lnTo>
                      <a:pt x="3676" y="3636"/>
                    </a:lnTo>
                    <a:lnTo>
                      <a:pt x="3885" y="3600"/>
                    </a:lnTo>
                    <a:lnTo>
                      <a:pt x="4080" y="3555"/>
                    </a:lnTo>
                    <a:lnTo>
                      <a:pt x="4289" y="3501"/>
                    </a:lnTo>
                    <a:lnTo>
                      <a:pt x="4498" y="3438"/>
                    </a:lnTo>
                    <a:lnTo>
                      <a:pt x="4721" y="3375"/>
                    </a:lnTo>
                    <a:lnTo>
                      <a:pt x="4929" y="3303"/>
                    </a:lnTo>
                    <a:lnTo>
                      <a:pt x="5138" y="3213"/>
                    </a:lnTo>
                    <a:lnTo>
                      <a:pt x="5361" y="3123"/>
                    </a:lnTo>
                    <a:lnTo>
                      <a:pt x="5570" y="3024"/>
                    </a:lnTo>
                    <a:lnTo>
                      <a:pt x="5570" y="3024"/>
                    </a:lnTo>
                    <a:lnTo>
                      <a:pt x="5723" y="2943"/>
                    </a:lnTo>
                    <a:lnTo>
                      <a:pt x="5862" y="2862"/>
                    </a:lnTo>
                    <a:lnTo>
                      <a:pt x="6002" y="2772"/>
                    </a:lnTo>
                    <a:lnTo>
                      <a:pt x="6141" y="2673"/>
                    </a:lnTo>
                    <a:lnTo>
                      <a:pt x="6405" y="2457"/>
                    </a:lnTo>
                    <a:lnTo>
                      <a:pt x="6656" y="2232"/>
                    </a:lnTo>
                    <a:lnTo>
                      <a:pt x="6879" y="1998"/>
                    </a:lnTo>
                    <a:lnTo>
                      <a:pt x="7088" y="1755"/>
                    </a:lnTo>
                    <a:lnTo>
                      <a:pt x="7283" y="1503"/>
                    </a:lnTo>
                    <a:lnTo>
                      <a:pt x="7464" y="1269"/>
                    </a:lnTo>
                    <a:lnTo>
                      <a:pt x="7464" y="1269"/>
                    </a:lnTo>
                    <a:lnTo>
                      <a:pt x="7617" y="1035"/>
                    </a:lnTo>
                    <a:lnTo>
                      <a:pt x="7756" y="819"/>
                    </a:lnTo>
                    <a:lnTo>
                      <a:pt x="7965" y="450"/>
                    </a:lnTo>
                    <a:lnTo>
                      <a:pt x="8104" y="198"/>
                    </a:lnTo>
                    <a:lnTo>
                      <a:pt x="8146" y="99"/>
                    </a:lnTo>
                    <a:lnTo>
                      <a:pt x="8146" y="99"/>
                    </a:lnTo>
                    <a:lnTo>
                      <a:pt x="8160" y="72"/>
                    </a:lnTo>
                    <a:lnTo>
                      <a:pt x="8146" y="45"/>
                    </a:lnTo>
                    <a:lnTo>
                      <a:pt x="8132" y="27"/>
                    </a:lnTo>
                    <a:lnTo>
                      <a:pt x="8090" y="9"/>
                    </a:lnTo>
                    <a:lnTo>
                      <a:pt x="8090" y="9"/>
                    </a:lnTo>
                    <a:close/>
                    <a:moveTo>
                      <a:pt x="1768" y="3555"/>
                    </a:moveTo>
                    <a:lnTo>
                      <a:pt x="1768" y="3555"/>
                    </a:lnTo>
                    <a:lnTo>
                      <a:pt x="1532" y="3528"/>
                    </a:lnTo>
                    <a:lnTo>
                      <a:pt x="1337" y="3492"/>
                    </a:lnTo>
                    <a:lnTo>
                      <a:pt x="1184" y="3456"/>
                    </a:lnTo>
                    <a:lnTo>
                      <a:pt x="1058" y="3411"/>
                    </a:lnTo>
                    <a:lnTo>
                      <a:pt x="1058" y="3411"/>
                    </a:lnTo>
                    <a:lnTo>
                      <a:pt x="961" y="3375"/>
                    </a:lnTo>
                    <a:lnTo>
                      <a:pt x="891" y="3348"/>
                    </a:lnTo>
                    <a:lnTo>
                      <a:pt x="891" y="3348"/>
                    </a:lnTo>
                    <a:lnTo>
                      <a:pt x="891" y="3348"/>
                    </a:lnTo>
                    <a:lnTo>
                      <a:pt x="891" y="3348"/>
                    </a:lnTo>
                    <a:lnTo>
                      <a:pt x="891" y="3330"/>
                    </a:lnTo>
                    <a:lnTo>
                      <a:pt x="891" y="3330"/>
                    </a:lnTo>
                    <a:lnTo>
                      <a:pt x="933" y="3186"/>
                    </a:lnTo>
                    <a:lnTo>
                      <a:pt x="975" y="3087"/>
                    </a:lnTo>
                    <a:lnTo>
                      <a:pt x="1030" y="2979"/>
                    </a:lnTo>
                    <a:lnTo>
                      <a:pt x="1100" y="2862"/>
                    </a:lnTo>
                    <a:lnTo>
                      <a:pt x="1184" y="2736"/>
                    </a:lnTo>
                    <a:lnTo>
                      <a:pt x="1295" y="2601"/>
                    </a:lnTo>
                    <a:lnTo>
                      <a:pt x="1420" y="2475"/>
                    </a:lnTo>
                    <a:lnTo>
                      <a:pt x="1420" y="2475"/>
                    </a:lnTo>
                    <a:lnTo>
                      <a:pt x="1587" y="2340"/>
                    </a:lnTo>
                    <a:lnTo>
                      <a:pt x="1768" y="2205"/>
                    </a:lnTo>
                    <a:lnTo>
                      <a:pt x="1991" y="2088"/>
                    </a:lnTo>
                    <a:lnTo>
                      <a:pt x="2256" y="1971"/>
                    </a:lnTo>
                    <a:lnTo>
                      <a:pt x="2395" y="1908"/>
                    </a:lnTo>
                    <a:lnTo>
                      <a:pt x="2534" y="1863"/>
                    </a:lnTo>
                    <a:lnTo>
                      <a:pt x="2701" y="1809"/>
                    </a:lnTo>
                    <a:lnTo>
                      <a:pt x="2869" y="1764"/>
                    </a:lnTo>
                    <a:lnTo>
                      <a:pt x="3050" y="1728"/>
                    </a:lnTo>
                    <a:lnTo>
                      <a:pt x="3244" y="1683"/>
                    </a:lnTo>
                    <a:lnTo>
                      <a:pt x="3453" y="1656"/>
                    </a:lnTo>
                    <a:lnTo>
                      <a:pt x="3662" y="1629"/>
                    </a:lnTo>
                    <a:lnTo>
                      <a:pt x="3662" y="1629"/>
                    </a:lnTo>
                    <a:lnTo>
                      <a:pt x="4275" y="1548"/>
                    </a:lnTo>
                    <a:lnTo>
                      <a:pt x="4762" y="1467"/>
                    </a:lnTo>
                    <a:lnTo>
                      <a:pt x="5152" y="1386"/>
                    </a:lnTo>
                    <a:lnTo>
                      <a:pt x="5445" y="1305"/>
                    </a:lnTo>
                    <a:lnTo>
                      <a:pt x="5654" y="1242"/>
                    </a:lnTo>
                    <a:lnTo>
                      <a:pt x="5793" y="1188"/>
                    </a:lnTo>
                    <a:lnTo>
                      <a:pt x="5862" y="1143"/>
                    </a:lnTo>
                    <a:lnTo>
                      <a:pt x="5890" y="1125"/>
                    </a:lnTo>
                    <a:lnTo>
                      <a:pt x="5890" y="1125"/>
                    </a:lnTo>
                    <a:lnTo>
                      <a:pt x="5918" y="1107"/>
                    </a:lnTo>
                    <a:lnTo>
                      <a:pt x="5932" y="1080"/>
                    </a:lnTo>
                    <a:lnTo>
                      <a:pt x="5932" y="1062"/>
                    </a:lnTo>
                    <a:lnTo>
                      <a:pt x="5918" y="1035"/>
                    </a:lnTo>
                    <a:lnTo>
                      <a:pt x="5918" y="1035"/>
                    </a:lnTo>
                    <a:lnTo>
                      <a:pt x="5890" y="1017"/>
                    </a:lnTo>
                    <a:lnTo>
                      <a:pt x="5862" y="999"/>
                    </a:lnTo>
                    <a:lnTo>
                      <a:pt x="5835" y="999"/>
                    </a:lnTo>
                    <a:lnTo>
                      <a:pt x="5793" y="999"/>
                    </a:lnTo>
                    <a:lnTo>
                      <a:pt x="5793" y="999"/>
                    </a:lnTo>
                    <a:lnTo>
                      <a:pt x="5417" y="1017"/>
                    </a:lnTo>
                    <a:lnTo>
                      <a:pt x="5417" y="1017"/>
                    </a:lnTo>
                    <a:lnTo>
                      <a:pt x="4971" y="1035"/>
                    </a:lnTo>
                    <a:lnTo>
                      <a:pt x="4400" y="1035"/>
                    </a:lnTo>
                    <a:lnTo>
                      <a:pt x="4400" y="1035"/>
                    </a:lnTo>
                    <a:lnTo>
                      <a:pt x="3955" y="1035"/>
                    </a:lnTo>
                    <a:lnTo>
                      <a:pt x="3467" y="1017"/>
                    </a:lnTo>
                    <a:lnTo>
                      <a:pt x="3467" y="1017"/>
                    </a:lnTo>
                    <a:lnTo>
                      <a:pt x="3258" y="1017"/>
                    </a:lnTo>
                    <a:lnTo>
                      <a:pt x="3258" y="1017"/>
                    </a:lnTo>
                    <a:lnTo>
                      <a:pt x="3022" y="1026"/>
                    </a:lnTo>
                    <a:lnTo>
                      <a:pt x="2799" y="1035"/>
                    </a:lnTo>
                    <a:lnTo>
                      <a:pt x="2576" y="1062"/>
                    </a:lnTo>
                    <a:lnTo>
                      <a:pt x="2381" y="1098"/>
                    </a:lnTo>
                    <a:lnTo>
                      <a:pt x="2186" y="1143"/>
                    </a:lnTo>
                    <a:lnTo>
                      <a:pt x="2005" y="1188"/>
                    </a:lnTo>
                    <a:lnTo>
                      <a:pt x="1824" y="1242"/>
                    </a:lnTo>
                    <a:lnTo>
                      <a:pt x="1671" y="1305"/>
                    </a:lnTo>
                    <a:lnTo>
                      <a:pt x="1518" y="1377"/>
                    </a:lnTo>
                    <a:lnTo>
                      <a:pt x="1365" y="1449"/>
                    </a:lnTo>
                    <a:lnTo>
                      <a:pt x="1225" y="1530"/>
                    </a:lnTo>
                    <a:lnTo>
                      <a:pt x="1100" y="1611"/>
                    </a:lnTo>
                    <a:lnTo>
                      <a:pt x="989" y="1692"/>
                    </a:lnTo>
                    <a:lnTo>
                      <a:pt x="877" y="1773"/>
                    </a:lnTo>
                    <a:lnTo>
                      <a:pt x="682" y="1953"/>
                    </a:lnTo>
                    <a:lnTo>
                      <a:pt x="682" y="1953"/>
                    </a:lnTo>
                    <a:lnTo>
                      <a:pt x="543" y="2088"/>
                    </a:lnTo>
                    <a:lnTo>
                      <a:pt x="432" y="2223"/>
                    </a:lnTo>
                    <a:lnTo>
                      <a:pt x="334" y="2349"/>
                    </a:lnTo>
                    <a:lnTo>
                      <a:pt x="251" y="2466"/>
                    </a:lnTo>
                    <a:lnTo>
                      <a:pt x="251" y="2466"/>
                    </a:lnTo>
                    <a:lnTo>
                      <a:pt x="265" y="2277"/>
                    </a:lnTo>
                    <a:lnTo>
                      <a:pt x="320" y="2070"/>
                    </a:lnTo>
                    <a:lnTo>
                      <a:pt x="348" y="1962"/>
                    </a:lnTo>
                    <a:lnTo>
                      <a:pt x="390" y="1845"/>
                    </a:lnTo>
                    <a:lnTo>
                      <a:pt x="446" y="1728"/>
                    </a:lnTo>
                    <a:lnTo>
                      <a:pt x="501" y="1611"/>
                    </a:lnTo>
                    <a:lnTo>
                      <a:pt x="585" y="1494"/>
                    </a:lnTo>
                    <a:lnTo>
                      <a:pt x="668" y="1377"/>
                    </a:lnTo>
                    <a:lnTo>
                      <a:pt x="780" y="1260"/>
                    </a:lnTo>
                    <a:lnTo>
                      <a:pt x="891" y="1143"/>
                    </a:lnTo>
                    <a:lnTo>
                      <a:pt x="1030" y="1035"/>
                    </a:lnTo>
                    <a:lnTo>
                      <a:pt x="1184" y="918"/>
                    </a:lnTo>
                    <a:lnTo>
                      <a:pt x="1351" y="819"/>
                    </a:lnTo>
                    <a:lnTo>
                      <a:pt x="1532" y="720"/>
                    </a:lnTo>
                    <a:lnTo>
                      <a:pt x="1532" y="720"/>
                    </a:lnTo>
                    <a:lnTo>
                      <a:pt x="1713" y="639"/>
                    </a:lnTo>
                    <a:lnTo>
                      <a:pt x="1922" y="567"/>
                    </a:lnTo>
                    <a:lnTo>
                      <a:pt x="2117" y="513"/>
                    </a:lnTo>
                    <a:lnTo>
                      <a:pt x="2325" y="468"/>
                    </a:lnTo>
                    <a:lnTo>
                      <a:pt x="2548" y="441"/>
                    </a:lnTo>
                    <a:lnTo>
                      <a:pt x="2771" y="414"/>
                    </a:lnTo>
                    <a:lnTo>
                      <a:pt x="2994" y="405"/>
                    </a:lnTo>
                    <a:lnTo>
                      <a:pt x="3231" y="396"/>
                    </a:lnTo>
                    <a:lnTo>
                      <a:pt x="3231" y="396"/>
                    </a:lnTo>
                    <a:lnTo>
                      <a:pt x="3634" y="405"/>
                    </a:lnTo>
                    <a:lnTo>
                      <a:pt x="4038" y="432"/>
                    </a:lnTo>
                    <a:lnTo>
                      <a:pt x="4428" y="468"/>
                    </a:lnTo>
                    <a:lnTo>
                      <a:pt x="4818" y="513"/>
                    </a:lnTo>
                    <a:lnTo>
                      <a:pt x="5556" y="594"/>
                    </a:lnTo>
                    <a:lnTo>
                      <a:pt x="5890" y="621"/>
                    </a:lnTo>
                    <a:lnTo>
                      <a:pt x="6197" y="630"/>
                    </a:lnTo>
                    <a:lnTo>
                      <a:pt x="6197" y="630"/>
                    </a:lnTo>
                    <a:lnTo>
                      <a:pt x="6336" y="630"/>
                    </a:lnTo>
                    <a:lnTo>
                      <a:pt x="6475" y="621"/>
                    </a:lnTo>
                    <a:lnTo>
                      <a:pt x="6475" y="621"/>
                    </a:lnTo>
                    <a:lnTo>
                      <a:pt x="6698" y="594"/>
                    </a:lnTo>
                    <a:lnTo>
                      <a:pt x="6907" y="558"/>
                    </a:lnTo>
                    <a:lnTo>
                      <a:pt x="7088" y="522"/>
                    </a:lnTo>
                    <a:lnTo>
                      <a:pt x="7269" y="477"/>
                    </a:lnTo>
                    <a:lnTo>
                      <a:pt x="7422" y="432"/>
                    </a:lnTo>
                    <a:lnTo>
                      <a:pt x="7561" y="387"/>
                    </a:lnTo>
                    <a:lnTo>
                      <a:pt x="7784" y="306"/>
                    </a:lnTo>
                    <a:lnTo>
                      <a:pt x="7784" y="306"/>
                    </a:lnTo>
                    <a:lnTo>
                      <a:pt x="7742" y="396"/>
                    </a:lnTo>
                    <a:lnTo>
                      <a:pt x="7742" y="396"/>
                    </a:lnTo>
                    <a:lnTo>
                      <a:pt x="7589" y="657"/>
                    </a:lnTo>
                    <a:lnTo>
                      <a:pt x="7394" y="972"/>
                    </a:lnTo>
                    <a:lnTo>
                      <a:pt x="7157" y="1323"/>
                    </a:lnTo>
                    <a:lnTo>
                      <a:pt x="6879" y="1674"/>
                    </a:lnTo>
                    <a:lnTo>
                      <a:pt x="6726" y="1854"/>
                    </a:lnTo>
                    <a:lnTo>
                      <a:pt x="6559" y="2034"/>
                    </a:lnTo>
                    <a:lnTo>
                      <a:pt x="6392" y="2205"/>
                    </a:lnTo>
                    <a:lnTo>
                      <a:pt x="6210" y="2367"/>
                    </a:lnTo>
                    <a:lnTo>
                      <a:pt x="6029" y="2520"/>
                    </a:lnTo>
                    <a:lnTo>
                      <a:pt x="5835" y="2655"/>
                    </a:lnTo>
                    <a:lnTo>
                      <a:pt x="5626" y="2790"/>
                    </a:lnTo>
                    <a:lnTo>
                      <a:pt x="5431" y="2898"/>
                    </a:lnTo>
                    <a:lnTo>
                      <a:pt x="5431" y="2898"/>
                    </a:lnTo>
                    <a:lnTo>
                      <a:pt x="5222" y="2997"/>
                    </a:lnTo>
                    <a:lnTo>
                      <a:pt x="5013" y="3078"/>
                    </a:lnTo>
                    <a:lnTo>
                      <a:pt x="4804" y="3159"/>
                    </a:lnTo>
                    <a:lnTo>
                      <a:pt x="4595" y="3231"/>
                    </a:lnTo>
                    <a:lnTo>
                      <a:pt x="4400" y="3294"/>
                    </a:lnTo>
                    <a:lnTo>
                      <a:pt x="4205" y="3357"/>
                    </a:lnTo>
                    <a:lnTo>
                      <a:pt x="3996" y="3402"/>
                    </a:lnTo>
                    <a:lnTo>
                      <a:pt x="3801" y="3447"/>
                    </a:lnTo>
                    <a:lnTo>
                      <a:pt x="3426" y="3510"/>
                    </a:lnTo>
                    <a:lnTo>
                      <a:pt x="3063" y="3555"/>
                    </a:lnTo>
                    <a:lnTo>
                      <a:pt x="2715" y="3582"/>
                    </a:lnTo>
                    <a:lnTo>
                      <a:pt x="2395" y="3591"/>
                    </a:lnTo>
                    <a:lnTo>
                      <a:pt x="2395" y="3591"/>
                    </a:lnTo>
                    <a:lnTo>
                      <a:pt x="2061" y="3582"/>
                    </a:lnTo>
                    <a:lnTo>
                      <a:pt x="1768" y="3555"/>
                    </a:lnTo>
                    <a:lnTo>
                      <a:pt x="1768" y="355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400"/>
              </a:p>
            </p:txBody>
          </p:sp>
        </p:grpSp>
        <p:grpSp>
          <p:nvGrpSpPr>
            <p:cNvPr id="127" name="Group 66"/>
            <p:cNvGrpSpPr>
              <a:grpSpLocks noChangeAspect="1"/>
            </p:cNvGrpSpPr>
            <p:nvPr/>
          </p:nvGrpSpPr>
          <p:grpSpPr bwMode="gray">
            <a:xfrm>
              <a:off x="4285715" y="3180846"/>
              <a:ext cx="412844" cy="233135"/>
              <a:chOff x="-2371" y="941"/>
              <a:chExt cx="8160" cy="4608"/>
            </a:xfrm>
            <a:solidFill>
              <a:srgbClr val="92D050"/>
            </a:solidFill>
          </p:grpSpPr>
          <p:sp>
            <p:nvSpPr>
              <p:cNvPr id="128" name="Freeform 67"/>
              <p:cNvSpPr>
                <a:spLocks/>
              </p:cNvSpPr>
              <p:nvPr/>
            </p:nvSpPr>
            <p:spPr bwMode="gray">
              <a:xfrm>
                <a:off x="-2120" y="1247"/>
                <a:ext cx="7533" cy="3285"/>
              </a:xfrm>
              <a:custGeom>
                <a:avLst/>
                <a:gdLst>
                  <a:gd name="T0" fmla="*/ 7533 w 7533"/>
                  <a:gd name="T1" fmla="*/ 0 h 3285"/>
                  <a:gd name="T2" fmla="*/ 7171 w 7533"/>
                  <a:gd name="T3" fmla="*/ 126 h 3285"/>
                  <a:gd name="T4" fmla="*/ 6656 w 7533"/>
                  <a:gd name="T5" fmla="*/ 252 h 3285"/>
                  <a:gd name="T6" fmla="*/ 6224 w 7533"/>
                  <a:gd name="T7" fmla="*/ 315 h 3285"/>
                  <a:gd name="T8" fmla="*/ 5946 w 7533"/>
                  <a:gd name="T9" fmla="*/ 324 h 3285"/>
                  <a:gd name="T10" fmla="*/ 4567 w 7533"/>
                  <a:gd name="T11" fmla="*/ 207 h 3285"/>
                  <a:gd name="T12" fmla="*/ 3383 w 7533"/>
                  <a:gd name="T13" fmla="*/ 99 h 3285"/>
                  <a:gd name="T14" fmla="*/ 2743 w 7533"/>
                  <a:gd name="T15" fmla="*/ 99 h 3285"/>
                  <a:gd name="T16" fmla="*/ 2074 w 7533"/>
                  <a:gd name="T17" fmla="*/ 162 h 3285"/>
                  <a:gd name="T18" fmla="*/ 1462 w 7533"/>
                  <a:gd name="T19" fmla="*/ 333 h 3285"/>
                  <a:gd name="T20" fmla="*/ 1100 w 7533"/>
                  <a:gd name="T21" fmla="*/ 513 h 3285"/>
                  <a:gd name="T22" fmla="*/ 640 w 7533"/>
                  <a:gd name="T23" fmla="*/ 837 h 3285"/>
                  <a:gd name="T24" fmla="*/ 334 w 7533"/>
                  <a:gd name="T25" fmla="*/ 1188 h 3285"/>
                  <a:gd name="T26" fmla="*/ 139 w 7533"/>
                  <a:gd name="T27" fmla="*/ 1539 h 3285"/>
                  <a:gd name="T28" fmla="*/ 14 w 7533"/>
                  <a:gd name="T29" fmla="*/ 1971 h 3285"/>
                  <a:gd name="T30" fmla="*/ 83 w 7533"/>
                  <a:gd name="T31" fmla="*/ 2043 h 3285"/>
                  <a:gd name="T32" fmla="*/ 431 w 7533"/>
                  <a:gd name="T33" fmla="*/ 1647 h 3285"/>
                  <a:gd name="T34" fmla="*/ 738 w 7533"/>
                  <a:gd name="T35" fmla="*/ 1386 h 3285"/>
                  <a:gd name="T36" fmla="*/ 1114 w 7533"/>
                  <a:gd name="T37" fmla="*/ 1143 h 3285"/>
                  <a:gd name="T38" fmla="*/ 1573 w 7533"/>
                  <a:gd name="T39" fmla="*/ 936 h 3285"/>
                  <a:gd name="T40" fmla="*/ 2130 w 7533"/>
                  <a:gd name="T41" fmla="*/ 792 h 3285"/>
                  <a:gd name="T42" fmla="*/ 2771 w 7533"/>
                  <a:gd name="T43" fmla="*/ 720 h 3285"/>
                  <a:gd name="T44" fmla="*/ 3216 w 7533"/>
                  <a:gd name="T45" fmla="*/ 711 h 3285"/>
                  <a:gd name="T46" fmla="*/ 4149 w 7533"/>
                  <a:gd name="T47" fmla="*/ 729 h 3285"/>
                  <a:gd name="T48" fmla="*/ 5166 w 7533"/>
                  <a:gd name="T49" fmla="*/ 711 h 3285"/>
                  <a:gd name="T50" fmla="*/ 5542 w 7533"/>
                  <a:gd name="T51" fmla="*/ 693 h 3285"/>
                  <a:gd name="T52" fmla="*/ 5639 w 7533"/>
                  <a:gd name="T53" fmla="*/ 711 h 3285"/>
                  <a:gd name="T54" fmla="*/ 5681 w 7533"/>
                  <a:gd name="T55" fmla="*/ 756 h 3285"/>
                  <a:gd name="T56" fmla="*/ 5639 w 7533"/>
                  <a:gd name="T57" fmla="*/ 819 h 3285"/>
                  <a:gd name="T58" fmla="*/ 5542 w 7533"/>
                  <a:gd name="T59" fmla="*/ 882 h 3285"/>
                  <a:gd name="T60" fmla="*/ 4901 w 7533"/>
                  <a:gd name="T61" fmla="*/ 1080 h 3285"/>
                  <a:gd name="T62" fmla="*/ 3411 w 7533"/>
                  <a:gd name="T63" fmla="*/ 1323 h 3285"/>
                  <a:gd name="T64" fmla="*/ 2993 w 7533"/>
                  <a:gd name="T65" fmla="*/ 1377 h 3285"/>
                  <a:gd name="T66" fmla="*/ 2450 w 7533"/>
                  <a:gd name="T67" fmla="*/ 1503 h 3285"/>
                  <a:gd name="T68" fmla="*/ 2005 w 7533"/>
                  <a:gd name="T69" fmla="*/ 1665 h 3285"/>
                  <a:gd name="T70" fmla="*/ 1336 w 7533"/>
                  <a:gd name="T71" fmla="*/ 2034 h 3285"/>
                  <a:gd name="T72" fmla="*/ 1044 w 7533"/>
                  <a:gd name="T73" fmla="*/ 2295 h 3285"/>
                  <a:gd name="T74" fmla="*/ 779 w 7533"/>
                  <a:gd name="T75" fmla="*/ 2673 h 3285"/>
                  <a:gd name="T76" fmla="*/ 640 w 7533"/>
                  <a:gd name="T77" fmla="*/ 3024 h 3285"/>
                  <a:gd name="T78" fmla="*/ 640 w 7533"/>
                  <a:gd name="T79" fmla="*/ 3042 h 3285"/>
                  <a:gd name="T80" fmla="*/ 710 w 7533"/>
                  <a:gd name="T81" fmla="*/ 3069 h 3285"/>
                  <a:gd name="T82" fmla="*/ 933 w 7533"/>
                  <a:gd name="T83" fmla="*/ 3150 h 3285"/>
                  <a:gd name="T84" fmla="*/ 1517 w 7533"/>
                  <a:gd name="T85" fmla="*/ 3249 h 3285"/>
                  <a:gd name="T86" fmla="*/ 2144 w 7533"/>
                  <a:gd name="T87" fmla="*/ 3285 h 3285"/>
                  <a:gd name="T88" fmla="*/ 2812 w 7533"/>
                  <a:gd name="T89" fmla="*/ 3249 h 3285"/>
                  <a:gd name="T90" fmla="*/ 3745 w 7533"/>
                  <a:gd name="T91" fmla="*/ 3096 h 3285"/>
                  <a:gd name="T92" fmla="*/ 4344 w 7533"/>
                  <a:gd name="T93" fmla="*/ 2925 h 3285"/>
                  <a:gd name="T94" fmla="*/ 4971 w 7533"/>
                  <a:gd name="T95" fmla="*/ 2691 h 3285"/>
                  <a:gd name="T96" fmla="*/ 5375 w 7533"/>
                  <a:gd name="T97" fmla="*/ 2484 h 3285"/>
                  <a:gd name="T98" fmla="*/ 5959 w 7533"/>
                  <a:gd name="T99" fmla="*/ 2061 h 3285"/>
                  <a:gd name="T100" fmla="*/ 6475 w 7533"/>
                  <a:gd name="T101" fmla="*/ 1548 h 3285"/>
                  <a:gd name="T102" fmla="*/ 7143 w 7533"/>
                  <a:gd name="T103" fmla="*/ 666 h 3285"/>
                  <a:gd name="T104" fmla="*/ 7491 w 7533"/>
                  <a:gd name="T105" fmla="*/ 90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33" h="3285">
                    <a:moveTo>
                      <a:pt x="7491" y="90"/>
                    </a:moveTo>
                    <a:lnTo>
                      <a:pt x="7491" y="90"/>
                    </a:lnTo>
                    <a:lnTo>
                      <a:pt x="7533" y="0"/>
                    </a:lnTo>
                    <a:lnTo>
                      <a:pt x="7533" y="0"/>
                    </a:lnTo>
                    <a:lnTo>
                      <a:pt x="7310" y="81"/>
                    </a:lnTo>
                    <a:lnTo>
                      <a:pt x="7171" y="126"/>
                    </a:lnTo>
                    <a:lnTo>
                      <a:pt x="7018" y="171"/>
                    </a:lnTo>
                    <a:lnTo>
                      <a:pt x="6837" y="216"/>
                    </a:lnTo>
                    <a:lnTo>
                      <a:pt x="6656" y="252"/>
                    </a:lnTo>
                    <a:lnTo>
                      <a:pt x="6447" y="288"/>
                    </a:lnTo>
                    <a:lnTo>
                      <a:pt x="6224" y="315"/>
                    </a:lnTo>
                    <a:lnTo>
                      <a:pt x="6224" y="315"/>
                    </a:lnTo>
                    <a:lnTo>
                      <a:pt x="6085" y="324"/>
                    </a:lnTo>
                    <a:lnTo>
                      <a:pt x="5946" y="324"/>
                    </a:lnTo>
                    <a:lnTo>
                      <a:pt x="5946" y="324"/>
                    </a:lnTo>
                    <a:lnTo>
                      <a:pt x="5639" y="315"/>
                    </a:lnTo>
                    <a:lnTo>
                      <a:pt x="5305" y="288"/>
                    </a:lnTo>
                    <a:lnTo>
                      <a:pt x="4567" y="207"/>
                    </a:lnTo>
                    <a:lnTo>
                      <a:pt x="4177" y="162"/>
                    </a:lnTo>
                    <a:lnTo>
                      <a:pt x="3787" y="126"/>
                    </a:lnTo>
                    <a:lnTo>
                      <a:pt x="3383" y="99"/>
                    </a:lnTo>
                    <a:lnTo>
                      <a:pt x="2980" y="90"/>
                    </a:lnTo>
                    <a:lnTo>
                      <a:pt x="2980" y="90"/>
                    </a:lnTo>
                    <a:lnTo>
                      <a:pt x="2743" y="99"/>
                    </a:lnTo>
                    <a:lnTo>
                      <a:pt x="2520" y="108"/>
                    </a:lnTo>
                    <a:lnTo>
                      <a:pt x="2297" y="135"/>
                    </a:lnTo>
                    <a:lnTo>
                      <a:pt x="2074" y="162"/>
                    </a:lnTo>
                    <a:lnTo>
                      <a:pt x="1866" y="207"/>
                    </a:lnTo>
                    <a:lnTo>
                      <a:pt x="1671" y="261"/>
                    </a:lnTo>
                    <a:lnTo>
                      <a:pt x="1462" y="333"/>
                    </a:lnTo>
                    <a:lnTo>
                      <a:pt x="1281" y="414"/>
                    </a:lnTo>
                    <a:lnTo>
                      <a:pt x="1281" y="414"/>
                    </a:lnTo>
                    <a:lnTo>
                      <a:pt x="1100" y="513"/>
                    </a:lnTo>
                    <a:lnTo>
                      <a:pt x="933" y="612"/>
                    </a:lnTo>
                    <a:lnTo>
                      <a:pt x="779" y="729"/>
                    </a:lnTo>
                    <a:lnTo>
                      <a:pt x="640" y="837"/>
                    </a:lnTo>
                    <a:lnTo>
                      <a:pt x="529" y="954"/>
                    </a:lnTo>
                    <a:lnTo>
                      <a:pt x="417" y="1071"/>
                    </a:lnTo>
                    <a:lnTo>
                      <a:pt x="334" y="1188"/>
                    </a:lnTo>
                    <a:lnTo>
                      <a:pt x="250" y="1305"/>
                    </a:lnTo>
                    <a:lnTo>
                      <a:pt x="195" y="1422"/>
                    </a:lnTo>
                    <a:lnTo>
                      <a:pt x="139" y="1539"/>
                    </a:lnTo>
                    <a:lnTo>
                      <a:pt x="97" y="1656"/>
                    </a:lnTo>
                    <a:lnTo>
                      <a:pt x="69" y="1764"/>
                    </a:lnTo>
                    <a:lnTo>
                      <a:pt x="14" y="1971"/>
                    </a:lnTo>
                    <a:lnTo>
                      <a:pt x="0" y="2160"/>
                    </a:lnTo>
                    <a:lnTo>
                      <a:pt x="0" y="2160"/>
                    </a:lnTo>
                    <a:lnTo>
                      <a:pt x="83" y="2043"/>
                    </a:lnTo>
                    <a:lnTo>
                      <a:pt x="181" y="1917"/>
                    </a:lnTo>
                    <a:lnTo>
                      <a:pt x="292" y="1782"/>
                    </a:lnTo>
                    <a:lnTo>
                      <a:pt x="431" y="1647"/>
                    </a:lnTo>
                    <a:lnTo>
                      <a:pt x="431" y="1647"/>
                    </a:lnTo>
                    <a:lnTo>
                      <a:pt x="626" y="1467"/>
                    </a:lnTo>
                    <a:lnTo>
                      <a:pt x="738" y="1386"/>
                    </a:lnTo>
                    <a:lnTo>
                      <a:pt x="849" y="1305"/>
                    </a:lnTo>
                    <a:lnTo>
                      <a:pt x="974" y="1224"/>
                    </a:lnTo>
                    <a:lnTo>
                      <a:pt x="1114" y="1143"/>
                    </a:lnTo>
                    <a:lnTo>
                      <a:pt x="1267" y="1071"/>
                    </a:lnTo>
                    <a:lnTo>
                      <a:pt x="1420" y="999"/>
                    </a:lnTo>
                    <a:lnTo>
                      <a:pt x="1573" y="936"/>
                    </a:lnTo>
                    <a:lnTo>
                      <a:pt x="1754" y="882"/>
                    </a:lnTo>
                    <a:lnTo>
                      <a:pt x="1935" y="837"/>
                    </a:lnTo>
                    <a:lnTo>
                      <a:pt x="2130" y="792"/>
                    </a:lnTo>
                    <a:lnTo>
                      <a:pt x="2325" y="756"/>
                    </a:lnTo>
                    <a:lnTo>
                      <a:pt x="2548" y="729"/>
                    </a:lnTo>
                    <a:lnTo>
                      <a:pt x="2771" y="720"/>
                    </a:lnTo>
                    <a:lnTo>
                      <a:pt x="3007" y="711"/>
                    </a:lnTo>
                    <a:lnTo>
                      <a:pt x="3007" y="711"/>
                    </a:lnTo>
                    <a:lnTo>
                      <a:pt x="3216" y="711"/>
                    </a:lnTo>
                    <a:lnTo>
                      <a:pt x="3216" y="711"/>
                    </a:lnTo>
                    <a:lnTo>
                      <a:pt x="3704" y="729"/>
                    </a:lnTo>
                    <a:lnTo>
                      <a:pt x="4149" y="729"/>
                    </a:lnTo>
                    <a:lnTo>
                      <a:pt x="4149" y="729"/>
                    </a:lnTo>
                    <a:lnTo>
                      <a:pt x="4720" y="729"/>
                    </a:lnTo>
                    <a:lnTo>
                      <a:pt x="5166" y="711"/>
                    </a:lnTo>
                    <a:lnTo>
                      <a:pt x="5166" y="711"/>
                    </a:lnTo>
                    <a:lnTo>
                      <a:pt x="5542" y="693"/>
                    </a:lnTo>
                    <a:lnTo>
                      <a:pt x="5542" y="693"/>
                    </a:lnTo>
                    <a:lnTo>
                      <a:pt x="5584" y="693"/>
                    </a:lnTo>
                    <a:lnTo>
                      <a:pt x="5611" y="693"/>
                    </a:lnTo>
                    <a:lnTo>
                      <a:pt x="5639" y="711"/>
                    </a:lnTo>
                    <a:lnTo>
                      <a:pt x="5667" y="729"/>
                    </a:lnTo>
                    <a:lnTo>
                      <a:pt x="5667" y="729"/>
                    </a:lnTo>
                    <a:lnTo>
                      <a:pt x="5681" y="756"/>
                    </a:lnTo>
                    <a:lnTo>
                      <a:pt x="5681" y="774"/>
                    </a:lnTo>
                    <a:lnTo>
                      <a:pt x="5667" y="801"/>
                    </a:lnTo>
                    <a:lnTo>
                      <a:pt x="5639" y="819"/>
                    </a:lnTo>
                    <a:lnTo>
                      <a:pt x="5639" y="819"/>
                    </a:lnTo>
                    <a:lnTo>
                      <a:pt x="5611" y="837"/>
                    </a:lnTo>
                    <a:lnTo>
                      <a:pt x="5542" y="882"/>
                    </a:lnTo>
                    <a:lnTo>
                      <a:pt x="5403" y="936"/>
                    </a:lnTo>
                    <a:lnTo>
                      <a:pt x="5194" y="999"/>
                    </a:lnTo>
                    <a:lnTo>
                      <a:pt x="4901" y="1080"/>
                    </a:lnTo>
                    <a:lnTo>
                      <a:pt x="4511" y="1161"/>
                    </a:lnTo>
                    <a:lnTo>
                      <a:pt x="4024" y="1242"/>
                    </a:lnTo>
                    <a:lnTo>
                      <a:pt x="3411" y="1323"/>
                    </a:lnTo>
                    <a:lnTo>
                      <a:pt x="3411" y="1323"/>
                    </a:lnTo>
                    <a:lnTo>
                      <a:pt x="3202" y="1350"/>
                    </a:lnTo>
                    <a:lnTo>
                      <a:pt x="2993" y="1377"/>
                    </a:lnTo>
                    <a:lnTo>
                      <a:pt x="2799" y="1422"/>
                    </a:lnTo>
                    <a:lnTo>
                      <a:pt x="2618" y="1458"/>
                    </a:lnTo>
                    <a:lnTo>
                      <a:pt x="2450" y="1503"/>
                    </a:lnTo>
                    <a:lnTo>
                      <a:pt x="2283" y="1557"/>
                    </a:lnTo>
                    <a:lnTo>
                      <a:pt x="2144" y="1602"/>
                    </a:lnTo>
                    <a:lnTo>
                      <a:pt x="2005" y="1665"/>
                    </a:lnTo>
                    <a:lnTo>
                      <a:pt x="1740" y="1782"/>
                    </a:lnTo>
                    <a:lnTo>
                      <a:pt x="1517" y="1899"/>
                    </a:lnTo>
                    <a:lnTo>
                      <a:pt x="1336" y="2034"/>
                    </a:lnTo>
                    <a:lnTo>
                      <a:pt x="1169" y="2169"/>
                    </a:lnTo>
                    <a:lnTo>
                      <a:pt x="1169" y="2169"/>
                    </a:lnTo>
                    <a:lnTo>
                      <a:pt x="1044" y="2295"/>
                    </a:lnTo>
                    <a:lnTo>
                      <a:pt x="933" y="2430"/>
                    </a:lnTo>
                    <a:lnTo>
                      <a:pt x="849" y="2556"/>
                    </a:lnTo>
                    <a:lnTo>
                      <a:pt x="779" y="2673"/>
                    </a:lnTo>
                    <a:lnTo>
                      <a:pt x="724" y="2781"/>
                    </a:lnTo>
                    <a:lnTo>
                      <a:pt x="682" y="2880"/>
                    </a:lnTo>
                    <a:lnTo>
                      <a:pt x="640" y="3024"/>
                    </a:lnTo>
                    <a:lnTo>
                      <a:pt x="640" y="3024"/>
                    </a:lnTo>
                    <a:lnTo>
                      <a:pt x="640" y="3042"/>
                    </a:lnTo>
                    <a:lnTo>
                      <a:pt x="640" y="3042"/>
                    </a:lnTo>
                    <a:lnTo>
                      <a:pt x="640" y="3042"/>
                    </a:lnTo>
                    <a:lnTo>
                      <a:pt x="640" y="3042"/>
                    </a:lnTo>
                    <a:lnTo>
                      <a:pt x="710" y="3069"/>
                    </a:lnTo>
                    <a:lnTo>
                      <a:pt x="807" y="3105"/>
                    </a:lnTo>
                    <a:lnTo>
                      <a:pt x="807" y="3105"/>
                    </a:lnTo>
                    <a:lnTo>
                      <a:pt x="933" y="3150"/>
                    </a:lnTo>
                    <a:lnTo>
                      <a:pt x="1086" y="3186"/>
                    </a:lnTo>
                    <a:lnTo>
                      <a:pt x="1281" y="3222"/>
                    </a:lnTo>
                    <a:lnTo>
                      <a:pt x="1517" y="3249"/>
                    </a:lnTo>
                    <a:lnTo>
                      <a:pt x="1517" y="3249"/>
                    </a:lnTo>
                    <a:lnTo>
                      <a:pt x="1810" y="3276"/>
                    </a:lnTo>
                    <a:lnTo>
                      <a:pt x="2144" y="3285"/>
                    </a:lnTo>
                    <a:lnTo>
                      <a:pt x="2144" y="3285"/>
                    </a:lnTo>
                    <a:lnTo>
                      <a:pt x="2464" y="3276"/>
                    </a:lnTo>
                    <a:lnTo>
                      <a:pt x="2812" y="3249"/>
                    </a:lnTo>
                    <a:lnTo>
                      <a:pt x="3175" y="3204"/>
                    </a:lnTo>
                    <a:lnTo>
                      <a:pt x="3550" y="3141"/>
                    </a:lnTo>
                    <a:lnTo>
                      <a:pt x="3745" y="3096"/>
                    </a:lnTo>
                    <a:lnTo>
                      <a:pt x="3954" y="3051"/>
                    </a:lnTo>
                    <a:lnTo>
                      <a:pt x="4149" y="2988"/>
                    </a:lnTo>
                    <a:lnTo>
                      <a:pt x="4344" y="2925"/>
                    </a:lnTo>
                    <a:lnTo>
                      <a:pt x="4553" y="2853"/>
                    </a:lnTo>
                    <a:lnTo>
                      <a:pt x="4762" y="2772"/>
                    </a:lnTo>
                    <a:lnTo>
                      <a:pt x="4971" y="2691"/>
                    </a:lnTo>
                    <a:lnTo>
                      <a:pt x="5180" y="2592"/>
                    </a:lnTo>
                    <a:lnTo>
                      <a:pt x="5180" y="2592"/>
                    </a:lnTo>
                    <a:lnTo>
                      <a:pt x="5375" y="2484"/>
                    </a:lnTo>
                    <a:lnTo>
                      <a:pt x="5584" y="2349"/>
                    </a:lnTo>
                    <a:lnTo>
                      <a:pt x="5778" y="2214"/>
                    </a:lnTo>
                    <a:lnTo>
                      <a:pt x="5959" y="2061"/>
                    </a:lnTo>
                    <a:lnTo>
                      <a:pt x="6141" y="1899"/>
                    </a:lnTo>
                    <a:lnTo>
                      <a:pt x="6308" y="1728"/>
                    </a:lnTo>
                    <a:lnTo>
                      <a:pt x="6475" y="1548"/>
                    </a:lnTo>
                    <a:lnTo>
                      <a:pt x="6628" y="1368"/>
                    </a:lnTo>
                    <a:lnTo>
                      <a:pt x="6906" y="1017"/>
                    </a:lnTo>
                    <a:lnTo>
                      <a:pt x="7143" y="666"/>
                    </a:lnTo>
                    <a:lnTo>
                      <a:pt x="7338" y="351"/>
                    </a:lnTo>
                    <a:lnTo>
                      <a:pt x="7491" y="90"/>
                    </a:lnTo>
                    <a:lnTo>
                      <a:pt x="7491" y="90"/>
                    </a:lnTo>
                    <a:close/>
                  </a:path>
                </a:pathLst>
              </a:custGeom>
              <a:grpFill/>
              <a:ln w="19050">
                <a:solidFill>
                  <a:srgbClr val="92D050"/>
                </a:solidFill>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129" name="Freeform 68"/>
              <p:cNvSpPr>
                <a:spLocks noEditPoints="1"/>
              </p:cNvSpPr>
              <p:nvPr/>
            </p:nvSpPr>
            <p:spPr bwMode="gray">
              <a:xfrm>
                <a:off x="-2371" y="941"/>
                <a:ext cx="8160" cy="4608"/>
              </a:xfrm>
              <a:custGeom>
                <a:avLst/>
                <a:gdLst>
                  <a:gd name="T0" fmla="*/ 7937 w 8160"/>
                  <a:gd name="T1" fmla="*/ 27 h 4608"/>
                  <a:gd name="T2" fmla="*/ 7492 w 8160"/>
                  <a:gd name="T3" fmla="*/ 234 h 4608"/>
                  <a:gd name="T4" fmla="*/ 6322 w 8160"/>
                  <a:gd name="T5" fmla="*/ 468 h 4608"/>
                  <a:gd name="T6" fmla="*/ 4470 w 8160"/>
                  <a:gd name="T7" fmla="*/ 315 h 4608"/>
                  <a:gd name="T8" fmla="*/ 2743 w 8160"/>
                  <a:gd name="T9" fmla="*/ 261 h 4608"/>
                  <a:gd name="T10" fmla="*/ 1379 w 8160"/>
                  <a:gd name="T11" fmla="*/ 594 h 4608"/>
                  <a:gd name="T12" fmla="*/ 529 w 8160"/>
                  <a:gd name="T13" fmla="*/ 1215 h 4608"/>
                  <a:gd name="T14" fmla="*/ 84 w 8160"/>
                  <a:gd name="T15" fmla="*/ 2007 h 4608"/>
                  <a:gd name="T16" fmla="*/ 28 w 8160"/>
                  <a:gd name="T17" fmla="*/ 2808 h 4608"/>
                  <a:gd name="T18" fmla="*/ 153 w 8160"/>
                  <a:gd name="T19" fmla="*/ 2970 h 4608"/>
                  <a:gd name="T20" fmla="*/ 278 w 8160"/>
                  <a:gd name="T21" fmla="*/ 2907 h 4608"/>
                  <a:gd name="T22" fmla="*/ 641 w 8160"/>
                  <a:gd name="T23" fmla="*/ 2295 h 4608"/>
                  <a:gd name="T24" fmla="*/ 1462 w 8160"/>
                  <a:gd name="T25" fmla="*/ 1611 h 4608"/>
                  <a:gd name="T26" fmla="*/ 2381 w 8160"/>
                  <a:gd name="T27" fmla="*/ 1260 h 4608"/>
                  <a:gd name="T28" fmla="*/ 3258 w 8160"/>
                  <a:gd name="T29" fmla="*/ 1179 h 4608"/>
                  <a:gd name="T30" fmla="*/ 4874 w 8160"/>
                  <a:gd name="T31" fmla="*/ 1188 h 4608"/>
                  <a:gd name="T32" fmla="*/ 3620 w 8160"/>
                  <a:gd name="T33" fmla="*/ 1467 h 4608"/>
                  <a:gd name="T34" fmla="*/ 2284 w 8160"/>
                  <a:gd name="T35" fmla="*/ 1764 h 4608"/>
                  <a:gd name="T36" fmla="*/ 933 w 8160"/>
                  <a:gd name="T37" fmla="*/ 2592 h 4608"/>
                  <a:gd name="T38" fmla="*/ 501 w 8160"/>
                  <a:gd name="T39" fmla="*/ 3267 h 4608"/>
                  <a:gd name="T40" fmla="*/ 306 w 8160"/>
                  <a:gd name="T41" fmla="*/ 3987 h 4608"/>
                  <a:gd name="T42" fmla="*/ 334 w 8160"/>
                  <a:gd name="T43" fmla="*/ 4563 h 4608"/>
                  <a:gd name="T44" fmla="*/ 460 w 8160"/>
                  <a:gd name="T45" fmla="*/ 4608 h 4608"/>
                  <a:gd name="T46" fmla="*/ 571 w 8160"/>
                  <a:gd name="T47" fmla="*/ 4518 h 4608"/>
                  <a:gd name="T48" fmla="*/ 571 w 8160"/>
                  <a:gd name="T49" fmla="*/ 3852 h 4608"/>
                  <a:gd name="T50" fmla="*/ 752 w 8160"/>
                  <a:gd name="T51" fmla="*/ 3474 h 4608"/>
                  <a:gd name="T52" fmla="*/ 1727 w 8160"/>
                  <a:gd name="T53" fmla="*/ 3717 h 4608"/>
                  <a:gd name="T54" fmla="*/ 2395 w 8160"/>
                  <a:gd name="T55" fmla="*/ 3744 h 4608"/>
                  <a:gd name="T56" fmla="*/ 4080 w 8160"/>
                  <a:gd name="T57" fmla="*/ 3555 h 4608"/>
                  <a:gd name="T58" fmla="*/ 5361 w 8160"/>
                  <a:gd name="T59" fmla="*/ 3123 h 4608"/>
                  <a:gd name="T60" fmla="*/ 6141 w 8160"/>
                  <a:gd name="T61" fmla="*/ 2673 h 4608"/>
                  <a:gd name="T62" fmla="*/ 7464 w 8160"/>
                  <a:gd name="T63" fmla="*/ 1269 h 4608"/>
                  <a:gd name="T64" fmla="*/ 8146 w 8160"/>
                  <a:gd name="T65" fmla="*/ 99 h 4608"/>
                  <a:gd name="T66" fmla="*/ 8090 w 8160"/>
                  <a:gd name="T67" fmla="*/ 9 h 4608"/>
                  <a:gd name="T68" fmla="*/ 1058 w 8160"/>
                  <a:gd name="T69" fmla="*/ 3411 h 4608"/>
                  <a:gd name="T70" fmla="*/ 891 w 8160"/>
                  <a:gd name="T71" fmla="*/ 3348 h 4608"/>
                  <a:gd name="T72" fmla="*/ 1100 w 8160"/>
                  <a:gd name="T73" fmla="*/ 2862 h 4608"/>
                  <a:gd name="T74" fmla="*/ 1768 w 8160"/>
                  <a:gd name="T75" fmla="*/ 2205 h 4608"/>
                  <a:gd name="T76" fmla="*/ 2869 w 8160"/>
                  <a:gd name="T77" fmla="*/ 1764 h 4608"/>
                  <a:gd name="T78" fmla="*/ 4275 w 8160"/>
                  <a:gd name="T79" fmla="*/ 1548 h 4608"/>
                  <a:gd name="T80" fmla="*/ 5862 w 8160"/>
                  <a:gd name="T81" fmla="*/ 1143 h 4608"/>
                  <a:gd name="T82" fmla="*/ 5918 w 8160"/>
                  <a:gd name="T83" fmla="*/ 1035 h 4608"/>
                  <a:gd name="T84" fmla="*/ 5793 w 8160"/>
                  <a:gd name="T85" fmla="*/ 999 h 4608"/>
                  <a:gd name="T86" fmla="*/ 3955 w 8160"/>
                  <a:gd name="T87" fmla="*/ 1035 h 4608"/>
                  <a:gd name="T88" fmla="*/ 2799 w 8160"/>
                  <a:gd name="T89" fmla="*/ 1035 h 4608"/>
                  <a:gd name="T90" fmla="*/ 1671 w 8160"/>
                  <a:gd name="T91" fmla="*/ 1305 h 4608"/>
                  <a:gd name="T92" fmla="*/ 877 w 8160"/>
                  <a:gd name="T93" fmla="*/ 1773 h 4608"/>
                  <a:gd name="T94" fmla="*/ 251 w 8160"/>
                  <a:gd name="T95" fmla="*/ 2466 h 4608"/>
                  <a:gd name="T96" fmla="*/ 446 w 8160"/>
                  <a:gd name="T97" fmla="*/ 1728 h 4608"/>
                  <a:gd name="T98" fmla="*/ 1030 w 8160"/>
                  <a:gd name="T99" fmla="*/ 1035 h 4608"/>
                  <a:gd name="T100" fmla="*/ 1922 w 8160"/>
                  <a:gd name="T101" fmla="*/ 567 h 4608"/>
                  <a:gd name="T102" fmla="*/ 3231 w 8160"/>
                  <a:gd name="T103" fmla="*/ 396 h 4608"/>
                  <a:gd name="T104" fmla="*/ 5556 w 8160"/>
                  <a:gd name="T105" fmla="*/ 594 h 4608"/>
                  <a:gd name="T106" fmla="*/ 6475 w 8160"/>
                  <a:gd name="T107" fmla="*/ 621 h 4608"/>
                  <a:gd name="T108" fmla="*/ 7561 w 8160"/>
                  <a:gd name="T109" fmla="*/ 387 h 4608"/>
                  <a:gd name="T110" fmla="*/ 7394 w 8160"/>
                  <a:gd name="T111" fmla="*/ 972 h 4608"/>
                  <a:gd name="T112" fmla="*/ 6210 w 8160"/>
                  <a:gd name="T113" fmla="*/ 2367 h 4608"/>
                  <a:gd name="T114" fmla="*/ 5222 w 8160"/>
                  <a:gd name="T115" fmla="*/ 2997 h 4608"/>
                  <a:gd name="T116" fmla="*/ 3996 w 8160"/>
                  <a:gd name="T117" fmla="*/ 3402 h 4608"/>
                  <a:gd name="T118" fmla="*/ 2395 w 8160"/>
                  <a:gd name="T119" fmla="*/ 3591 h 4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0" h="4608">
                    <a:moveTo>
                      <a:pt x="8090" y="9"/>
                    </a:moveTo>
                    <a:lnTo>
                      <a:pt x="8090" y="9"/>
                    </a:lnTo>
                    <a:lnTo>
                      <a:pt x="8049" y="0"/>
                    </a:lnTo>
                    <a:lnTo>
                      <a:pt x="8021" y="0"/>
                    </a:lnTo>
                    <a:lnTo>
                      <a:pt x="7979" y="9"/>
                    </a:lnTo>
                    <a:lnTo>
                      <a:pt x="7937" y="27"/>
                    </a:lnTo>
                    <a:lnTo>
                      <a:pt x="7937" y="27"/>
                    </a:lnTo>
                    <a:lnTo>
                      <a:pt x="7923" y="36"/>
                    </a:lnTo>
                    <a:lnTo>
                      <a:pt x="7923" y="36"/>
                    </a:lnTo>
                    <a:lnTo>
                      <a:pt x="7784" y="117"/>
                    </a:lnTo>
                    <a:lnTo>
                      <a:pt x="7659" y="171"/>
                    </a:lnTo>
                    <a:lnTo>
                      <a:pt x="7492" y="234"/>
                    </a:lnTo>
                    <a:lnTo>
                      <a:pt x="7283" y="297"/>
                    </a:lnTo>
                    <a:lnTo>
                      <a:pt x="7046" y="360"/>
                    </a:lnTo>
                    <a:lnTo>
                      <a:pt x="6754" y="414"/>
                    </a:lnTo>
                    <a:lnTo>
                      <a:pt x="6433" y="459"/>
                    </a:lnTo>
                    <a:lnTo>
                      <a:pt x="6433" y="459"/>
                    </a:lnTo>
                    <a:lnTo>
                      <a:pt x="6322" y="468"/>
                    </a:lnTo>
                    <a:lnTo>
                      <a:pt x="6197" y="477"/>
                    </a:lnTo>
                    <a:lnTo>
                      <a:pt x="6197" y="477"/>
                    </a:lnTo>
                    <a:lnTo>
                      <a:pt x="5904" y="468"/>
                    </a:lnTo>
                    <a:lnTo>
                      <a:pt x="5584" y="441"/>
                    </a:lnTo>
                    <a:lnTo>
                      <a:pt x="4860" y="360"/>
                    </a:lnTo>
                    <a:lnTo>
                      <a:pt x="4470" y="315"/>
                    </a:lnTo>
                    <a:lnTo>
                      <a:pt x="4066" y="279"/>
                    </a:lnTo>
                    <a:lnTo>
                      <a:pt x="3648" y="252"/>
                    </a:lnTo>
                    <a:lnTo>
                      <a:pt x="3231" y="243"/>
                    </a:lnTo>
                    <a:lnTo>
                      <a:pt x="3231" y="243"/>
                    </a:lnTo>
                    <a:lnTo>
                      <a:pt x="2980" y="243"/>
                    </a:lnTo>
                    <a:lnTo>
                      <a:pt x="2743" y="261"/>
                    </a:lnTo>
                    <a:lnTo>
                      <a:pt x="2506" y="279"/>
                    </a:lnTo>
                    <a:lnTo>
                      <a:pt x="2270" y="315"/>
                    </a:lnTo>
                    <a:lnTo>
                      <a:pt x="2033" y="360"/>
                    </a:lnTo>
                    <a:lnTo>
                      <a:pt x="1810" y="423"/>
                    </a:lnTo>
                    <a:lnTo>
                      <a:pt x="1587" y="504"/>
                    </a:lnTo>
                    <a:lnTo>
                      <a:pt x="1379" y="594"/>
                    </a:lnTo>
                    <a:lnTo>
                      <a:pt x="1379" y="594"/>
                    </a:lnTo>
                    <a:lnTo>
                      <a:pt x="1170" y="711"/>
                    </a:lnTo>
                    <a:lnTo>
                      <a:pt x="975" y="828"/>
                    </a:lnTo>
                    <a:lnTo>
                      <a:pt x="808" y="954"/>
                    </a:lnTo>
                    <a:lnTo>
                      <a:pt x="668" y="1080"/>
                    </a:lnTo>
                    <a:lnTo>
                      <a:pt x="529" y="1215"/>
                    </a:lnTo>
                    <a:lnTo>
                      <a:pt x="418" y="1350"/>
                    </a:lnTo>
                    <a:lnTo>
                      <a:pt x="320" y="1485"/>
                    </a:lnTo>
                    <a:lnTo>
                      <a:pt x="251" y="1611"/>
                    </a:lnTo>
                    <a:lnTo>
                      <a:pt x="181" y="1746"/>
                    </a:lnTo>
                    <a:lnTo>
                      <a:pt x="125" y="1881"/>
                    </a:lnTo>
                    <a:lnTo>
                      <a:pt x="84" y="2007"/>
                    </a:lnTo>
                    <a:lnTo>
                      <a:pt x="56" y="2124"/>
                    </a:lnTo>
                    <a:lnTo>
                      <a:pt x="14" y="2358"/>
                    </a:lnTo>
                    <a:lnTo>
                      <a:pt x="0" y="2556"/>
                    </a:lnTo>
                    <a:lnTo>
                      <a:pt x="0" y="2556"/>
                    </a:lnTo>
                    <a:lnTo>
                      <a:pt x="14" y="2700"/>
                    </a:lnTo>
                    <a:lnTo>
                      <a:pt x="28" y="2808"/>
                    </a:lnTo>
                    <a:lnTo>
                      <a:pt x="42" y="2907"/>
                    </a:lnTo>
                    <a:lnTo>
                      <a:pt x="42" y="2907"/>
                    </a:lnTo>
                    <a:lnTo>
                      <a:pt x="56" y="2925"/>
                    </a:lnTo>
                    <a:lnTo>
                      <a:pt x="84" y="2952"/>
                    </a:lnTo>
                    <a:lnTo>
                      <a:pt x="111" y="2961"/>
                    </a:lnTo>
                    <a:lnTo>
                      <a:pt x="153" y="2970"/>
                    </a:lnTo>
                    <a:lnTo>
                      <a:pt x="153" y="2970"/>
                    </a:lnTo>
                    <a:lnTo>
                      <a:pt x="195" y="2961"/>
                    </a:lnTo>
                    <a:lnTo>
                      <a:pt x="237" y="2952"/>
                    </a:lnTo>
                    <a:lnTo>
                      <a:pt x="265" y="2934"/>
                    </a:lnTo>
                    <a:lnTo>
                      <a:pt x="278" y="2907"/>
                    </a:lnTo>
                    <a:lnTo>
                      <a:pt x="278" y="2907"/>
                    </a:lnTo>
                    <a:lnTo>
                      <a:pt x="306" y="2835"/>
                    </a:lnTo>
                    <a:lnTo>
                      <a:pt x="306" y="2835"/>
                    </a:lnTo>
                    <a:lnTo>
                      <a:pt x="390" y="2664"/>
                    </a:lnTo>
                    <a:lnTo>
                      <a:pt x="460" y="2556"/>
                    </a:lnTo>
                    <a:lnTo>
                      <a:pt x="543" y="2430"/>
                    </a:lnTo>
                    <a:lnTo>
                      <a:pt x="641" y="2295"/>
                    </a:lnTo>
                    <a:lnTo>
                      <a:pt x="766" y="2160"/>
                    </a:lnTo>
                    <a:lnTo>
                      <a:pt x="905" y="2016"/>
                    </a:lnTo>
                    <a:lnTo>
                      <a:pt x="1072" y="1872"/>
                    </a:lnTo>
                    <a:lnTo>
                      <a:pt x="1072" y="1872"/>
                    </a:lnTo>
                    <a:lnTo>
                      <a:pt x="1253" y="1737"/>
                    </a:lnTo>
                    <a:lnTo>
                      <a:pt x="1462" y="1611"/>
                    </a:lnTo>
                    <a:lnTo>
                      <a:pt x="1685" y="1485"/>
                    </a:lnTo>
                    <a:lnTo>
                      <a:pt x="1810" y="1431"/>
                    </a:lnTo>
                    <a:lnTo>
                      <a:pt x="1949" y="1386"/>
                    </a:lnTo>
                    <a:lnTo>
                      <a:pt x="2089" y="1341"/>
                    </a:lnTo>
                    <a:lnTo>
                      <a:pt x="2228" y="1296"/>
                    </a:lnTo>
                    <a:lnTo>
                      <a:pt x="2381" y="1260"/>
                    </a:lnTo>
                    <a:lnTo>
                      <a:pt x="2534" y="1233"/>
                    </a:lnTo>
                    <a:lnTo>
                      <a:pt x="2701" y="1206"/>
                    </a:lnTo>
                    <a:lnTo>
                      <a:pt x="2882" y="1188"/>
                    </a:lnTo>
                    <a:lnTo>
                      <a:pt x="3063" y="1179"/>
                    </a:lnTo>
                    <a:lnTo>
                      <a:pt x="3258" y="1179"/>
                    </a:lnTo>
                    <a:lnTo>
                      <a:pt x="3258" y="1179"/>
                    </a:lnTo>
                    <a:lnTo>
                      <a:pt x="3453" y="1179"/>
                    </a:lnTo>
                    <a:lnTo>
                      <a:pt x="3453" y="1179"/>
                    </a:lnTo>
                    <a:lnTo>
                      <a:pt x="3941" y="1197"/>
                    </a:lnTo>
                    <a:lnTo>
                      <a:pt x="4400" y="1197"/>
                    </a:lnTo>
                    <a:lnTo>
                      <a:pt x="4400" y="1197"/>
                    </a:lnTo>
                    <a:lnTo>
                      <a:pt x="4874" y="1188"/>
                    </a:lnTo>
                    <a:lnTo>
                      <a:pt x="5278" y="1179"/>
                    </a:lnTo>
                    <a:lnTo>
                      <a:pt x="5278" y="1179"/>
                    </a:lnTo>
                    <a:lnTo>
                      <a:pt x="4999" y="1251"/>
                    </a:lnTo>
                    <a:lnTo>
                      <a:pt x="4637" y="1323"/>
                    </a:lnTo>
                    <a:lnTo>
                      <a:pt x="4177" y="1395"/>
                    </a:lnTo>
                    <a:lnTo>
                      <a:pt x="3620" y="1467"/>
                    </a:lnTo>
                    <a:lnTo>
                      <a:pt x="3620" y="1467"/>
                    </a:lnTo>
                    <a:lnTo>
                      <a:pt x="3356" y="1503"/>
                    </a:lnTo>
                    <a:lnTo>
                      <a:pt x="3091" y="1548"/>
                    </a:lnTo>
                    <a:lnTo>
                      <a:pt x="2813" y="1611"/>
                    </a:lnTo>
                    <a:lnTo>
                      <a:pt x="2548" y="1674"/>
                    </a:lnTo>
                    <a:lnTo>
                      <a:pt x="2284" y="1764"/>
                    </a:lnTo>
                    <a:lnTo>
                      <a:pt x="2033" y="1854"/>
                    </a:lnTo>
                    <a:lnTo>
                      <a:pt x="1796" y="1971"/>
                    </a:lnTo>
                    <a:lnTo>
                      <a:pt x="1560" y="2097"/>
                    </a:lnTo>
                    <a:lnTo>
                      <a:pt x="1337" y="2241"/>
                    </a:lnTo>
                    <a:lnTo>
                      <a:pt x="1128" y="2412"/>
                    </a:lnTo>
                    <a:lnTo>
                      <a:pt x="933" y="2592"/>
                    </a:lnTo>
                    <a:lnTo>
                      <a:pt x="849" y="2691"/>
                    </a:lnTo>
                    <a:lnTo>
                      <a:pt x="766" y="2799"/>
                    </a:lnTo>
                    <a:lnTo>
                      <a:pt x="696" y="2907"/>
                    </a:lnTo>
                    <a:lnTo>
                      <a:pt x="627" y="3024"/>
                    </a:lnTo>
                    <a:lnTo>
                      <a:pt x="557" y="3141"/>
                    </a:lnTo>
                    <a:lnTo>
                      <a:pt x="501" y="3267"/>
                    </a:lnTo>
                    <a:lnTo>
                      <a:pt x="446" y="3402"/>
                    </a:lnTo>
                    <a:lnTo>
                      <a:pt x="404" y="3537"/>
                    </a:lnTo>
                    <a:lnTo>
                      <a:pt x="362" y="3681"/>
                    </a:lnTo>
                    <a:lnTo>
                      <a:pt x="334" y="3825"/>
                    </a:lnTo>
                    <a:lnTo>
                      <a:pt x="334" y="3825"/>
                    </a:lnTo>
                    <a:lnTo>
                      <a:pt x="306" y="3987"/>
                    </a:lnTo>
                    <a:lnTo>
                      <a:pt x="306" y="4158"/>
                    </a:lnTo>
                    <a:lnTo>
                      <a:pt x="306" y="4158"/>
                    </a:lnTo>
                    <a:lnTo>
                      <a:pt x="320" y="4419"/>
                    </a:lnTo>
                    <a:lnTo>
                      <a:pt x="320" y="4536"/>
                    </a:lnTo>
                    <a:lnTo>
                      <a:pt x="320" y="4536"/>
                    </a:lnTo>
                    <a:lnTo>
                      <a:pt x="334" y="4563"/>
                    </a:lnTo>
                    <a:lnTo>
                      <a:pt x="362" y="4581"/>
                    </a:lnTo>
                    <a:lnTo>
                      <a:pt x="404" y="4599"/>
                    </a:lnTo>
                    <a:lnTo>
                      <a:pt x="446" y="4608"/>
                    </a:lnTo>
                    <a:lnTo>
                      <a:pt x="446" y="4608"/>
                    </a:lnTo>
                    <a:lnTo>
                      <a:pt x="460" y="4608"/>
                    </a:lnTo>
                    <a:lnTo>
                      <a:pt x="460" y="4608"/>
                    </a:lnTo>
                    <a:lnTo>
                      <a:pt x="501" y="4599"/>
                    </a:lnTo>
                    <a:lnTo>
                      <a:pt x="543" y="4581"/>
                    </a:lnTo>
                    <a:lnTo>
                      <a:pt x="557" y="4554"/>
                    </a:lnTo>
                    <a:lnTo>
                      <a:pt x="571" y="4518"/>
                    </a:lnTo>
                    <a:lnTo>
                      <a:pt x="571" y="4518"/>
                    </a:lnTo>
                    <a:lnTo>
                      <a:pt x="571" y="4518"/>
                    </a:lnTo>
                    <a:lnTo>
                      <a:pt x="557" y="4410"/>
                    </a:lnTo>
                    <a:lnTo>
                      <a:pt x="543" y="4158"/>
                    </a:lnTo>
                    <a:lnTo>
                      <a:pt x="543" y="4158"/>
                    </a:lnTo>
                    <a:lnTo>
                      <a:pt x="557" y="3996"/>
                    </a:lnTo>
                    <a:lnTo>
                      <a:pt x="571" y="3852"/>
                    </a:lnTo>
                    <a:lnTo>
                      <a:pt x="571" y="3852"/>
                    </a:lnTo>
                    <a:lnTo>
                      <a:pt x="627" y="3627"/>
                    </a:lnTo>
                    <a:lnTo>
                      <a:pt x="682" y="3438"/>
                    </a:lnTo>
                    <a:lnTo>
                      <a:pt x="682" y="3438"/>
                    </a:lnTo>
                    <a:lnTo>
                      <a:pt x="682" y="3438"/>
                    </a:lnTo>
                    <a:lnTo>
                      <a:pt x="682" y="3438"/>
                    </a:lnTo>
                    <a:lnTo>
                      <a:pt x="752" y="3474"/>
                    </a:lnTo>
                    <a:lnTo>
                      <a:pt x="822" y="3510"/>
                    </a:lnTo>
                    <a:lnTo>
                      <a:pt x="933" y="3555"/>
                    </a:lnTo>
                    <a:lnTo>
                      <a:pt x="1086" y="3600"/>
                    </a:lnTo>
                    <a:lnTo>
                      <a:pt x="1267" y="3645"/>
                    </a:lnTo>
                    <a:lnTo>
                      <a:pt x="1476" y="3681"/>
                    </a:lnTo>
                    <a:lnTo>
                      <a:pt x="1727" y="3717"/>
                    </a:lnTo>
                    <a:lnTo>
                      <a:pt x="1727" y="3717"/>
                    </a:lnTo>
                    <a:lnTo>
                      <a:pt x="2047" y="3735"/>
                    </a:lnTo>
                    <a:lnTo>
                      <a:pt x="2395" y="3744"/>
                    </a:lnTo>
                    <a:lnTo>
                      <a:pt x="2395" y="3744"/>
                    </a:lnTo>
                    <a:lnTo>
                      <a:pt x="2395" y="3744"/>
                    </a:lnTo>
                    <a:lnTo>
                      <a:pt x="2395" y="3744"/>
                    </a:lnTo>
                    <a:lnTo>
                      <a:pt x="2729" y="3735"/>
                    </a:lnTo>
                    <a:lnTo>
                      <a:pt x="3105" y="3708"/>
                    </a:lnTo>
                    <a:lnTo>
                      <a:pt x="3481" y="3663"/>
                    </a:lnTo>
                    <a:lnTo>
                      <a:pt x="3676" y="3636"/>
                    </a:lnTo>
                    <a:lnTo>
                      <a:pt x="3885" y="3600"/>
                    </a:lnTo>
                    <a:lnTo>
                      <a:pt x="4080" y="3555"/>
                    </a:lnTo>
                    <a:lnTo>
                      <a:pt x="4289" y="3501"/>
                    </a:lnTo>
                    <a:lnTo>
                      <a:pt x="4498" y="3438"/>
                    </a:lnTo>
                    <a:lnTo>
                      <a:pt x="4721" y="3375"/>
                    </a:lnTo>
                    <a:lnTo>
                      <a:pt x="4929" y="3303"/>
                    </a:lnTo>
                    <a:lnTo>
                      <a:pt x="5138" y="3213"/>
                    </a:lnTo>
                    <a:lnTo>
                      <a:pt x="5361" y="3123"/>
                    </a:lnTo>
                    <a:lnTo>
                      <a:pt x="5570" y="3024"/>
                    </a:lnTo>
                    <a:lnTo>
                      <a:pt x="5570" y="3024"/>
                    </a:lnTo>
                    <a:lnTo>
                      <a:pt x="5723" y="2943"/>
                    </a:lnTo>
                    <a:lnTo>
                      <a:pt x="5862" y="2862"/>
                    </a:lnTo>
                    <a:lnTo>
                      <a:pt x="6002" y="2772"/>
                    </a:lnTo>
                    <a:lnTo>
                      <a:pt x="6141" y="2673"/>
                    </a:lnTo>
                    <a:lnTo>
                      <a:pt x="6405" y="2457"/>
                    </a:lnTo>
                    <a:lnTo>
                      <a:pt x="6656" y="2232"/>
                    </a:lnTo>
                    <a:lnTo>
                      <a:pt x="6879" y="1998"/>
                    </a:lnTo>
                    <a:lnTo>
                      <a:pt x="7088" y="1755"/>
                    </a:lnTo>
                    <a:lnTo>
                      <a:pt x="7283" y="1503"/>
                    </a:lnTo>
                    <a:lnTo>
                      <a:pt x="7464" y="1269"/>
                    </a:lnTo>
                    <a:lnTo>
                      <a:pt x="7464" y="1269"/>
                    </a:lnTo>
                    <a:lnTo>
                      <a:pt x="7617" y="1035"/>
                    </a:lnTo>
                    <a:lnTo>
                      <a:pt x="7756" y="819"/>
                    </a:lnTo>
                    <a:lnTo>
                      <a:pt x="7965" y="450"/>
                    </a:lnTo>
                    <a:lnTo>
                      <a:pt x="8104" y="198"/>
                    </a:lnTo>
                    <a:lnTo>
                      <a:pt x="8146" y="99"/>
                    </a:lnTo>
                    <a:lnTo>
                      <a:pt x="8146" y="99"/>
                    </a:lnTo>
                    <a:lnTo>
                      <a:pt x="8160" y="72"/>
                    </a:lnTo>
                    <a:lnTo>
                      <a:pt x="8146" y="45"/>
                    </a:lnTo>
                    <a:lnTo>
                      <a:pt x="8132" y="27"/>
                    </a:lnTo>
                    <a:lnTo>
                      <a:pt x="8090" y="9"/>
                    </a:lnTo>
                    <a:lnTo>
                      <a:pt x="8090" y="9"/>
                    </a:lnTo>
                    <a:close/>
                    <a:moveTo>
                      <a:pt x="1768" y="3555"/>
                    </a:moveTo>
                    <a:lnTo>
                      <a:pt x="1768" y="3555"/>
                    </a:lnTo>
                    <a:lnTo>
                      <a:pt x="1532" y="3528"/>
                    </a:lnTo>
                    <a:lnTo>
                      <a:pt x="1337" y="3492"/>
                    </a:lnTo>
                    <a:lnTo>
                      <a:pt x="1184" y="3456"/>
                    </a:lnTo>
                    <a:lnTo>
                      <a:pt x="1058" y="3411"/>
                    </a:lnTo>
                    <a:lnTo>
                      <a:pt x="1058" y="3411"/>
                    </a:lnTo>
                    <a:lnTo>
                      <a:pt x="961" y="3375"/>
                    </a:lnTo>
                    <a:lnTo>
                      <a:pt x="891" y="3348"/>
                    </a:lnTo>
                    <a:lnTo>
                      <a:pt x="891" y="3348"/>
                    </a:lnTo>
                    <a:lnTo>
                      <a:pt x="891" y="3348"/>
                    </a:lnTo>
                    <a:lnTo>
                      <a:pt x="891" y="3348"/>
                    </a:lnTo>
                    <a:lnTo>
                      <a:pt x="891" y="3330"/>
                    </a:lnTo>
                    <a:lnTo>
                      <a:pt x="891" y="3330"/>
                    </a:lnTo>
                    <a:lnTo>
                      <a:pt x="933" y="3186"/>
                    </a:lnTo>
                    <a:lnTo>
                      <a:pt x="975" y="3087"/>
                    </a:lnTo>
                    <a:lnTo>
                      <a:pt x="1030" y="2979"/>
                    </a:lnTo>
                    <a:lnTo>
                      <a:pt x="1100" y="2862"/>
                    </a:lnTo>
                    <a:lnTo>
                      <a:pt x="1184" y="2736"/>
                    </a:lnTo>
                    <a:lnTo>
                      <a:pt x="1295" y="2601"/>
                    </a:lnTo>
                    <a:lnTo>
                      <a:pt x="1420" y="2475"/>
                    </a:lnTo>
                    <a:lnTo>
                      <a:pt x="1420" y="2475"/>
                    </a:lnTo>
                    <a:lnTo>
                      <a:pt x="1587" y="2340"/>
                    </a:lnTo>
                    <a:lnTo>
                      <a:pt x="1768" y="2205"/>
                    </a:lnTo>
                    <a:lnTo>
                      <a:pt x="1991" y="2088"/>
                    </a:lnTo>
                    <a:lnTo>
                      <a:pt x="2256" y="1971"/>
                    </a:lnTo>
                    <a:lnTo>
                      <a:pt x="2395" y="1908"/>
                    </a:lnTo>
                    <a:lnTo>
                      <a:pt x="2534" y="1863"/>
                    </a:lnTo>
                    <a:lnTo>
                      <a:pt x="2701" y="1809"/>
                    </a:lnTo>
                    <a:lnTo>
                      <a:pt x="2869" y="1764"/>
                    </a:lnTo>
                    <a:lnTo>
                      <a:pt x="3050" y="1728"/>
                    </a:lnTo>
                    <a:lnTo>
                      <a:pt x="3244" y="1683"/>
                    </a:lnTo>
                    <a:lnTo>
                      <a:pt x="3453" y="1656"/>
                    </a:lnTo>
                    <a:lnTo>
                      <a:pt x="3662" y="1629"/>
                    </a:lnTo>
                    <a:lnTo>
                      <a:pt x="3662" y="1629"/>
                    </a:lnTo>
                    <a:lnTo>
                      <a:pt x="4275" y="1548"/>
                    </a:lnTo>
                    <a:lnTo>
                      <a:pt x="4762" y="1467"/>
                    </a:lnTo>
                    <a:lnTo>
                      <a:pt x="5152" y="1386"/>
                    </a:lnTo>
                    <a:lnTo>
                      <a:pt x="5445" y="1305"/>
                    </a:lnTo>
                    <a:lnTo>
                      <a:pt x="5654" y="1242"/>
                    </a:lnTo>
                    <a:lnTo>
                      <a:pt x="5793" y="1188"/>
                    </a:lnTo>
                    <a:lnTo>
                      <a:pt x="5862" y="1143"/>
                    </a:lnTo>
                    <a:lnTo>
                      <a:pt x="5890" y="1125"/>
                    </a:lnTo>
                    <a:lnTo>
                      <a:pt x="5890" y="1125"/>
                    </a:lnTo>
                    <a:lnTo>
                      <a:pt x="5918" y="1107"/>
                    </a:lnTo>
                    <a:lnTo>
                      <a:pt x="5932" y="1080"/>
                    </a:lnTo>
                    <a:lnTo>
                      <a:pt x="5932" y="1062"/>
                    </a:lnTo>
                    <a:lnTo>
                      <a:pt x="5918" y="1035"/>
                    </a:lnTo>
                    <a:lnTo>
                      <a:pt x="5918" y="1035"/>
                    </a:lnTo>
                    <a:lnTo>
                      <a:pt x="5890" y="1017"/>
                    </a:lnTo>
                    <a:lnTo>
                      <a:pt x="5862" y="999"/>
                    </a:lnTo>
                    <a:lnTo>
                      <a:pt x="5835" y="999"/>
                    </a:lnTo>
                    <a:lnTo>
                      <a:pt x="5793" y="999"/>
                    </a:lnTo>
                    <a:lnTo>
                      <a:pt x="5793" y="999"/>
                    </a:lnTo>
                    <a:lnTo>
                      <a:pt x="5417" y="1017"/>
                    </a:lnTo>
                    <a:lnTo>
                      <a:pt x="5417" y="1017"/>
                    </a:lnTo>
                    <a:lnTo>
                      <a:pt x="4971" y="1035"/>
                    </a:lnTo>
                    <a:lnTo>
                      <a:pt x="4400" y="1035"/>
                    </a:lnTo>
                    <a:lnTo>
                      <a:pt x="4400" y="1035"/>
                    </a:lnTo>
                    <a:lnTo>
                      <a:pt x="3955" y="1035"/>
                    </a:lnTo>
                    <a:lnTo>
                      <a:pt x="3467" y="1017"/>
                    </a:lnTo>
                    <a:lnTo>
                      <a:pt x="3467" y="1017"/>
                    </a:lnTo>
                    <a:lnTo>
                      <a:pt x="3258" y="1017"/>
                    </a:lnTo>
                    <a:lnTo>
                      <a:pt x="3258" y="1017"/>
                    </a:lnTo>
                    <a:lnTo>
                      <a:pt x="3022" y="1026"/>
                    </a:lnTo>
                    <a:lnTo>
                      <a:pt x="2799" y="1035"/>
                    </a:lnTo>
                    <a:lnTo>
                      <a:pt x="2576" y="1062"/>
                    </a:lnTo>
                    <a:lnTo>
                      <a:pt x="2381" y="1098"/>
                    </a:lnTo>
                    <a:lnTo>
                      <a:pt x="2186" y="1143"/>
                    </a:lnTo>
                    <a:lnTo>
                      <a:pt x="2005" y="1188"/>
                    </a:lnTo>
                    <a:lnTo>
                      <a:pt x="1824" y="1242"/>
                    </a:lnTo>
                    <a:lnTo>
                      <a:pt x="1671" y="1305"/>
                    </a:lnTo>
                    <a:lnTo>
                      <a:pt x="1518" y="1377"/>
                    </a:lnTo>
                    <a:lnTo>
                      <a:pt x="1365" y="1449"/>
                    </a:lnTo>
                    <a:lnTo>
                      <a:pt x="1225" y="1530"/>
                    </a:lnTo>
                    <a:lnTo>
                      <a:pt x="1100" y="1611"/>
                    </a:lnTo>
                    <a:lnTo>
                      <a:pt x="989" y="1692"/>
                    </a:lnTo>
                    <a:lnTo>
                      <a:pt x="877" y="1773"/>
                    </a:lnTo>
                    <a:lnTo>
                      <a:pt x="682" y="1953"/>
                    </a:lnTo>
                    <a:lnTo>
                      <a:pt x="682" y="1953"/>
                    </a:lnTo>
                    <a:lnTo>
                      <a:pt x="543" y="2088"/>
                    </a:lnTo>
                    <a:lnTo>
                      <a:pt x="432" y="2223"/>
                    </a:lnTo>
                    <a:lnTo>
                      <a:pt x="334" y="2349"/>
                    </a:lnTo>
                    <a:lnTo>
                      <a:pt x="251" y="2466"/>
                    </a:lnTo>
                    <a:lnTo>
                      <a:pt x="251" y="2466"/>
                    </a:lnTo>
                    <a:lnTo>
                      <a:pt x="265" y="2277"/>
                    </a:lnTo>
                    <a:lnTo>
                      <a:pt x="320" y="2070"/>
                    </a:lnTo>
                    <a:lnTo>
                      <a:pt x="348" y="1962"/>
                    </a:lnTo>
                    <a:lnTo>
                      <a:pt x="390" y="1845"/>
                    </a:lnTo>
                    <a:lnTo>
                      <a:pt x="446" y="1728"/>
                    </a:lnTo>
                    <a:lnTo>
                      <a:pt x="501" y="1611"/>
                    </a:lnTo>
                    <a:lnTo>
                      <a:pt x="585" y="1494"/>
                    </a:lnTo>
                    <a:lnTo>
                      <a:pt x="668" y="1377"/>
                    </a:lnTo>
                    <a:lnTo>
                      <a:pt x="780" y="1260"/>
                    </a:lnTo>
                    <a:lnTo>
                      <a:pt x="891" y="1143"/>
                    </a:lnTo>
                    <a:lnTo>
                      <a:pt x="1030" y="1035"/>
                    </a:lnTo>
                    <a:lnTo>
                      <a:pt x="1184" y="918"/>
                    </a:lnTo>
                    <a:lnTo>
                      <a:pt x="1351" y="819"/>
                    </a:lnTo>
                    <a:lnTo>
                      <a:pt x="1532" y="720"/>
                    </a:lnTo>
                    <a:lnTo>
                      <a:pt x="1532" y="720"/>
                    </a:lnTo>
                    <a:lnTo>
                      <a:pt x="1713" y="639"/>
                    </a:lnTo>
                    <a:lnTo>
                      <a:pt x="1922" y="567"/>
                    </a:lnTo>
                    <a:lnTo>
                      <a:pt x="2117" y="513"/>
                    </a:lnTo>
                    <a:lnTo>
                      <a:pt x="2325" y="468"/>
                    </a:lnTo>
                    <a:lnTo>
                      <a:pt x="2548" y="441"/>
                    </a:lnTo>
                    <a:lnTo>
                      <a:pt x="2771" y="414"/>
                    </a:lnTo>
                    <a:lnTo>
                      <a:pt x="2994" y="405"/>
                    </a:lnTo>
                    <a:lnTo>
                      <a:pt x="3231" y="396"/>
                    </a:lnTo>
                    <a:lnTo>
                      <a:pt x="3231" y="396"/>
                    </a:lnTo>
                    <a:lnTo>
                      <a:pt x="3634" y="405"/>
                    </a:lnTo>
                    <a:lnTo>
                      <a:pt x="4038" y="432"/>
                    </a:lnTo>
                    <a:lnTo>
                      <a:pt x="4428" y="468"/>
                    </a:lnTo>
                    <a:lnTo>
                      <a:pt x="4818" y="513"/>
                    </a:lnTo>
                    <a:lnTo>
                      <a:pt x="5556" y="594"/>
                    </a:lnTo>
                    <a:lnTo>
                      <a:pt x="5890" y="621"/>
                    </a:lnTo>
                    <a:lnTo>
                      <a:pt x="6197" y="630"/>
                    </a:lnTo>
                    <a:lnTo>
                      <a:pt x="6197" y="630"/>
                    </a:lnTo>
                    <a:lnTo>
                      <a:pt x="6336" y="630"/>
                    </a:lnTo>
                    <a:lnTo>
                      <a:pt x="6475" y="621"/>
                    </a:lnTo>
                    <a:lnTo>
                      <a:pt x="6475" y="621"/>
                    </a:lnTo>
                    <a:lnTo>
                      <a:pt x="6698" y="594"/>
                    </a:lnTo>
                    <a:lnTo>
                      <a:pt x="6907" y="558"/>
                    </a:lnTo>
                    <a:lnTo>
                      <a:pt x="7088" y="522"/>
                    </a:lnTo>
                    <a:lnTo>
                      <a:pt x="7269" y="477"/>
                    </a:lnTo>
                    <a:lnTo>
                      <a:pt x="7422" y="432"/>
                    </a:lnTo>
                    <a:lnTo>
                      <a:pt x="7561" y="387"/>
                    </a:lnTo>
                    <a:lnTo>
                      <a:pt x="7784" y="306"/>
                    </a:lnTo>
                    <a:lnTo>
                      <a:pt x="7784" y="306"/>
                    </a:lnTo>
                    <a:lnTo>
                      <a:pt x="7742" y="396"/>
                    </a:lnTo>
                    <a:lnTo>
                      <a:pt x="7742" y="396"/>
                    </a:lnTo>
                    <a:lnTo>
                      <a:pt x="7589" y="657"/>
                    </a:lnTo>
                    <a:lnTo>
                      <a:pt x="7394" y="972"/>
                    </a:lnTo>
                    <a:lnTo>
                      <a:pt x="7157" y="1323"/>
                    </a:lnTo>
                    <a:lnTo>
                      <a:pt x="6879" y="1674"/>
                    </a:lnTo>
                    <a:lnTo>
                      <a:pt x="6726" y="1854"/>
                    </a:lnTo>
                    <a:lnTo>
                      <a:pt x="6559" y="2034"/>
                    </a:lnTo>
                    <a:lnTo>
                      <a:pt x="6392" y="2205"/>
                    </a:lnTo>
                    <a:lnTo>
                      <a:pt x="6210" y="2367"/>
                    </a:lnTo>
                    <a:lnTo>
                      <a:pt x="6029" y="2520"/>
                    </a:lnTo>
                    <a:lnTo>
                      <a:pt x="5835" y="2655"/>
                    </a:lnTo>
                    <a:lnTo>
                      <a:pt x="5626" y="2790"/>
                    </a:lnTo>
                    <a:lnTo>
                      <a:pt x="5431" y="2898"/>
                    </a:lnTo>
                    <a:lnTo>
                      <a:pt x="5431" y="2898"/>
                    </a:lnTo>
                    <a:lnTo>
                      <a:pt x="5222" y="2997"/>
                    </a:lnTo>
                    <a:lnTo>
                      <a:pt x="5013" y="3078"/>
                    </a:lnTo>
                    <a:lnTo>
                      <a:pt x="4804" y="3159"/>
                    </a:lnTo>
                    <a:lnTo>
                      <a:pt x="4595" y="3231"/>
                    </a:lnTo>
                    <a:lnTo>
                      <a:pt x="4400" y="3294"/>
                    </a:lnTo>
                    <a:lnTo>
                      <a:pt x="4205" y="3357"/>
                    </a:lnTo>
                    <a:lnTo>
                      <a:pt x="3996" y="3402"/>
                    </a:lnTo>
                    <a:lnTo>
                      <a:pt x="3801" y="3447"/>
                    </a:lnTo>
                    <a:lnTo>
                      <a:pt x="3426" y="3510"/>
                    </a:lnTo>
                    <a:lnTo>
                      <a:pt x="3063" y="3555"/>
                    </a:lnTo>
                    <a:lnTo>
                      <a:pt x="2715" y="3582"/>
                    </a:lnTo>
                    <a:lnTo>
                      <a:pt x="2395" y="3591"/>
                    </a:lnTo>
                    <a:lnTo>
                      <a:pt x="2395" y="3591"/>
                    </a:lnTo>
                    <a:lnTo>
                      <a:pt x="2061" y="3582"/>
                    </a:lnTo>
                    <a:lnTo>
                      <a:pt x="1768" y="3555"/>
                    </a:lnTo>
                    <a:lnTo>
                      <a:pt x="1768" y="355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400"/>
              </a:p>
            </p:txBody>
          </p:sp>
        </p:grpSp>
      </p:grpSp>
      <p:grpSp>
        <p:nvGrpSpPr>
          <p:cNvPr id="136" name="Group 135"/>
          <p:cNvGrpSpPr/>
          <p:nvPr/>
        </p:nvGrpSpPr>
        <p:grpSpPr>
          <a:xfrm>
            <a:off x="2562024" y="5035910"/>
            <a:ext cx="717542" cy="678572"/>
            <a:chOff x="2630251" y="4920221"/>
            <a:chExt cx="717542" cy="678572"/>
          </a:xfrm>
        </p:grpSpPr>
        <p:grpSp>
          <p:nvGrpSpPr>
            <p:cNvPr id="109" name="Group 108"/>
            <p:cNvGrpSpPr/>
            <p:nvPr/>
          </p:nvGrpSpPr>
          <p:grpSpPr>
            <a:xfrm>
              <a:off x="2630251" y="4920221"/>
              <a:ext cx="717542" cy="678572"/>
              <a:chOff x="-2126114" y="3366541"/>
              <a:chExt cx="1665731" cy="1575276"/>
            </a:xfrm>
            <a:solidFill>
              <a:schemeClr val="accent4"/>
            </a:solidFill>
          </p:grpSpPr>
          <p:sp>
            <p:nvSpPr>
              <p:cNvPr id="110" name="Right Arrow 109"/>
              <p:cNvSpPr>
                <a:spLocks/>
              </p:cNvSpPr>
              <p:nvPr/>
            </p:nvSpPr>
            <p:spPr>
              <a:xfrm rot="18900000">
                <a:off x="-1085651" y="3393999"/>
                <a:ext cx="625268" cy="570352"/>
              </a:xfrm>
              <a:prstGeom prst="rightArrow">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11" name="Right Arrow 110"/>
              <p:cNvSpPr>
                <a:spLocks/>
              </p:cNvSpPr>
              <p:nvPr/>
            </p:nvSpPr>
            <p:spPr>
              <a:xfrm rot="2700000" flipH="1">
                <a:off x="-2126111" y="3393999"/>
                <a:ext cx="625266" cy="570350"/>
              </a:xfrm>
              <a:prstGeom prst="rightArrow">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12" name="Right Arrow 111"/>
              <p:cNvSpPr>
                <a:spLocks/>
              </p:cNvSpPr>
              <p:nvPr/>
            </p:nvSpPr>
            <p:spPr>
              <a:xfrm rot="2700000" flipV="1">
                <a:off x="-1085651" y="4344007"/>
                <a:ext cx="625268" cy="570352"/>
              </a:xfrm>
              <a:prstGeom prst="rightArrow">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113" name="Right Arrow 112"/>
              <p:cNvSpPr>
                <a:spLocks/>
              </p:cNvSpPr>
              <p:nvPr/>
            </p:nvSpPr>
            <p:spPr>
              <a:xfrm rot="18900000" flipH="1" flipV="1">
                <a:off x="-2126114" y="4344000"/>
                <a:ext cx="625266" cy="570350"/>
              </a:xfrm>
              <a:prstGeom prst="rightArrow">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grpSp>
          <p:nvGrpSpPr>
            <p:cNvPr id="130" name="Group 66"/>
            <p:cNvGrpSpPr>
              <a:grpSpLocks noChangeAspect="1"/>
            </p:cNvGrpSpPr>
            <p:nvPr/>
          </p:nvGrpSpPr>
          <p:grpSpPr bwMode="gray">
            <a:xfrm>
              <a:off x="2864543" y="5184657"/>
              <a:ext cx="248960" cy="140588"/>
              <a:chOff x="-2371" y="1241"/>
              <a:chExt cx="8160" cy="4608"/>
            </a:xfrm>
            <a:solidFill>
              <a:srgbClr val="92D050"/>
            </a:solidFill>
          </p:grpSpPr>
          <p:sp>
            <p:nvSpPr>
              <p:cNvPr id="131" name="Freeform 67"/>
              <p:cNvSpPr>
                <a:spLocks/>
              </p:cNvSpPr>
              <p:nvPr/>
            </p:nvSpPr>
            <p:spPr bwMode="gray">
              <a:xfrm>
                <a:off x="-2120" y="1547"/>
                <a:ext cx="7533" cy="3285"/>
              </a:xfrm>
              <a:custGeom>
                <a:avLst/>
                <a:gdLst>
                  <a:gd name="T0" fmla="*/ 7533 w 7533"/>
                  <a:gd name="T1" fmla="*/ 0 h 3285"/>
                  <a:gd name="T2" fmla="*/ 7171 w 7533"/>
                  <a:gd name="T3" fmla="*/ 126 h 3285"/>
                  <a:gd name="T4" fmla="*/ 6656 w 7533"/>
                  <a:gd name="T5" fmla="*/ 252 h 3285"/>
                  <a:gd name="T6" fmla="*/ 6224 w 7533"/>
                  <a:gd name="T7" fmla="*/ 315 h 3285"/>
                  <a:gd name="T8" fmla="*/ 5946 w 7533"/>
                  <a:gd name="T9" fmla="*/ 324 h 3285"/>
                  <a:gd name="T10" fmla="*/ 4567 w 7533"/>
                  <a:gd name="T11" fmla="*/ 207 h 3285"/>
                  <a:gd name="T12" fmla="*/ 3383 w 7533"/>
                  <a:gd name="T13" fmla="*/ 99 h 3285"/>
                  <a:gd name="T14" fmla="*/ 2743 w 7533"/>
                  <a:gd name="T15" fmla="*/ 99 h 3285"/>
                  <a:gd name="T16" fmla="*/ 2074 w 7533"/>
                  <a:gd name="T17" fmla="*/ 162 h 3285"/>
                  <a:gd name="T18" fmla="*/ 1462 w 7533"/>
                  <a:gd name="T19" fmla="*/ 333 h 3285"/>
                  <a:gd name="T20" fmla="*/ 1100 w 7533"/>
                  <a:gd name="T21" fmla="*/ 513 h 3285"/>
                  <a:gd name="T22" fmla="*/ 640 w 7533"/>
                  <a:gd name="T23" fmla="*/ 837 h 3285"/>
                  <a:gd name="T24" fmla="*/ 334 w 7533"/>
                  <a:gd name="T25" fmla="*/ 1188 h 3285"/>
                  <a:gd name="T26" fmla="*/ 139 w 7533"/>
                  <a:gd name="T27" fmla="*/ 1539 h 3285"/>
                  <a:gd name="T28" fmla="*/ 14 w 7533"/>
                  <a:gd name="T29" fmla="*/ 1971 h 3285"/>
                  <a:gd name="T30" fmla="*/ 83 w 7533"/>
                  <a:gd name="T31" fmla="*/ 2043 h 3285"/>
                  <a:gd name="T32" fmla="*/ 431 w 7533"/>
                  <a:gd name="T33" fmla="*/ 1647 h 3285"/>
                  <a:gd name="T34" fmla="*/ 738 w 7533"/>
                  <a:gd name="T35" fmla="*/ 1386 h 3285"/>
                  <a:gd name="T36" fmla="*/ 1114 w 7533"/>
                  <a:gd name="T37" fmla="*/ 1143 h 3285"/>
                  <a:gd name="T38" fmla="*/ 1573 w 7533"/>
                  <a:gd name="T39" fmla="*/ 936 h 3285"/>
                  <a:gd name="T40" fmla="*/ 2130 w 7533"/>
                  <a:gd name="T41" fmla="*/ 792 h 3285"/>
                  <a:gd name="T42" fmla="*/ 2771 w 7533"/>
                  <a:gd name="T43" fmla="*/ 720 h 3285"/>
                  <a:gd name="T44" fmla="*/ 3216 w 7533"/>
                  <a:gd name="T45" fmla="*/ 711 h 3285"/>
                  <a:gd name="T46" fmla="*/ 4149 w 7533"/>
                  <a:gd name="T47" fmla="*/ 729 h 3285"/>
                  <a:gd name="T48" fmla="*/ 5166 w 7533"/>
                  <a:gd name="T49" fmla="*/ 711 h 3285"/>
                  <a:gd name="T50" fmla="*/ 5542 w 7533"/>
                  <a:gd name="T51" fmla="*/ 693 h 3285"/>
                  <a:gd name="T52" fmla="*/ 5639 w 7533"/>
                  <a:gd name="T53" fmla="*/ 711 h 3285"/>
                  <a:gd name="T54" fmla="*/ 5681 w 7533"/>
                  <a:gd name="T55" fmla="*/ 756 h 3285"/>
                  <a:gd name="T56" fmla="*/ 5639 w 7533"/>
                  <a:gd name="T57" fmla="*/ 819 h 3285"/>
                  <a:gd name="T58" fmla="*/ 5542 w 7533"/>
                  <a:gd name="T59" fmla="*/ 882 h 3285"/>
                  <a:gd name="T60" fmla="*/ 4901 w 7533"/>
                  <a:gd name="T61" fmla="*/ 1080 h 3285"/>
                  <a:gd name="T62" fmla="*/ 3411 w 7533"/>
                  <a:gd name="T63" fmla="*/ 1323 h 3285"/>
                  <a:gd name="T64" fmla="*/ 2993 w 7533"/>
                  <a:gd name="T65" fmla="*/ 1377 h 3285"/>
                  <a:gd name="T66" fmla="*/ 2450 w 7533"/>
                  <a:gd name="T67" fmla="*/ 1503 h 3285"/>
                  <a:gd name="T68" fmla="*/ 2005 w 7533"/>
                  <a:gd name="T69" fmla="*/ 1665 h 3285"/>
                  <a:gd name="T70" fmla="*/ 1336 w 7533"/>
                  <a:gd name="T71" fmla="*/ 2034 h 3285"/>
                  <a:gd name="T72" fmla="*/ 1044 w 7533"/>
                  <a:gd name="T73" fmla="*/ 2295 h 3285"/>
                  <a:gd name="T74" fmla="*/ 779 w 7533"/>
                  <a:gd name="T75" fmla="*/ 2673 h 3285"/>
                  <a:gd name="T76" fmla="*/ 640 w 7533"/>
                  <a:gd name="T77" fmla="*/ 3024 h 3285"/>
                  <a:gd name="T78" fmla="*/ 640 w 7533"/>
                  <a:gd name="T79" fmla="*/ 3042 h 3285"/>
                  <a:gd name="T80" fmla="*/ 710 w 7533"/>
                  <a:gd name="T81" fmla="*/ 3069 h 3285"/>
                  <a:gd name="T82" fmla="*/ 933 w 7533"/>
                  <a:gd name="T83" fmla="*/ 3150 h 3285"/>
                  <a:gd name="T84" fmla="*/ 1517 w 7533"/>
                  <a:gd name="T85" fmla="*/ 3249 h 3285"/>
                  <a:gd name="T86" fmla="*/ 2144 w 7533"/>
                  <a:gd name="T87" fmla="*/ 3285 h 3285"/>
                  <a:gd name="T88" fmla="*/ 2812 w 7533"/>
                  <a:gd name="T89" fmla="*/ 3249 h 3285"/>
                  <a:gd name="T90" fmla="*/ 3745 w 7533"/>
                  <a:gd name="T91" fmla="*/ 3096 h 3285"/>
                  <a:gd name="T92" fmla="*/ 4344 w 7533"/>
                  <a:gd name="T93" fmla="*/ 2925 h 3285"/>
                  <a:gd name="T94" fmla="*/ 4971 w 7533"/>
                  <a:gd name="T95" fmla="*/ 2691 h 3285"/>
                  <a:gd name="T96" fmla="*/ 5375 w 7533"/>
                  <a:gd name="T97" fmla="*/ 2484 h 3285"/>
                  <a:gd name="T98" fmla="*/ 5959 w 7533"/>
                  <a:gd name="T99" fmla="*/ 2061 h 3285"/>
                  <a:gd name="T100" fmla="*/ 6475 w 7533"/>
                  <a:gd name="T101" fmla="*/ 1548 h 3285"/>
                  <a:gd name="T102" fmla="*/ 7143 w 7533"/>
                  <a:gd name="T103" fmla="*/ 666 h 3285"/>
                  <a:gd name="T104" fmla="*/ 7491 w 7533"/>
                  <a:gd name="T105" fmla="*/ 90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33" h="3285">
                    <a:moveTo>
                      <a:pt x="7491" y="90"/>
                    </a:moveTo>
                    <a:lnTo>
                      <a:pt x="7491" y="90"/>
                    </a:lnTo>
                    <a:lnTo>
                      <a:pt x="7533" y="0"/>
                    </a:lnTo>
                    <a:lnTo>
                      <a:pt x="7533" y="0"/>
                    </a:lnTo>
                    <a:lnTo>
                      <a:pt x="7310" y="81"/>
                    </a:lnTo>
                    <a:lnTo>
                      <a:pt x="7171" y="126"/>
                    </a:lnTo>
                    <a:lnTo>
                      <a:pt x="7018" y="171"/>
                    </a:lnTo>
                    <a:lnTo>
                      <a:pt x="6837" y="216"/>
                    </a:lnTo>
                    <a:lnTo>
                      <a:pt x="6656" y="252"/>
                    </a:lnTo>
                    <a:lnTo>
                      <a:pt x="6447" y="288"/>
                    </a:lnTo>
                    <a:lnTo>
                      <a:pt x="6224" y="315"/>
                    </a:lnTo>
                    <a:lnTo>
                      <a:pt x="6224" y="315"/>
                    </a:lnTo>
                    <a:lnTo>
                      <a:pt x="6085" y="324"/>
                    </a:lnTo>
                    <a:lnTo>
                      <a:pt x="5946" y="324"/>
                    </a:lnTo>
                    <a:lnTo>
                      <a:pt x="5946" y="324"/>
                    </a:lnTo>
                    <a:lnTo>
                      <a:pt x="5639" y="315"/>
                    </a:lnTo>
                    <a:lnTo>
                      <a:pt x="5305" y="288"/>
                    </a:lnTo>
                    <a:lnTo>
                      <a:pt x="4567" y="207"/>
                    </a:lnTo>
                    <a:lnTo>
                      <a:pt x="4177" y="162"/>
                    </a:lnTo>
                    <a:lnTo>
                      <a:pt x="3787" y="126"/>
                    </a:lnTo>
                    <a:lnTo>
                      <a:pt x="3383" y="99"/>
                    </a:lnTo>
                    <a:lnTo>
                      <a:pt x="2980" y="90"/>
                    </a:lnTo>
                    <a:lnTo>
                      <a:pt x="2980" y="90"/>
                    </a:lnTo>
                    <a:lnTo>
                      <a:pt x="2743" y="99"/>
                    </a:lnTo>
                    <a:lnTo>
                      <a:pt x="2520" y="108"/>
                    </a:lnTo>
                    <a:lnTo>
                      <a:pt x="2297" y="135"/>
                    </a:lnTo>
                    <a:lnTo>
                      <a:pt x="2074" y="162"/>
                    </a:lnTo>
                    <a:lnTo>
                      <a:pt x="1866" y="207"/>
                    </a:lnTo>
                    <a:lnTo>
                      <a:pt x="1671" y="261"/>
                    </a:lnTo>
                    <a:lnTo>
                      <a:pt x="1462" y="333"/>
                    </a:lnTo>
                    <a:lnTo>
                      <a:pt x="1281" y="414"/>
                    </a:lnTo>
                    <a:lnTo>
                      <a:pt x="1281" y="414"/>
                    </a:lnTo>
                    <a:lnTo>
                      <a:pt x="1100" y="513"/>
                    </a:lnTo>
                    <a:lnTo>
                      <a:pt x="933" y="612"/>
                    </a:lnTo>
                    <a:lnTo>
                      <a:pt x="779" y="729"/>
                    </a:lnTo>
                    <a:lnTo>
                      <a:pt x="640" y="837"/>
                    </a:lnTo>
                    <a:lnTo>
                      <a:pt x="529" y="954"/>
                    </a:lnTo>
                    <a:lnTo>
                      <a:pt x="417" y="1071"/>
                    </a:lnTo>
                    <a:lnTo>
                      <a:pt x="334" y="1188"/>
                    </a:lnTo>
                    <a:lnTo>
                      <a:pt x="250" y="1305"/>
                    </a:lnTo>
                    <a:lnTo>
                      <a:pt x="195" y="1422"/>
                    </a:lnTo>
                    <a:lnTo>
                      <a:pt x="139" y="1539"/>
                    </a:lnTo>
                    <a:lnTo>
                      <a:pt x="97" y="1656"/>
                    </a:lnTo>
                    <a:lnTo>
                      <a:pt x="69" y="1764"/>
                    </a:lnTo>
                    <a:lnTo>
                      <a:pt x="14" y="1971"/>
                    </a:lnTo>
                    <a:lnTo>
                      <a:pt x="0" y="2160"/>
                    </a:lnTo>
                    <a:lnTo>
                      <a:pt x="0" y="2160"/>
                    </a:lnTo>
                    <a:lnTo>
                      <a:pt x="83" y="2043"/>
                    </a:lnTo>
                    <a:lnTo>
                      <a:pt x="181" y="1917"/>
                    </a:lnTo>
                    <a:lnTo>
                      <a:pt x="292" y="1782"/>
                    </a:lnTo>
                    <a:lnTo>
                      <a:pt x="431" y="1647"/>
                    </a:lnTo>
                    <a:lnTo>
                      <a:pt x="431" y="1647"/>
                    </a:lnTo>
                    <a:lnTo>
                      <a:pt x="626" y="1467"/>
                    </a:lnTo>
                    <a:lnTo>
                      <a:pt x="738" y="1386"/>
                    </a:lnTo>
                    <a:lnTo>
                      <a:pt x="849" y="1305"/>
                    </a:lnTo>
                    <a:lnTo>
                      <a:pt x="974" y="1224"/>
                    </a:lnTo>
                    <a:lnTo>
                      <a:pt x="1114" y="1143"/>
                    </a:lnTo>
                    <a:lnTo>
                      <a:pt x="1267" y="1071"/>
                    </a:lnTo>
                    <a:lnTo>
                      <a:pt x="1420" y="999"/>
                    </a:lnTo>
                    <a:lnTo>
                      <a:pt x="1573" y="936"/>
                    </a:lnTo>
                    <a:lnTo>
                      <a:pt x="1754" y="882"/>
                    </a:lnTo>
                    <a:lnTo>
                      <a:pt x="1935" y="837"/>
                    </a:lnTo>
                    <a:lnTo>
                      <a:pt x="2130" y="792"/>
                    </a:lnTo>
                    <a:lnTo>
                      <a:pt x="2325" y="756"/>
                    </a:lnTo>
                    <a:lnTo>
                      <a:pt x="2548" y="729"/>
                    </a:lnTo>
                    <a:lnTo>
                      <a:pt x="2771" y="720"/>
                    </a:lnTo>
                    <a:lnTo>
                      <a:pt x="3007" y="711"/>
                    </a:lnTo>
                    <a:lnTo>
                      <a:pt x="3007" y="711"/>
                    </a:lnTo>
                    <a:lnTo>
                      <a:pt x="3216" y="711"/>
                    </a:lnTo>
                    <a:lnTo>
                      <a:pt x="3216" y="711"/>
                    </a:lnTo>
                    <a:lnTo>
                      <a:pt x="3704" y="729"/>
                    </a:lnTo>
                    <a:lnTo>
                      <a:pt x="4149" y="729"/>
                    </a:lnTo>
                    <a:lnTo>
                      <a:pt x="4149" y="729"/>
                    </a:lnTo>
                    <a:lnTo>
                      <a:pt x="4720" y="729"/>
                    </a:lnTo>
                    <a:lnTo>
                      <a:pt x="5166" y="711"/>
                    </a:lnTo>
                    <a:lnTo>
                      <a:pt x="5166" y="711"/>
                    </a:lnTo>
                    <a:lnTo>
                      <a:pt x="5542" y="693"/>
                    </a:lnTo>
                    <a:lnTo>
                      <a:pt x="5542" y="693"/>
                    </a:lnTo>
                    <a:lnTo>
                      <a:pt x="5584" y="693"/>
                    </a:lnTo>
                    <a:lnTo>
                      <a:pt x="5611" y="693"/>
                    </a:lnTo>
                    <a:lnTo>
                      <a:pt x="5639" y="711"/>
                    </a:lnTo>
                    <a:lnTo>
                      <a:pt x="5667" y="729"/>
                    </a:lnTo>
                    <a:lnTo>
                      <a:pt x="5667" y="729"/>
                    </a:lnTo>
                    <a:lnTo>
                      <a:pt x="5681" y="756"/>
                    </a:lnTo>
                    <a:lnTo>
                      <a:pt x="5681" y="774"/>
                    </a:lnTo>
                    <a:lnTo>
                      <a:pt x="5667" y="801"/>
                    </a:lnTo>
                    <a:lnTo>
                      <a:pt x="5639" y="819"/>
                    </a:lnTo>
                    <a:lnTo>
                      <a:pt x="5639" y="819"/>
                    </a:lnTo>
                    <a:lnTo>
                      <a:pt x="5611" y="837"/>
                    </a:lnTo>
                    <a:lnTo>
                      <a:pt x="5542" y="882"/>
                    </a:lnTo>
                    <a:lnTo>
                      <a:pt x="5403" y="936"/>
                    </a:lnTo>
                    <a:lnTo>
                      <a:pt x="5194" y="999"/>
                    </a:lnTo>
                    <a:lnTo>
                      <a:pt x="4901" y="1080"/>
                    </a:lnTo>
                    <a:lnTo>
                      <a:pt x="4511" y="1161"/>
                    </a:lnTo>
                    <a:lnTo>
                      <a:pt x="4024" y="1242"/>
                    </a:lnTo>
                    <a:lnTo>
                      <a:pt x="3411" y="1323"/>
                    </a:lnTo>
                    <a:lnTo>
                      <a:pt x="3411" y="1323"/>
                    </a:lnTo>
                    <a:lnTo>
                      <a:pt x="3202" y="1350"/>
                    </a:lnTo>
                    <a:lnTo>
                      <a:pt x="2993" y="1377"/>
                    </a:lnTo>
                    <a:lnTo>
                      <a:pt x="2799" y="1422"/>
                    </a:lnTo>
                    <a:lnTo>
                      <a:pt x="2618" y="1458"/>
                    </a:lnTo>
                    <a:lnTo>
                      <a:pt x="2450" y="1503"/>
                    </a:lnTo>
                    <a:lnTo>
                      <a:pt x="2283" y="1557"/>
                    </a:lnTo>
                    <a:lnTo>
                      <a:pt x="2144" y="1602"/>
                    </a:lnTo>
                    <a:lnTo>
                      <a:pt x="2005" y="1665"/>
                    </a:lnTo>
                    <a:lnTo>
                      <a:pt x="1740" y="1782"/>
                    </a:lnTo>
                    <a:lnTo>
                      <a:pt x="1517" y="1899"/>
                    </a:lnTo>
                    <a:lnTo>
                      <a:pt x="1336" y="2034"/>
                    </a:lnTo>
                    <a:lnTo>
                      <a:pt x="1169" y="2169"/>
                    </a:lnTo>
                    <a:lnTo>
                      <a:pt x="1169" y="2169"/>
                    </a:lnTo>
                    <a:lnTo>
                      <a:pt x="1044" y="2295"/>
                    </a:lnTo>
                    <a:lnTo>
                      <a:pt x="933" y="2430"/>
                    </a:lnTo>
                    <a:lnTo>
                      <a:pt x="849" y="2556"/>
                    </a:lnTo>
                    <a:lnTo>
                      <a:pt x="779" y="2673"/>
                    </a:lnTo>
                    <a:lnTo>
                      <a:pt x="724" y="2781"/>
                    </a:lnTo>
                    <a:lnTo>
                      <a:pt x="682" y="2880"/>
                    </a:lnTo>
                    <a:lnTo>
                      <a:pt x="640" y="3024"/>
                    </a:lnTo>
                    <a:lnTo>
                      <a:pt x="640" y="3024"/>
                    </a:lnTo>
                    <a:lnTo>
                      <a:pt x="640" y="3042"/>
                    </a:lnTo>
                    <a:lnTo>
                      <a:pt x="640" y="3042"/>
                    </a:lnTo>
                    <a:lnTo>
                      <a:pt x="640" y="3042"/>
                    </a:lnTo>
                    <a:lnTo>
                      <a:pt x="640" y="3042"/>
                    </a:lnTo>
                    <a:lnTo>
                      <a:pt x="710" y="3069"/>
                    </a:lnTo>
                    <a:lnTo>
                      <a:pt x="807" y="3105"/>
                    </a:lnTo>
                    <a:lnTo>
                      <a:pt x="807" y="3105"/>
                    </a:lnTo>
                    <a:lnTo>
                      <a:pt x="933" y="3150"/>
                    </a:lnTo>
                    <a:lnTo>
                      <a:pt x="1086" y="3186"/>
                    </a:lnTo>
                    <a:lnTo>
                      <a:pt x="1281" y="3222"/>
                    </a:lnTo>
                    <a:lnTo>
                      <a:pt x="1517" y="3249"/>
                    </a:lnTo>
                    <a:lnTo>
                      <a:pt x="1517" y="3249"/>
                    </a:lnTo>
                    <a:lnTo>
                      <a:pt x="1810" y="3276"/>
                    </a:lnTo>
                    <a:lnTo>
                      <a:pt x="2144" y="3285"/>
                    </a:lnTo>
                    <a:lnTo>
                      <a:pt x="2144" y="3285"/>
                    </a:lnTo>
                    <a:lnTo>
                      <a:pt x="2464" y="3276"/>
                    </a:lnTo>
                    <a:lnTo>
                      <a:pt x="2812" y="3249"/>
                    </a:lnTo>
                    <a:lnTo>
                      <a:pt x="3175" y="3204"/>
                    </a:lnTo>
                    <a:lnTo>
                      <a:pt x="3550" y="3141"/>
                    </a:lnTo>
                    <a:lnTo>
                      <a:pt x="3745" y="3096"/>
                    </a:lnTo>
                    <a:lnTo>
                      <a:pt x="3954" y="3051"/>
                    </a:lnTo>
                    <a:lnTo>
                      <a:pt x="4149" y="2988"/>
                    </a:lnTo>
                    <a:lnTo>
                      <a:pt x="4344" y="2925"/>
                    </a:lnTo>
                    <a:lnTo>
                      <a:pt x="4553" y="2853"/>
                    </a:lnTo>
                    <a:lnTo>
                      <a:pt x="4762" y="2772"/>
                    </a:lnTo>
                    <a:lnTo>
                      <a:pt x="4971" y="2691"/>
                    </a:lnTo>
                    <a:lnTo>
                      <a:pt x="5180" y="2592"/>
                    </a:lnTo>
                    <a:lnTo>
                      <a:pt x="5180" y="2592"/>
                    </a:lnTo>
                    <a:lnTo>
                      <a:pt x="5375" y="2484"/>
                    </a:lnTo>
                    <a:lnTo>
                      <a:pt x="5584" y="2349"/>
                    </a:lnTo>
                    <a:lnTo>
                      <a:pt x="5778" y="2214"/>
                    </a:lnTo>
                    <a:lnTo>
                      <a:pt x="5959" y="2061"/>
                    </a:lnTo>
                    <a:lnTo>
                      <a:pt x="6141" y="1899"/>
                    </a:lnTo>
                    <a:lnTo>
                      <a:pt x="6308" y="1728"/>
                    </a:lnTo>
                    <a:lnTo>
                      <a:pt x="6475" y="1548"/>
                    </a:lnTo>
                    <a:lnTo>
                      <a:pt x="6628" y="1368"/>
                    </a:lnTo>
                    <a:lnTo>
                      <a:pt x="6906" y="1017"/>
                    </a:lnTo>
                    <a:lnTo>
                      <a:pt x="7143" y="666"/>
                    </a:lnTo>
                    <a:lnTo>
                      <a:pt x="7338" y="351"/>
                    </a:lnTo>
                    <a:lnTo>
                      <a:pt x="7491" y="90"/>
                    </a:lnTo>
                    <a:lnTo>
                      <a:pt x="7491" y="90"/>
                    </a:lnTo>
                    <a:close/>
                  </a:path>
                </a:pathLst>
              </a:custGeom>
              <a:grpFill/>
              <a:ln w="12700">
                <a:solidFill>
                  <a:srgbClr val="92D050"/>
                </a:solidFill>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132" name="Freeform 68"/>
              <p:cNvSpPr>
                <a:spLocks noEditPoints="1"/>
              </p:cNvSpPr>
              <p:nvPr/>
            </p:nvSpPr>
            <p:spPr bwMode="gray">
              <a:xfrm>
                <a:off x="-2371" y="1241"/>
                <a:ext cx="8160" cy="4608"/>
              </a:xfrm>
              <a:custGeom>
                <a:avLst/>
                <a:gdLst>
                  <a:gd name="T0" fmla="*/ 7937 w 8160"/>
                  <a:gd name="T1" fmla="*/ 27 h 4608"/>
                  <a:gd name="T2" fmla="*/ 7492 w 8160"/>
                  <a:gd name="T3" fmla="*/ 234 h 4608"/>
                  <a:gd name="T4" fmla="*/ 6322 w 8160"/>
                  <a:gd name="T5" fmla="*/ 468 h 4608"/>
                  <a:gd name="T6" fmla="*/ 4470 w 8160"/>
                  <a:gd name="T7" fmla="*/ 315 h 4608"/>
                  <a:gd name="T8" fmla="*/ 2743 w 8160"/>
                  <a:gd name="T9" fmla="*/ 261 h 4608"/>
                  <a:gd name="T10" fmla="*/ 1379 w 8160"/>
                  <a:gd name="T11" fmla="*/ 594 h 4608"/>
                  <a:gd name="T12" fmla="*/ 529 w 8160"/>
                  <a:gd name="T13" fmla="*/ 1215 h 4608"/>
                  <a:gd name="T14" fmla="*/ 84 w 8160"/>
                  <a:gd name="T15" fmla="*/ 2007 h 4608"/>
                  <a:gd name="T16" fmla="*/ 28 w 8160"/>
                  <a:gd name="T17" fmla="*/ 2808 h 4608"/>
                  <a:gd name="T18" fmla="*/ 153 w 8160"/>
                  <a:gd name="T19" fmla="*/ 2970 h 4608"/>
                  <a:gd name="T20" fmla="*/ 278 w 8160"/>
                  <a:gd name="T21" fmla="*/ 2907 h 4608"/>
                  <a:gd name="T22" fmla="*/ 641 w 8160"/>
                  <a:gd name="T23" fmla="*/ 2295 h 4608"/>
                  <a:gd name="T24" fmla="*/ 1462 w 8160"/>
                  <a:gd name="T25" fmla="*/ 1611 h 4608"/>
                  <a:gd name="T26" fmla="*/ 2381 w 8160"/>
                  <a:gd name="T27" fmla="*/ 1260 h 4608"/>
                  <a:gd name="T28" fmla="*/ 3258 w 8160"/>
                  <a:gd name="T29" fmla="*/ 1179 h 4608"/>
                  <a:gd name="T30" fmla="*/ 4874 w 8160"/>
                  <a:gd name="T31" fmla="*/ 1188 h 4608"/>
                  <a:gd name="T32" fmla="*/ 3620 w 8160"/>
                  <a:gd name="T33" fmla="*/ 1467 h 4608"/>
                  <a:gd name="T34" fmla="*/ 2284 w 8160"/>
                  <a:gd name="T35" fmla="*/ 1764 h 4608"/>
                  <a:gd name="T36" fmla="*/ 933 w 8160"/>
                  <a:gd name="T37" fmla="*/ 2592 h 4608"/>
                  <a:gd name="T38" fmla="*/ 501 w 8160"/>
                  <a:gd name="T39" fmla="*/ 3267 h 4608"/>
                  <a:gd name="T40" fmla="*/ 306 w 8160"/>
                  <a:gd name="T41" fmla="*/ 3987 h 4608"/>
                  <a:gd name="T42" fmla="*/ 334 w 8160"/>
                  <a:gd name="T43" fmla="*/ 4563 h 4608"/>
                  <a:gd name="T44" fmla="*/ 460 w 8160"/>
                  <a:gd name="T45" fmla="*/ 4608 h 4608"/>
                  <a:gd name="T46" fmla="*/ 571 w 8160"/>
                  <a:gd name="T47" fmla="*/ 4518 h 4608"/>
                  <a:gd name="T48" fmla="*/ 571 w 8160"/>
                  <a:gd name="T49" fmla="*/ 3852 h 4608"/>
                  <a:gd name="T50" fmla="*/ 752 w 8160"/>
                  <a:gd name="T51" fmla="*/ 3474 h 4608"/>
                  <a:gd name="T52" fmla="*/ 1727 w 8160"/>
                  <a:gd name="T53" fmla="*/ 3717 h 4608"/>
                  <a:gd name="T54" fmla="*/ 2395 w 8160"/>
                  <a:gd name="T55" fmla="*/ 3744 h 4608"/>
                  <a:gd name="T56" fmla="*/ 4080 w 8160"/>
                  <a:gd name="T57" fmla="*/ 3555 h 4608"/>
                  <a:gd name="T58" fmla="*/ 5361 w 8160"/>
                  <a:gd name="T59" fmla="*/ 3123 h 4608"/>
                  <a:gd name="T60" fmla="*/ 6141 w 8160"/>
                  <a:gd name="T61" fmla="*/ 2673 h 4608"/>
                  <a:gd name="T62" fmla="*/ 7464 w 8160"/>
                  <a:gd name="T63" fmla="*/ 1269 h 4608"/>
                  <a:gd name="T64" fmla="*/ 8146 w 8160"/>
                  <a:gd name="T65" fmla="*/ 99 h 4608"/>
                  <a:gd name="T66" fmla="*/ 8090 w 8160"/>
                  <a:gd name="T67" fmla="*/ 9 h 4608"/>
                  <a:gd name="T68" fmla="*/ 1058 w 8160"/>
                  <a:gd name="T69" fmla="*/ 3411 h 4608"/>
                  <a:gd name="T70" fmla="*/ 891 w 8160"/>
                  <a:gd name="T71" fmla="*/ 3348 h 4608"/>
                  <a:gd name="T72" fmla="*/ 1100 w 8160"/>
                  <a:gd name="T73" fmla="*/ 2862 h 4608"/>
                  <a:gd name="T74" fmla="*/ 1768 w 8160"/>
                  <a:gd name="T75" fmla="*/ 2205 h 4608"/>
                  <a:gd name="T76" fmla="*/ 2869 w 8160"/>
                  <a:gd name="T77" fmla="*/ 1764 h 4608"/>
                  <a:gd name="T78" fmla="*/ 4275 w 8160"/>
                  <a:gd name="T79" fmla="*/ 1548 h 4608"/>
                  <a:gd name="T80" fmla="*/ 5862 w 8160"/>
                  <a:gd name="T81" fmla="*/ 1143 h 4608"/>
                  <a:gd name="T82" fmla="*/ 5918 w 8160"/>
                  <a:gd name="T83" fmla="*/ 1035 h 4608"/>
                  <a:gd name="T84" fmla="*/ 5793 w 8160"/>
                  <a:gd name="T85" fmla="*/ 999 h 4608"/>
                  <a:gd name="T86" fmla="*/ 3955 w 8160"/>
                  <a:gd name="T87" fmla="*/ 1035 h 4608"/>
                  <a:gd name="T88" fmla="*/ 2799 w 8160"/>
                  <a:gd name="T89" fmla="*/ 1035 h 4608"/>
                  <a:gd name="T90" fmla="*/ 1671 w 8160"/>
                  <a:gd name="T91" fmla="*/ 1305 h 4608"/>
                  <a:gd name="T92" fmla="*/ 877 w 8160"/>
                  <a:gd name="T93" fmla="*/ 1773 h 4608"/>
                  <a:gd name="T94" fmla="*/ 251 w 8160"/>
                  <a:gd name="T95" fmla="*/ 2466 h 4608"/>
                  <a:gd name="T96" fmla="*/ 446 w 8160"/>
                  <a:gd name="T97" fmla="*/ 1728 h 4608"/>
                  <a:gd name="T98" fmla="*/ 1030 w 8160"/>
                  <a:gd name="T99" fmla="*/ 1035 h 4608"/>
                  <a:gd name="T100" fmla="*/ 1922 w 8160"/>
                  <a:gd name="T101" fmla="*/ 567 h 4608"/>
                  <a:gd name="T102" fmla="*/ 3231 w 8160"/>
                  <a:gd name="T103" fmla="*/ 396 h 4608"/>
                  <a:gd name="T104" fmla="*/ 5556 w 8160"/>
                  <a:gd name="T105" fmla="*/ 594 h 4608"/>
                  <a:gd name="T106" fmla="*/ 6475 w 8160"/>
                  <a:gd name="T107" fmla="*/ 621 h 4608"/>
                  <a:gd name="T108" fmla="*/ 7561 w 8160"/>
                  <a:gd name="T109" fmla="*/ 387 h 4608"/>
                  <a:gd name="T110" fmla="*/ 7394 w 8160"/>
                  <a:gd name="T111" fmla="*/ 972 h 4608"/>
                  <a:gd name="T112" fmla="*/ 6210 w 8160"/>
                  <a:gd name="T113" fmla="*/ 2367 h 4608"/>
                  <a:gd name="T114" fmla="*/ 5222 w 8160"/>
                  <a:gd name="T115" fmla="*/ 2997 h 4608"/>
                  <a:gd name="T116" fmla="*/ 3996 w 8160"/>
                  <a:gd name="T117" fmla="*/ 3402 h 4608"/>
                  <a:gd name="T118" fmla="*/ 2395 w 8160"/>
                  <a:gd name="T119" fmla="*/ 3591 h 4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0" h="4608">
                    <a:moveTo>
                      <a:pt x="8090" y="9"/>
                    </a:moveTo>
                    <a:lnTo>
                      <a:pt x="8090" y="9"/>
                    </a:lnTo>
                    <a:lnTo>
                      <a:pt x="8049" y="0"/>
                    </a:lnTo>
                    <a:lnTo>
                      <a:pt x="8021" y="0"/>
                    </a:lnTo>
                    <a:lnTo>
                      <a:pt x="7979" y="9"/>
                    </a:lnTo>
                    <a:lnTo>
                      <a:pt x="7937" y="27"/>
                    </a:lnTo>
                    <a:lnTo>
                      <a:pt x="7937" y="27"/>
                    </a:lnTo>
                    <a:lnTo>
                      <a:pt x="7923" y="36"/>
                    </a:lnTo>
                    <a:lnTo>
                      <a:pt x="7923" y="36"/>
                    </a:lnTo>
                    <a:lnTo>
                      <a:pt x="7784" y="117"/>
                    </a:lnTo>
                    <a:lnTo>
                      <a:pt x="7659" y="171"/>
                    </a:lnTo>
                    <a:lnTo>
                      <a:pt x="7492" y="234"/>
                    </a:lnTo>
                    <a:lnTo>
                      <a:pt x="7283" y="297"/>
                    </a:lnTo>
                    <a:lnTo>
                      <a:pt x="7046" y="360"/>
                    </a:lnTo>
                    <a:lnTo>
                      <a:pt x="6754" y="414"/>
                    </a:lnTo>
                    <a:lnTo>
                      <a:pt x="6433" y="459"/>
                    </a:lnTo>
                    <a:lnTo>
                      <a:pt x="6433" y="459"/>
                    </a:lnTo>
                    <a:lnTo>
                      <a:pt x="6322" y="468"/>
                    </a:lnTo>
                    <a:lnTo>
                      <a:pt x="6197" y="477"/>
                    </a:lnTo>
                    <a:lnTo>
                      <a:pt x="6197" y="477"/>
                    </a:lnTo>
                    <a:lnTo>
                      <a:pt x="5904" y="468"/>
                    </a:lnTo>
                    <a:lnTo>
                      <a:pt x="5584" y="441"/>
                    </a:lnTo>
                    <a:lnTo>
                      <a:pt x="4860" y="360"/>
                    </a:lnTo>
                    <a:lnTo>
                      <a:pt x="4470" y="315"/>
                    </a:lnTo>
                    <a:lnTo>
                      <a:pt x="4066" y="279"/>
                    </a:lnTo>
                    <a:lnTo>
                      <a:pt x="3648" y="252"/>
                    </a:lnTo>
                    <a:lnTo>
                      <a:pt x="3231" y="243"/>
                    </a:lnTo>
                    <a:lnTo>
                      <a:pt x="3231" y="243"/>
                    </a:lnTo>
                    <a:lnTo>
                      <a:pt x="2980" y="243"/>
                    </a:lnTo>
                    <a:lnTo>
                      <a:pt x="2743" y="261"/>
                    </a:lnTo>
                    <a:lnTo>
                      <a:pt x="2506" y="279"/>
                    </a:lnTo>
                    <a:lnTo>
                      <a:pt x="2270" y="315"/>
                    </a:lnTo>
                    <a:lnTo>
                      <a:pt x="2033" y="360"/>
                    </a:lnTo>
                    <a:lnTo>
                      <a:pt x="1810" y="423"/>
                    </a:lnTo>
                    <a:lnTo>
                      <a:pt x="1587" y="504"/>
                    </a:lnTo>
                    <a:lnTo>
                      <a:pt x="1379" y="594"/>
                    </a:lnTo>
                    <a:lnTo>
                      <a:pt x="1379" y="594"/>
                    </a:lnTo>
                    <a:lnTo>
                      <a:pt x="1170" y="711"/>
                    </a:lnTo>
                    <a:lnTo>
                      <a:pt x="975" y="828"/>
                    </a:lnTo>
                    <a:lnTo>
                      <a:pt x="808" y="954"/>
                    </a:lnTo>
                    <a:lnTo>
                      <a:pt x="668" y="1080"/>
                    </a:lnTo>
                    <a:lnTo>
                      <a:pt x="529" y="1215"/>
                    </a:lnTo>
                    <a:lnTo>
                      <a:pt x="418" y="1350"/>
                    </a:lnTo>
                    <a:lnTo>
                      <a:pt x="320" y="1485"/>
                    </a:lnTo>
                    <a:lnTo>
                      <a:pt x="251" y="1611"/>
                    </a:lnTo>
                    <a:lnTo>
                      <a:pt x="181" y="1746"/>
                    </a:lnTo>
                    <a:lnTo>
                      <a:pt x="125" y="1881"/>
                    </a:lnTo>
                    <a:lnTo>
                      <a:pt x="84" y="2007"/>
                    </a:lnTo>
                    <a:lnTo>
                      <a:pt x="56" y="2124"/>
                    </a:lnTo>
                    <a:lnTo>
                      <a:pt x="14" y="2358"/>
                    </a:lnTo>
                    <a:lnTo>
                      <a:pt x="0" y="2556"/>
                    </a:lnTo>
                    <a:lnTo>
                      <a:pt x="0" y="2556"/>
                    </a:lnTo>
                    <a:lnTo>
                      <a:pt x="14" y="2700"/>
                    </a:lnTo>
                    <a:lnTo>
                      <a:pt x="28" y="2808"/>
                    </a:lnTo>
                    <a:lnTo>
                      <a:pt x="42" y="2907"/>
                    </a:lnTo>
                    <a:lnTo>
                      <a:pt x="42" y="2907"/>
                    </a:lnTo>
                    <a:lnTo>
                      <a:pt x="56" y="2925"/>
                    </a:lnTo>
                    <a:lnTo>
                      <a:pt x="84" y="2952"/>
                    </a:lnTo>
                    <a:lnTo>
                      <a:pt x="111" y="2961"/>
                    </a:lnTo>
                    <a:lnTo>
                      <a:pt x="153" y="2970"/>
                    </a:lnTo>
                    <a:lnTo>
                      <a:pt x="153" y="2970"/>
                    </a:lnTo>
                    <a:lnTo>
                      <a:pt x="195" y="2961"/>
                    </a:lnTo>
                    <a:lnTo>
                      <a:pt x="237" y="2952"/>
                    </a:lnTo>
                    <a:lnTo>
                      <a:pt x="265" y="2934"/>
                    </a:lnTo>
                    <a:lnTo>
                      <a:pt x="278" y="2907"/>
                    </a:lnTo>
                    <a:lnTo>
                      <a:pt x="278" y="2907"/>
                    </a:lnTo>
                    <a:lnTo>
                      <a:pt x="306" y="2835"/>
                    </a:lnTo>
                    <a:lnTo>
                      <a:pt x="306" y="2835"/>
                    </a:lnTo>
                    <a:lnTo>
                      <a:pt x="390" y="2664"/>
                    </a:lnTo>
                    <a:lnTo>
                      <a:pt x="460" y="2556"/>
                    </a:lnTo>
                    <a:lnTo>
                      <a:pt x="543" y="2430"/>
                    </a:lnTo>
                    <a:lnTo>
                      <a:pt x="641" y="2295"/>
                    </a:lnTo>
                    <a:lnTo>
                      <a:pt x="766" y="2160"/>
                    </a:lnTo>
                    <a:lnTo>
                      <a:pt x="905" y="2016"/>
                    </a:lnTo>
                    <a:lnTo>
                      <a:pt x="1072" y="1872"/>
                    </a:lnTo>
                    <a:lnTo>
                      <a:pt x="1072" y="1872"/>
                    </a:lnTo>
                    <a:lnTo>
                      <a:pt x="1253" y="1737"/>
                    </a:lnTo>
                    <a:lnTo>
                      <a:pt x="1462" y="1611"/>
                    </a:lnTo>
                    <a:lnTo>
                      <a:pt x="1685" y="1485"/>
                    </a:lnTo>
                    <a:lnTo>
                      <a:pt x="1810" y="1431"/>
                    </a:lnTo>
                    <a:lnTo>
                      <a:pt x="1949" y="1386"/>
                    </a:lnTo>
                    <a:lnTo>
                      <a:pt x="2089" y="1341"/>
                    </a:lnTo>
                    <a:lnTo>
                      <a:pt x="2228" y="1296"/>
                    </a:lnTo>
                    <a:lnTo>
                      <a:pt x="2381" y="1260"/>
                    </a:lnTo>
                    <a:lnTo>
                      <a:pt x="2534" y="1233"/>
                    </a:lnTo>
                    <a:lnTo>
                      <a:pt x="2701" y="1206"/>
                    </a:lnTo>
                    <a:lnTo>
                      <a:pt x="2882" y="1188"/>
                    </a:lnTo>
                    <a:lnTo>
                      <a:pt x="3063" y="1179"/>
                    </a:lnTo>
                    <a:lnTo>
                      <a:pt x="3258" y="1179"/>
                    </a:lnTo>
                    <a:lnTo>
                      <a:pt x="3258" y="1179"/>
                    </a:lnTo>
                    <a:lnTo>
                      <a:pt x="3453" y="1179"/>
                    </a:lnTo>
                    <a:lnTo>
                      <a:pt x="3453" y="1179"/>
                    </a:lnTo>
                    <a:lnTo>
                      <a:pt x="3941" y="1197"/>
                    </a:lnTo>
                    <a:lnTo>
                      <a:pt x="4400" y="1197"/>
                    </a:lnTo>
                    <a:lnTo>
                      <a:pt x="4400" y="1197"/>
                    </a:lnTo>
                    <a:lnTo>
                      <a:pt x="4874" y="1188"/>
                    </a:lnTo>
                    <a:lnTo>
                      <a:pt x="5278" y="1179"/>
                    </a:lnTo>
                    <a:lnTo>
                      <a:pt x="5278" y="1179"/>
                    </a:lnTo>
                    <a:lnTo>
                      <a:pt x="4999" y="1251"/>
                    </a:lnTo>
                    <a:lnTo>
                      <a:pt x="4637" y="1323"/>
                    </a:lnTo>
                    <a:lnTo>
                      <a:pt x="4177" y="1395"/>
                    </a:lnTo>
                    <a:lnTo>
                      <a:pt x="3620" y="1467"/>
                    </a:lnTo>
                    <a:lnTo>
                      <a:pt x="3620" y="1467"/>
                    </a:lnTo>
                    <a:lnTo>
                      <a:pt x="3356" y="1503"/>
                    </a:lnTo>
                    <a:lnTo>
                      <a:pt x="3091" y="1548"/>
                    </a:lnTo>
                    <a:lnTo>
                      <a:pt x="2813" y="1611"/>
                    </a:lnTo>
                    <a:lnTo>
                      <a:pt x="2548" y="1674"/>
                    </a:lnTo>
                    <a:lnTo>
                      <a:pt x="2284" y="1764"/>
                    </a:lnTo>
                    <a:lnTo>
                      <a:pt x="2033" y="1854"/>
                    </a:lnTo>
                    <a:lnTo>
                      <a:pt x="1796" y="1971"/>
                    </a:lnTo>
                    <a:lnTo>
                      <a:pt x="1560" y="2097"/>
                    </a:lnTo>
                    <a:lnTo>
                      <a:pt x="1337" y="2241"/>
                    </a:lnTo>
                    <a:lnTo>
                      <a:pt x="1128" y="2412"/>
                    </a:lnTo>
                    <a:lnTo>
                      <a:pt x="933" y="2592"/>
                    </a:lnTo>
                    <a:lnTo>
                      <a:pt x="849" y="2691"/>
                    </a:lnTo>
                    <a:lnTo>
                      <a:pt x="766" y="2799"/>
                    </a:lnTo>
                    <a:lnTo>
                      <a:pt x="696" y="2907"/>
                    </a:lnTo>
                    <a:lnTo>
                      <a:pt x="627" y="3024"/>
                    </a:lnTo>
                    <a:lnTo>
                      <a:pt x="557" y="3141"/>
                    </a:lnTo>
                    <a:lnTo>
                      <a:pt x="501" y="3267"/>
                    </a:lnTo>
                    <a:lnTo>
                      <a:pt x="446" y="3402"/>
                    </a:lnTo>
                    <a:lnTo>
                      <a:pt x="404" y="3537"/>
                    </a:lnTo>
                    <a:lnTo>
                      <a:pt x="362" y="3681"/>
                    </a:lnTo>
                    <a:lnTo>
                      <a:pt x="334" y="3825"/>
                    </a:lnTo>
                    <a:lnTo>
                      <a:pt x="334" y="3825"/>
                    </a:lnTo>
                    <a:lnTo>
                      <a:pt x="306" y="3987"/>
                    </a:lnTo>
                    <a:lnTo>
                      <a:pt x="306" y="4158"/>
                    </a:lnTo>
                    <a:lnTo>
                      <a:pt x="306" y="4158"/>
                    </a:lnTo>
                    <a:lnTo>
                      <a:pt x="320" y="4419"/>
                    </a:lnTo>
                    <a:lnTo>
                      <a:pt x="320" y="4536"/>
                    </a:lnTo>
                    <a:lnTo>
                      <a:pt x="320" y="4536"/>
                    </a:lnTo>
                    <a:lnTo>
                      <a:pt x="334" y="4563"/>
                    </a:lnTo>
                    <a:lnTo>
                      <a:pt x="362" y="4581"/>
                    </a:lnTo>
                    <a:lnTo>
                      <a:pt x="404" y="4599"/>
                    </a:lnTo>
                    <a:lnTo>
                      <a:pt x="446" y="4608"/>
                    </a:lnTo>
                    <a:lnTo>
                      <a:pt x="446" y="4608"/>
                    </a:lnTo>
                    <a:lnTo>
                      <a:pt x="460" y="4608"/>
                    </a:lnTo>
                    <a:lnTo>
                      <a:pt x="460" y="4608"/>
                    </a:lnTo>
                    <a:lnTo>
                      <a:pt x="501" y="4599"/>
                    </a:lnTo>
                    <a:lnTo>
                      <a:pt x="543" y="4581"/>
                    </a:lnTo>
                    <a:lnTo>
                      <a:pt x="557" y="4554"/>
                    </a:lnTo>
                    <a:lnTo>
                      <a:pt x="571" y="4518"/>
                    </a:lnTo>
                    <a:lnTo>
                      <a:pt x="571" y="4518"/>
                    </a:lnTo>
                    <a:lnTo>
                      <a:pt x="571" y="4518"/>
                    </a:lnTo>
                    <a:lnTo>
                      <a:pt x="557" y="4410"/>
                    </a:lnTo>
                    <a:lnTo>
                      <a:pt x="543" y="4158"/>
                    </a:lnTo>
                    <a:lnTo>
                      <a:pt x="543" y="4158"/>
                    </a:lnTo>
                    <a:lnTo>
                      <a:pt x="557" y="3996"/>
                    </a:lnTo>
                    <a:lnTo>
                      <a:pt x="571" y="3852"/>
                    </a:lnTo>
                    <a:lnTo>
                      <a:pt x="571" y="3852"/>
                    </a:lnTo>
                    <a:lnTo>
                      <a:pt x="627" y="3627"/>
                    </a:lnTo>
                    <a:lnTo>
                      <a:pt x="682" y="3438"/>
                    </a:lnTo>
                    <a:lnTo>
                      <a:pt x="682" y="3438"/>
                    </a:lnTo>
                    <a:lnTo>
                      <a:pt x="682" y="3438"/>
                    </a:lnTo>
                    <a:lnTo>
                      <a:pt x="682" y="3438"/>
                    </a:lnTo>
                    <a:lnTo>
                      <a:pt x="752" y="3474"/>
                    </a:lnTo>
                    <a:lnTo>
                      <a:pt x="822" y="3510"/>
                    </a:lnTo>
                    <a:lnTo>
                      <a:pt x="933" y="3555"/>
                    </a:lnTo>
                    <a:lnTo>
                      <a:pt x="1086" y="3600"/>
                    </a:lnTo>
                    <a:lnTo>
                      <a:pt x="1267" y="3645"/>
                    </a:lnTo>
                    <a:lnTo>
                      <a:pt x="1476" y="3681"/>
                    </a:lnTo>
                    <a:lnTo>
                      <a:pt x="1727" y="3717"/>
                    </a:lnTo>
                    <a:lnTo>
                      <a:pt x="1727" y="3717"/>
                    </a:lnTo>
                    <a:lnTo>
                      <a:pt x="2047" y="3735"/>
                    </a:lnTo>
                    <a:lnTo>
                      <a:pt x="2395" y="3744"/>
                    </a:lnTo>
                    <a:lnTo>
                      <a:pt x="2395" y="3744"/>
                    </a:lnTo>
                    <a:lnTo>
                      <a:pt x="2395" y="3744"/>
                    </a:lnTo>
                    <a:lnTo>
                      <a:pt x="2395" y="3744"/>
                    </a:lnTo>
                    <a:lnTo>
                      <a:pt x="2729" y="3735"/>
                    </a:lnTo>
                    <a:lnTo>
                      <a:pt x="3105" y="3708"/>
                    </a:lnTo>
                    <a:lnTo>
                      <a:pt x="3481" y="3663"/>
                    </a:lnTo>
                    <a:lnTo>
                      <a:pt x="3676" y="3636"/>
                    </a:lnTo>
                    <a:lnTo>
                      <a:pt x="3885" y="3600"/>
                    </a:lnTo>
                    <a:lnTo>
                      <a:pt x="4080" y="3555"/>
                    </a:lnTo>
                    <a:lnTo>
                      <a:pt x="4289" y="3501"/>
                    </a:lnTo>
                    <a:lnTo>
                      <a:pt x="4498" y="3438"/>
                    </a:lnTo>
                    <a:lnTo>
                      <a:pt x="4721" y="3375"/>
                    </a:lnTo>
                    <a:lnTo>
                      <a:pt x="4929" y="3303"/>
                    </a:lnTo>
                    <a:lnTo>
                      <a:pt x="5138" y="3213"/>
                    </a:lnTo>
                    <a:lnTo>
                      <a:pt x="5361" y="3123"/>
                    </a:lnTo>
                    <a:lnTo>
                      <a:pt x="5570" y="3024"/>
                    </a:lnTo>
                    <a:lnTo>
                      <a:pt x="5570" y="3024"/>
                    </a:lnTo>
                    <a:lnTo>
                      <a:pt x="5723" y="2943"/>
                    </a:lnTo>
                    <a:lnTo>
                      <a:pt x="5862" y="2862"/>
                    </a:lnTo>
                    <a:lnTo>
                      <a:pt x="6002" y="2772"/>
                    </a:lnTo>
                    <a:lnTo>
                      <a:pt x="6141" y="2673"/>
                    </a:lnTo>
                    <a:lnTo>
                      <a:pt x="6405" y="2457"/>
                    </a:lnTo>
                    <a:lnTo>
                      <a:pt x="6656" y="2232"/>
                    </a:lnTo>
                    <a:lnTo>
                      <a:pt x="6879" y="1998"/>
                    </a:lnTo>
                    <a:lnTo>
                      <a:pt x="7088" y="1755"/>
                    </a:lnTo>
                    <a:lnTo>
                      <a:pt x="7283" y="1503"/>
                    </a:lnTo>
                    <a:lnTo>
                      <a:pt x="7464" y="1269"/>
                    </a:lnTo>
                    <a:lnTo>
                      <a:pt x="7464" y="1269"/>
                    </a:lnTo>
                    <a:lnTo>
                      <a:pt x="7617" y="1035"/>
                    </a:lnTo>
                    <a:lnTo>
                      <a:pt x="7756" y="819"/>
                    </a:lnTo>
                    <a:lnTo>
                      <a:pt x="7965" y="450"/>
                    </a:lnTo>
                    <a:lnTo>
                      <a:pt x="8104" y="198"/>
                    </a:lnTo>
                    <a:lnTo>
                      <a:pt x="8146" y="99"/>
                    </a:lnTo>
                    <a:lnTo>
                      <a:pt x="8146" y="99"/>
                    </a:lnTo>
                    <a:lnTo>
                      <a:pt x="8160" y="72"/>
                    </a:lnTo>
                    <a:lnTo>
                      <a:pt x="8146" y="45"/>
                    </a:lnTo>
                    <a:lnTo>
                      <a:pt x="8132" y="27"/>
                    </a:lnTo>
                    <a:lnTo>
                      <a:pt x="8090" y="9"/>
                    </a:lnTo>
                    <a:lnTo>
                      <a:pt x="8090" y="9"/>
                    </a:lnTo>
                    <a:close/>
                    <a:moveTo>
                      <a:pt x="1768" y="3555"/>
                    </a:moveTo>
                    <a:lnTo>
                      <a:pt x="1768" y="3555"/>
                    </a:lnTo>
                    <a:lnTo>
                      <a:pt x="1532" y="3528"/>
                    </a:lnTo>
                    <a:lnTo>
                      <a:pt x="1337" y="3492"/>
                    </a:lnTo>
                    <a:lnTo>
                      <a:pt x="1184" y="3456"/>
                    </a:lnTo>
                    <a:lnTo>
                      <a:pt x="1058" y="3411"/>
                    </a:lnTo>
                    <a:lnTo>
                      <a:pt x="1058" y="3411"/>
                    </a:lnTo>
                    <a:lnTo>
                      <a:pt x="961" y="3375"/>
                    </a:lnTo>
                    <a:lnTo>
                      <a:pt x="891" y="3348"/>
                    </a:lnTo>
                    <a:lnTo>
                      <a:pt x="891" y="3348"/>
                    </a:lnTo>
                    <a:lnTo>
                      <a:pt x="891" y="3348"/>
                    </a:lnTo>
                    <a:lnTo>
                      <a:pt x="891" y="3348"/>
                    </a:lnTo>
                    <a:lnTo>
                      <a:pt x="891" y="3330"/>
                    </a:lnTo>
                    <a:lnTo>
                      <a:pt x="891" y="3330"/>
                    </a:lnTo>
                    <a:lnTo>
                      <a:pt x="933" y="3186"/>
                    </a:lnTo>
                    <a:lnTo>
                      <a:pt x="975" y="3087"/>
                    </a:lnTo>
                    <a:lnTo>
                      <a:pt x="1030" y="2979"/>
                    </a:lnTo>
                    <a:lnTo>
                      <a:pt x="1100" y="2862"/>
                    </a:lnTo>
                    <a:lnTo>
                      <a:pt x="1184" y="2736"/>
                    </a:lnTo>
                    <a:lnTo>
                      <a:pt x="1295" y="2601"/>
                    </a:lnTo>
                    <a:lnTo>
                      <a:pt x="1420" y="2475"/>
                    </a:lnTo>
                    <a:lnTo>
                      <a:pt x="1420" y="2475"/>
                    </a:lnTo>
                    <a:lnTo>
                      <a:pt x="1587" y="2340"/>
                    </a:lnTo>
                    <a:lnTo>
                      <a:pt x="1768" y="2205"/>
                    </a:lnTo>
                    <a:lnTo>
                      <a:pt x="1991" y="2088"/>
                    </a:lnTo>
                    <a:lnTo>
                      <a:pt x="2256" y="1971"/>
                    </a:lnTo>
                    <a:lnTo>
                      <a:pt x="2395" y="1908"/>
                    </a:lnTo>
                    <a:lnTo>
                      <a:pt x="2534" y="1863"/>
                    </a:lnTo>
                    <a:lnTo>
                      <a:pt x="2701" y="1809"/>
                    </a:lnTo>
                    <a:lnTo>
                      <a:pt x="2869" y="1764"/>
                    </a:lnTo>
                    <a:lnTo>
                      <a:pt x="3050" y="1728"/>
                    </a:lnTo>
                    <a:lnTo>
                      <a:pt x="3244" y="1683"/>
                    </a:lnTo>
                    <a:lnTo>
                      <a:pt x="3453" y="1656"/>
                    </a:lnTo>
                    <a:lnTo>
                      <a:pt x="3662" y="1629"/>
                    </a:lnTo>
                    <a:lnTo>
                      <a:pt x="3662" y="1629"/>
                    </a:lnTo>
                    <a:lnTo>
                      <a:pt x="4275" y="1548"/>
                    </a:lnTo>
                    <a:lnTo>
                      <a:pt x="4762" y="1467"/>
                    </a:lnTo>
                    <a:lnTo>
                      <a:pt x="5152" y="1386"/>
                    </a:lnTo>
                    <a:lnTo>
                      <a:pt x="5445" y="1305"/>
                    </a:lnTo>
                    <a:lnTo>
                      <a:pt x="5654" y="1242"/>
                    </a:lnTo>
                    <a:lnTo>
                      <a:pt x="5793" y="1188"/>
                    </a:lnTo>
                    <a:lnTo>
                      <a:pt x="5862" y="1143"/>
                    </a:lnTo>
                    <a:lnTo>
                      <a:pt x="5890" y="1125"/>
                    </a:lnTo>
                    <a:lnTo>
                      <a:pt x="5890" y="1125"/>
                    </a:lnTo>
                    <a:lnTo>
                      <a:pt x="5918" y="1107"/>
                    </a:lnTo>
                    <a:lnTo>
                      <a:pt x="5932" y="1080"/>
                    </a:lnTo>
                    <a:lnTo>
                      <a:pt x="5932" y="1062"/>
                    </a:lnTo>
                    <a:lnTo>
                      <a:pt x="5918" y="1035"/>
                    </a:lnTo>
                    <a:lnTo>
                      <a:pt x="5918" y="1035"/>
                    </a:lnTo>
                    <a:lnTo>
                      <a:pt x="5890" y="1017"/>
                    </a:lnTo>
                    <a:lnTo>
                      <a:pt x="5862" y="999"/>
                    </a:lnTo>
                    <a:lnTo>
                      <a:pt x="5835" y="999"/>
                    </a:lnTo>
                    <a:lnTo>
                      <a:pt x="5793" y="999"/>
                    </a:lnTo>
                    <a:lnTo>
                      <a:pt x="5793" y="999"/>
                    </a:lnTo>
                    <a:lnTo>
                      <a:pt x="5417" y="1017"/>
                    </a:lnTo>
                    <a:lnTo>
                      <a:pt x="5417" y="1017"/>
                    </a:lnTo>
                    <a:lnTo>
                      <a:pt x="4971" y="1035"/>
                    </a:lnTo>
                    <a:lnTo>
                      <a:pt x="4400" y="1035"/>
                    </a:lnTo>
                    <a:lnTo>
                      <a:pt x="4400" y="1035"/>
                    </a:lnTo>
                    <a:lnTo>
                      <a:pt x="3955" y="1035"/>
                    </a:lnTo>
                    <a:lnTo>
                      <a:pt x="3467" y="1017"/>
                    </a:lnTo>
                    <a:lnTo>
                      <a:pt x="3467" y="1017"/>
                    </a:lnTo>
                    <a:lnTo>
                      <a:pt x="3258" y="1017"/>
                    </a:lnTo>
                    <a:lnTo>
                      <a:pt x="3258" y="1017"/>
                    </a:lnTo>
                    <a:lnTo>
                      <a:pt x="3022" y="1026"/>
                    </a:lnTo>
                    <a:lnTo>
                      <a:pt x="2799" y="1035"/>
                    </a:lnTo>
                    <a:lnTo>
                      <a:pt x="2576" y="1062"/>
                    </a:lnTo>
                    <a:lnTo>
                      <a:pt x="2381" y="1098"/>
                    </a:lnTo>
                    <a:lnTo>
                      <a:pt x="2186" y="1143"/>
                    </a:lnTo>
                    <a:lnTo>
                      <a:pt x="2005" y="1188"/>
                    </a:lnTo>
                    <a:lnTo>
                      <a:pt x="1824" y="1242"/>
                    </a:lnTo>
                    <a:lnTo>
                      <a:pt x="1671" y="1305"/>
                    </a:lnTo>
                    <a:lnTo>
                      <a:pt x="1518" y="1377"/>
                    </a:lnTo>
                    <a:lnTo>
                      <a:pt x="1365" y="1449"/>
                    </a:lnTo>
                    <a:lnTo>
                      <a:pt x="1225" y="1530"/>
                    </a:lnTo>
                    <a:lnTo>
                      <a:pt x="1100" y="1611"/>
                    </a:lnTo>
                    <a:lnTo>
                      <a:pt x="989" y="1692"/>
                    </a:lnTo>
                    <a:lnTo>
                      <a:pt x="877" y="1773"/>
                    </a:lnTo>
                    <a:lnTo>
                      <a:pt x="682" y="1953"/>
                    </a:lnTo>
                    <a:lnTo>
                      <a:pt x="682" y="1953"/>
                    </a:lnTo>
                    <a:lnTo>
                      <a:pt x="543" y="2088"/>
                    </a:lnTo>
                    <a:lnTo>
                      <a:pt x="432" y="2223"/>
                    </a:lnTo>
                    <a:lnTo>
                      <a:pt x="334" y="2349"/>
                    </a:lnTo>
                    <a:lnTo>
                      <a:pt x="251" y="2466"/>
                    </a:lnTo>
                    <a:lnTo>
                      <a:pt x="251" y="2466"/>
                    </a:lnTo>
                    <a:lnTo>
                      <a:pt x="265" y="2277"/>
                    </a:lnTo>
                    <a:lnTo>
                      <a:pt x="320" y="2070"/>
                    </a:lnTo>
                    <a:lnTo>
                      <a:pt x="348" y="1962"/>
                    </a:lnTo>
                    <a:lnTo>
                      <a:pt x="390" y="1845"/>
                    </a:lnTo>
                    <a:lnTo>
                      <a:pt x="446" y="1728"/>
                    </a:lnTo>
                    <a:lnTo>
                      <a:pt x="501" y="1611"/>
                    </a:lnTo>
                    <a:lnTo>
                      <a:pt x="585" y="1494"/>
                    </a:lnTo>
                    <a:lnTo>
                      <a:pt x="668" y="1377"/>
                    </a:lnTo>
                    <a:lnTo>
                      <a:pt x="780" y="1260"/>
                    </a:lnTo>
                    <a:lnTo>
                      <a:pt x="891" y="1143"/>
                    </a:lnTo>
                    <a:lnTo>
                      <a:pt x="1030" y="1035"/>
                    </a:lnTo>
                    <a:lnTo>
                      <a:pt x="1184" y="918"/>
                    </a:lnTo>
                    <a:lnTo>
                      <a:pt x="1351" y="819"/>
                    </a:lnTo>
                    <a:lnTo>
                      <a:pt x="1532" y="720"/>
                    </a:lnTo>
                    <a:lnTo>
                      <a:pt x="1532" y="720"/>
                    </a:lnTo>
                    <a:lnTo>
                      <a:pt x="1713" y="639"/>
                    </a:lnTo>
                    <a:lnTo>
                      <a:pt x="1922" y="567"/>
                    </a:lnTo>
                    <a:lnTo>
                      <a:pt x="2117" y="513"/>
                    </a:lnTo>
                    <a:lnTo>
                      <a:pt x="2325" y="468"/>
                    </a:lnTo>
                    <a:lnTo>
                      <a:pt x="2548" y="441"/>
                    </a:lnTo>
                    <a:lnTo>
                      <a:pt x="2771" y="414"/>
                    </a:lnTo>
                    <a:lnTo>
                      <a:pt x="2994" y="405"/>
                    </a:lnTo>
                    <a:lnTo>
                      <a:pt x="3231" y="396"/>
                    </a:lnTo>
                    <a:lnTo>
                      <a:pt x="3231" y="396"/>
                    </a:lnTo>
                    <a:lnTo>
                      <a:pt x="3634" y="405"/>
                    </a:lnTo>
                    <a:lnTo>
                      <a:pt x="4038" y="432"/>
                    </a:lnTo>
                    <a:lnTo>
                      <a:pt x="4428" y="468"/>
                    </a:lnTo>
                    <a:lnTo>
                      <a:pt x="4818" y="513"/>
                    </a:lnTo>
                    <a:lnTo>
                      <a:pt x="5556" y="594"/>
                    </a:lnTo>
                    <a:lnTo>
                      <a:pt x="5890" y="621"/>
                    </a:lnTo>
                    <a:lnTo>
                      <a:pt x="6197" y="630"/>
                    </a:lnTo>
                    <a:lnTo>
                      <a:pt x="6197" y="630"/>
                    </a:lnTo>
                    <a:lnTo>
                      <a:pt x="6336" y="630"/>
                    </a:lnTo>
                    <a:lnTo>
                      <a:pt x="6475" y="621"/>
                    </a:lnTo>
                    <a:lnTo>
                      <a:pt x="6475" y="621"/>
                    </a:lnTo>
                    <a:lnTo>
                      <a:pt x="6698" y="594"/>
                    </a:lnTo>
                    <a:lnTo>
                      <a:pt x="6907" y="558"/>
                    </a:lnTo>
                    <a:lnTo>
                      <a:pt x="7088" y="522"/>
                    </a:lnTo>
                    <a:lnTo>
                      <a:pt x="7269" y="477"/>
                    </a:lnTo>
                    <a:lnTo>
                      <a:pt x="7422" y="432"/>
                    </a:lnTo>
                    <a:lnTo>
                      <a:pt x="7561" y="387"/>
                    </a:lnTo>
                    <a:lnTo>
                      <a:pt x="7784" y="306"/>
                    </a:lnTo>
                    <a:lnTo>
                      <a:pt x="7784" y="306"/>
                    </a:lnTo>
                    <a:lnTo>
                      <a:pt x="7742" y="396"/>
                    </a:lnTo>
                    <a:lnTo>
                      <a:pt x="7742" y="396"/>
                    </a:lnTo>
                    <a:lnTo>
                      <a:pt x="7589" y="657"/>
                    </a:lnTo>
                    <a:lnTo>
                      <a:pt x="7394" y="972"/>
                    </a:lnTo>
                    <a:lnTo>
                      <a:pt x="7157" y="1323"/>
                    </a:lnTo>
                    <a:lnTo>
                      <a:pt x="6879" y="1674"/>
                    </a:lnTo>
                    <a:lnTo>
                      <a:pt x="6726" y="1854"/>
                    </a:lnTo>
                    <a:lnTo>
                      <a:pt x="6559" y="2034"/>
                    </a:lnTo>
                    <a:lnTo>
                      <a:pt x="6392" y="2205"/>
                    </a:lnTo>
                    <a:lnTo>
                      <a:pt x="6210" y="2367"/>
                    </a:lnTo>
                    <a:lnTo>
                      <a:pt x="6029" y="2520"/>
                    </a:lnTo>
                    <a:lnTo>
                      <a:pt x="5835" y="2655"/>
                    </a:lnTo>
                    <a:lnTo>
                      <a:pt x="5626" y="2790"/>
                    </a:lnTo>
                    <a:lnTo>
                      <a:pt x="5431" y="2898"/>
                    </a:lnTo>
                    <a:lnTo>
                      <a:pt x="5431" y="2898"/>
                    </a:lnTo>
                    <a:lnTo>
                      <a:pt x="5222" y="2997"/>
                    </a:lnTo>
                    <a:lnTo>
                      <a:pt x="5013" y="3078"/>
                    </a:lnTo>
                    <a:lnTo>
                      <a:pt x="4804" y="3159"/>
                    </a:lnTo>
                    <a:lnTo>
                      <a:pt x="4595" y="3231"/>
                    </a:lnTo>
                    <a:lnTo>
                      <a:pt x="4400" y="3294"/>
                    </a:lnTo>
                    <a:lnTo>
                      <a:pt x="4205" y="3357"/>
                    </a:lnTo>
                    <a:lnTo>
                      <a:pt x="3996" y="3402"/>
                    </a:lnTo>
                    <a:lnTo>
                      <a:pt x="3801" y="3447"/>
                    </a:lnTo>
                    <a:lnTo>
                      <a:pt x="3426" y="3510"/>
                    </a:lnTo>
                    <a:lnTo>
                      <a:pt x="3063" y="3555"/>
                    </a:lnTo>
                    <a:lnTo>
                      <a:pt x="2715" y="3582"/>
                    </a:lnTo>
                    <a:lnTo>
                      <a:pt x="2395" y="3591"/>
                    </a:lnTo>
                    <a:lnTo>
                      <a:pt x="2395" y="3591"/>
                    </a:lnTo>
                    <a:lnTo>
                      <a:pt x="2061" y="3582"/>
                    </a:lnTo>
                    <a:lnTo>
                      <a:pt x="1768" y="3555"/>
                    </a:lnTo>
                    <a:lnTo>
                      <a:pt x="1768" y="3555"/>
                    </a:lnTo>
                    <a:close/>
                  </a:path>
                </a:pathLst>
              </a:custGeom>
              <a:grpFill/>
              <a:ln w="9525">
                <a:noFill/>
                <a:round/>
                <a:headEnd/>
                <a:tailEnd/>
              </a:ln>
              <a:extLst/>
            </p:spPr>
            <p:txBody>
              <a:bodyPr vert="horz" wrap="square" lIns="91440" tIns="45720" rIns="91440" bIns="45720" numCol="1" anchor="t" anchorCtr="0" compatLnSpc="1">
                <a:prstTxWarp prst="textNoShape">
                  <a:avLst/>
                </a:prstTxWarp>
              </a:bodyPr>
              <a:lstStyle/>
              <a:p>
                <a:endParaRPr lang="en-US" sz="1400"/>
              </a:p>
            </p:txBody>
          </p:sp>
        </p:grpSp>
      </p:grpSp>
      <p:grpSp>
        <p:nvGrpSpPr>
          <p:cNvPr id="149" name="Group 148"/>
          <p:cNvGrpSpPr/>
          <p:nvPr/>
        </p:nvGrpSpPr>
        <p:grpSpPr>
          <a:xfrm>
            <a:off x="5870811" y="5051280"/>
            <a:ext cx="404529" cy="647832"/>
            <a:chOff x="5802582" y="4950105"/>
            <a:chExt cx="404529" cy="647832"/>
          </a:xfrm>
        </p:grpSpPr>
        <p:sp>
          <p:nvSpPr>
            <p:cNvPr id="145" name="Freeform 144"/>
            <p:cNvSpPr>
              <a:spLocks/>
            </p:cNvSpPr>
            <p:nvPr>
              <p:custDataLst>
                <p:tags r:id="rId5"/>
              </p:custDataLst>
            </p:nvPr>
          </p:nvSpPr>
          <p:spPr bwMode="gray">
            <a:xfrm>
              <a:off x="5971429" y="5467847"/>
              <a:ext cx="66261" cy="114143"/>
            </a:xfrm>
            <a:custGeom>
              <a:avLst/>
              <a:gdLst>
                <a:gd name="connsiteX0" fmla="*/ 0 w 134622"/>
                <a:gd name="connsiteY0" fmla="*/ 0 h 137837"/>
                <a:gd name="connsiteX1" fmla="*/ 134622 w 134622"/>
                <a:gd name="connsiteY1" fmla="*/ 0 h 137837"/>
                <a:gd name="connsiteX2" fmla="*/ 134622 w 134622"/>
                <a:gd name="connsiteY2" fmla="*/ 115400 h 137837"/>
                <a:gd name="connsiteX3" fmla="*/ 112185 w 134622"/>
                <a:gd name="connsiteY3" fmla="*/ 137837 h 137837"/>
                <a:gd name="connsiteX4" fmla="*/ 22437 w 134622"/>
                <a:gd name="connsiteY4" fmla="*/ 137837 h 137837"/>
                <a:gd name="connsiteX5" fmla="*/ 0 w 134622"/>
                <a:gd name="connsiteY5" fmla="*/ 115400 h 13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2" h="137837">
                  <a:moveTo>
                    <a:pt x="0" y="0"/>
                  </a:moveTo>
                  <a:lnTo>
                    <a:pt x="134622" y="0"/>
                  </a:lnTo>
                  <a:lnTo>
                    <a:pt x="134622" y="115400"/>
                  </a:lnTo>
                  <a:cubicBezTo>
                    <a:pt x="134622" y="127792"/>
                    <a:pt x="124577" y="137837"/>
                    <a:pt x="112185" y="137837"/>
                  </a:cubicBezTo>
                  <a:lnTo>
                    <a:pt x="22437" y="137837"/>
                  </a:lnTo>
                  <a:cubicBezTo>
                    <a:pt x="10045" y="137837"/>
                    <a:pt x="0" y="127792"/>
                    <a:pt x="0" y="115400"/>
                  </a:cubicBezTo>
                  <a:close/>
                </a:path>
              </a:pathLst>
            </a:custGeom>
            <a:solidFill>
              <a:srgbClr val="92D05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dirty="0" err="1" smtClean="0">
                <a:solidFill>
                  <a:srgbClr val="000000"/>
                </a:solidFill>
              </a:endParaRPr>
            </a:p>
          </p:txBody>
        </p:sp>
        <p:sp>
          <p:nvSpPr>
            <p:cNvPr id="143" name="Freeform 142"/>
            <p:cNvSpPr>
              <a:spLocks/>
            </p:cNvSpPr>
            <p:nvPr>
              <p:custDataLst>
                <p:tags r:id="rId6"/>
              </p:custDataLst>
            </p:nvPr>
          </p:nvSpPr>
          <p:spPr bwMode="gray">
            <a:xfrm>
              <a:off x="5937552" y="5433391"/>
              <a:ext cx="137245" cy="114143"/>
            </a:xfrm>
            <a:custGeom>
              <a:avLst/>
              <a:gdLst>
                <a:gd name="connsiteX0" fmla="*/ 0 w 134622"/>
                <a:gd name="connsiteY0" fmla="*/ 0 h 137837"/>
                <a:gd name="connsiteX1" fmla="*/ 134622 w 134622"/>
                <a:gd name="connsiteY1" fmla="*/ 0 h 137837"/>
                <a:gd name="connsiteX2" fmla="*/ 134622 w 134622"/>
                <a:gd name="connsiteY2" fmla="*/ 115400 h 137837"/>
                <a:gd name="connsiteX3" fmla="*/ 112185 w 134622"/>
                <a:gd name="connsiteY3" fmla="*/ 137837 h 137837"/>
                <a:gd name="connsiteX4" fmla="*/ 22437 w 134622"/>
                <a:gd name="connsiteY4" fmla="*/ 137837 h 137837"/>
                <a:gd name="connsiteX5" fmla="*/ 0 w 134622"/>
                <a:gd name="connsiteY5" fmla="*/ 115400 h 13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2" h="137837">
                  <a:moveTo>
                    <a:pt x="0" y="0"/>
                  </a:moveTo>
                  <a:lnTo>
                    <a:pt x="134622" y="0"/>
                  </a:lnTo>
                  <a:lnTo>
                    <a:pt x="134622" y="115400"/>
                  </a:lnTo>
                  <a:cubicBezTo>
                    <a:pt x="134622" y="127792"/>
                    <a:pt x="124577" y="137837"/>
                    <a:pt x="112185" y="137837"/>
                  </a:cubicBezTo>
                  <a:lnTo>
                    <a:pt x="22437" y="137837"/>
                  </a:lnTo>
                  <a:cubicBezTo>
                    <a:pt x="10045" y="137837"/>
                    <a:pt x="0" y="127792"/>
                    <a:pt x="0" y="115400"/>
                  </a:cubicBezTo>
                  <a:close/>
                </a:path>
              </a:pathLst>
            </a:custGeom>
            <a:solidFill>
              <a:srgbClr val="92D05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dirty="0" err="1" smtClean="0">
                <a:solidFill>
                  <a:srgbClr val="000000"/>
                </a:solidFill>
              </a:endParaRPr>
            </a:p>
          </p:txBody>
        </p:sp>
        <p:sp>
          <p:nvSpPr>
            <p:cNvPr id="140" name="Freeform 149"/>
            <p:cNvSpPr>
              <a:spLocks noChangeAspect="1" noEditPoints="1"/>
            </p:cNvSpPr>
            <p:nvPr/>
          </p:nvSpPr>
          <p:spPr bwMode="gray">
            <a:xfrm>
              <a:off x="5802582" y="4950105"/>
              <a:ext cx="404529" cy="647832"/>
            </a:xfrm>
            <a:custGeom>
              <a:avLst/>
              <a:gdLst>
                <a:gd name="T0" fmla="*/ 1222 w 2252"/>
                <a:gd name="T1" fmla="*/ 4 h 3602"/>
                <a:gd name="T2" fmla="*/ 2 w 2252"/>
                <a:gd name="T3" fmla="*/ 1112 h 3602"/>
                <a:gd name="T4" fmla="*/ 423 w 2252"/>
                <a:gd name="T5" fmla="*/ 2104 h 3602"/>
                <a:gd name="T6" fmla="*/ 556 w 2252"/>
                <a:gd name="T7" fmla="*/ 2667 h 3602"/>
                <a:gd name="T8" fmla="*/ 661 w 2252"/>
                <a:gd name="T9" fmla="*/ 2945 h 3602"/>
                <a:gd name="T10" fmla="*/ 827 w 2252"/>
                <a:gd name="T11" fmla="*/ 3393 h 3602"/>
                <a:gd name="T12" fmla="*/ 865 w 2252"/>
                <a:gd name="T13" fmla="*/ 3415 h 3602"/>
                <a:gd name="T14" fmla="*/ 1372 w 2252"/>
                <a:gd name="T15" fmla="*/ 3497 h 3602"/>
                <a:gd name="T16" fmla="*/ 1414 w 2252"/>
                <a:gd name="T17" fmla="*/ 3395 h 3602"/>
                <a:gd name="T18" fmla="*/ 1604 w 2252"/>
                <a:gd name="T19" fmla="*/ 3021 h 3602"/>
                <a:gd name="T20" fmla="*/ 1637 w 2252"/>
                <a:gd name="T21" fmla="*/ 2748 h 3602"/>
                <a:gd name="T22" fmla="*/ 1689 w 2252"/>
                <a:gd name="T23" fmla="*/ 2409 h 3602"/>
                <a:gd name="T24" fmla="*/ 2130 w 2252"/>
                <a:gd name="T25" fmla="*/ 1547 h 3602"/>
                <a:gd name="T26" fmla="*/ 1127 w 2252"/>
                <a:gd name="T27" fmla="*/ 3466 h 3602"/>
                <a:gd name="T28" fmla="*/ 1079 w 2252"/>
                <a:gd name="T29" fmla="*/ 3384 h 3602"/>
                <a:gd name="T30" fmla="*/ 1234 w 2252"/>
                <a:gd name="T31" fmla="*/ 3386 h 3602"/>
                <a:gd name="T32" fmla="*/ 1308 w 2252"/>
                <a:gd name="T33" fmla="*/ 3262 h 3602"/>
                <a:gd name="T34" fmla="*/ 1037 w 2252"/>
                <a:gd name="T35" fmla="*/ 3261 h 3602"/>
                <a:gd name="T36" fmla="*/ 773 w 2252"/>
                <a:gd name="T37" fmla="*/ 3217 h 3602"/>
                <a:gd name="T38" fmla="*/ 1067 w 2252"/>
                <a:gd name="T39" fmla="*/ 3198 h 3602"/>
                <a:gd name="T40" fmla="*/ 1386 w 2252"/>
                <a:gd name="T41" fmla="*/ 3196 h 3602"/>
                <a:gd name="T42" fmla="*/ 1473 w 2252"/>
                <a:gd name="T43" fmla="*/ 3058 h 3602"/>
                <a:gd name="T44" fmla="*/ 1101 w 2252"/>
                <a:gd name="T45" fmla="*/ 3071 h 3602"/>
                <a:gd name="T46" fmla="*/ 773 w 2252"/>
                <a:gd name="T47" fmla="*/ 3051 h 3602"/>
                <a:gd name="T48" fmla="*/ 1000 w 2252"/>
                <a:gd name="T49" fmla="*/ 3009 h 3602"/>
                <a:gd name="T50" fmla="*/ 1329 w 2252"/>
                <a:gd name="T51" fmla="*/ 3010 h 3602"/>
                <a:gd name="T52" fmla="*/ 1473 w 2252"/>
                <a:gd name="T53" fmla="*/ 3058 h 3602"/>
                <a:gd name="T54" fmla="*/ 1367 w 2252"/>
                <a:gd name="T55" fmla="*/ 2885 h 3602"/>
                <a:gd name="T56" fmla="*/ 1036 w 2252"/>
                <a:gd name="T57" fmla="*/ 2886 h 3602"/>
                <a:gd name="T58" fmla="*/ 769 w 2252"/>
                <a:gd name="T59" fmla="*/ 2851 h 3602"/>
                <a:gd name="T60" fmla="*/ 1067 w 2252"/>
                <a:gd name="T61" fmla="*/ 2824 h 3602"/>
                <a:gd name="T62" fmla="*/ 1468 w 2252"/>
                <a:gd name="T63" fmla="*/ 2831 h 3602"/>
                <a:gd name="T64" fmla="*/ 1406 w 2252"/>
                <a:gd name="T65" fmla="*/ 1835 h 3602"/>
                <a:gd name="T66" fmla="*/ 1219 w 2252"/>
                <a:gd name="T67" fmla="*/ 2265 h 3602"/>
                <a:gd name="T68" fmla="*/ 1186 w 2252"/>
                <a:gd name="T69" fmla="*/ 2239 h 3602"/>
                <a:gd name="T70" fmla="*/ 1331 w 2252"/>
                <a:gd name="T71" fmla="*/ 1745 h 3602"/>
                <a:gd name="T72" fmla="*/ 1277 w 2252"/>
                <a:gd name="T73" fmla="*/ 1609 h 3602"/>
                <a:gd name="T74" fmla="*/ 1116 w 2252"/>
                <a:gd name="T75" fmla="*/ 1627 h 3602"/>
                <a:gd name="T76" fmla="*/ 1015 w 2252"/>
                <a:gd name="T77" fmla="*/ 1593 h 3602"/>
                <a:gd name="T78" fmla="*/ 863 w 2252"/>
                <a:gd name="T79" fmla="*/ 1614 h 3602"/>
                <a:gd name="T80" fmla="*/ 946 w 2252"/>
                <a:gd name="T81" fmla="*/ 1909 h 3602"/>
                <a:gd name="T82" fmla="*/ 1029 w 2252"/>
                <a:gd name="T83" fmla="*/ 2262 h 3602"/>
                <a:gd name="T84" fmla="*/ 906 w 2252"/>
                <a:gd name="T85" fmla="*/ 2078 h 3602"/>
                <a:gd name="T86" fmla="*/ 760 w 2252"/>
                <a:gd name="T87" fmla="*/ 1639 h 3602"/>
                <a:gd name="T88" fmla="*/ 763 w 2252"/>
                <a:gd name="T89" fmla="*/ 1460 h 3602"/>
                <a:gd name="T90" fmla="*/ 957 w 2252"/>
                <a:gd name="T91" fmla="*/ 1515 h 3602"/>
                <a:gd name="T92" fmla="*/ 1117 w 2252"/>
                <a:gd name="T93" fmla="*/ 1391 h 3602"/>
                <a:gd name="T94" fmla="*/ 1135 w 2252"/>
                <a:gd name="T95" fmla="*/ 1417 h 3602"/>
                <a:gd name="T96" fmla="*/ 1298 w 2252"/>
                <a:gd name="T97" fmla="*/ 1516 h 3602"/>
                <a:gd name="T98" fmla="*/ 1400 w 2252"/>
                <a:gd name="T99" fmla="*/ 1491 h 3602"/>
                <a:gd name="T100" fmla="*/ 1514 w 2252"/>
                <a:gd name="T101" fmla="*/ 1469 h 3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52" h="3602">
                  <a:moveTo>
                    <a:pt x="2234" y="1007"/>
                  </a:moveTo>
                  <a:cubicBezTo>
                    <a:pt x="2215" y="755"/>
                    <a:pt x="2099" y="512"/>
                    <a:pt x="1907" y="324"/>
                  </a:cubicBezTo>
                  <a:cubicBezTo>
                    <a:pt x="1718" y="138"/>
                    <a:pt x="1475" y="25"/>
                    <a:pt x="1222" y="4"/>
                  </a:cubicBezTo>
                  <a:cubicBezTo>
                    <a:pt x="1187" y="1"/>
                    <a:pt x="1152" y="0"/>
                    <a:pt x="1117" y="0"/>
                  </a:cubicBezTo>
                  <a:cubicBezTo>
                    <a:pt x="808" y="0"/>
                    <a:pt x="538" y="118"/>
                    <a:pt x="316" y="353"/>
                  </a:cubicBezTo>
                  <a:cubicBezTo>
                    <a:pt x="108" y="571"/>
                    <a:pt x="0" y="834"/>
                    <a:pt x="2" y="1112"/>
                  </a:cubicBezTo>
                  <a:cubicBezTo>
                    <a:pt x="4" y="1373"/>
                    <a:pt x="141" y="1638"/>
                    <a:pt x="244" y="1814"/>
                  </a:cubicBezTo>
                  <a:cubicBezTo>
                    <a:pt x="280" y="1876"/>
                    <a:pt x="320" y="1940"/>
                    <a:pt x="363" y="2008"/>
                  </a:cubicBezTo>
                  <a:cubicBezTo>
                    <a:pt x="383" y="2040"/>
                    <a:pt x="403" y="2072"/>
                    <a:pt x="423" y="2104"/>
                  </a:cubicBezTo>
                  <a:cubicBezTo>
                    <a:pt x="486" y="2206"/>
                    <a:pt x="544" y="2306"/>
                    <a:pt x="556" y="2418"/>
                  </a:cubicBezTo>
                  <a:cubicBezTo>
                    <a:pt x="559" y="2449"/>
                    <a:pt x="557" y="2488"/>
                    <a:pt x="554" y="2525"/>
                  </a:cubicBezTo>
                  <a:cubicBezTo>
                    <a:pt x="551" y="2575"/>
                    <a:pt x="547" y="2626"/>
                    <a:pt x="556" y="2667"/>
                  </a:cubicBezTo>
                  <a:cubicBezTo>
                    <a:pt x="566" y="2710"/>
                    <a:pt x="591" y="2736"/>
                    <a:pt x="616" y="2761"/>
                  </a:cubicBezTo>
                  <a:cubicBezTo>
                    <a:pt x="626" y="2771"/>
                    <a:pt x="636" y="2781"/>
                    <a:pt x="646" y="2793"/>
                  </a:cubicBezTo>
                  <a:cubicBezTo>
                    <a:pt x="627" y="2842"/>
                    <a:pt x="633" y="2903"/>
                    <a:pt x="661" y="2945"/>
                  </a:cubicBezTo>
                  <a:cubicBezTo>
                    <a:pt x="630" y="3000"/>
                    <a:pt x="625" y="3081"/>
                    <a:pt x="661" y="3133"/>
                  </a:cubicBezTo>
                  <a:cubicBezTo>
                    <a:pt x="630" y="3188"/>
                    <a:pt x="628" y="3249"/>
                    <a:pt x="655" y="3300"/>
                  </a:cubicBezTo>
                  <a:cubicBezTo>
                    <a:pt x="686" y="3358"/>
                    <a:pt x="750" y="3393"/>
                    <a:pt x="827" y="3393"/>
                  </a:cubicBezTo>
                  <a:cubicBezTo>
                    <a:pt x="827" y="3393"/>
                    <a:pt x="827" y="3393"/>
                    <a:pt x="827" y="3393"/>
                  </a:cubicBezTo>
                  <a:cubicBezTo>
                    <a:pt x="839" y="3393"/>
                    <a:pt x="852" y="3392"/>
                    <a:pt x="865" y="3390"/>
                  </a:cubicBezTo>
                  <a:cubicBezTo>
                    <a:pt x="865" y="3399"/>
                    <a:pt x="865" y="3407"/>
                    <a:pt x="865" y="3415"/>
                  </a:cubicBezTo>
                  <a:cubicBezTo>
                    <a:pt x="865" y="3463"/>
                    <a:pt x="864" y="3518"/>
                    <a:pt x="915" y="3559"/>
                  </a:cubicBezTo>
                  <a:cubicBezTo>
                    <a:pt x="964" y="3599"/>
                    <a:pt x="1073" y="3602"/>
                    <a:pt x="1105" y="3602"/>
                  </a:cubicBezTo>
                  <a:cubicBezTo>
                    <a:pt x="1215" y="3602"/>
                    <a:pt x="1343" y="3574"/>
                    <a:pt x="1372" y="3497"/>
                  </a:cubicBezTo>
                  <a:cubicBezTo>
                    <a:pt x="1385" y="3462"/>
                    <a:pt x="1382" y="3436"/>
                    <a:pt x="1378" y="3409"/>
                  </a:cubicBezTo>
                  <a:cubicBezTo>
                    <a:pt x="1377" y="3403"/>
                    <a:pt x="1376" y="3398"/>
                    <a:pt x="1376" y="3392"/>
                  </a:cubicBezTo>
                  <a:cubicBezTo>
                    <a:pt x="1389" y="3394"/>
                    <a:pt x="1401" y="3395"/>
                    <a:pt x="1414" y="3395"/>
                  </a:cubicBezTo>
                  <a:cubicBezTo>
                    <a:pt x="1493" y="3395"/>
                    <a:pt x="1561" y="3356"/>
                    <a:pt x="1591" y="3294"/>
                  </a:cubicBezTo>
                  <a:cubicBezTo>
                    <a:pt x="1614" y="3245"/>
                    <a:pt x="1608" y="3189"/>
                    <a:pt x="1577" y="3140"/>
                  </a:cubicBezTo>
                  <a:cubicBezTo>
                    <a:pt x="1598" y="3109"/>
                    <a:pt x="1607" y="3061"/>
                    <a:pt x="1604" y="3021"/>
                  </a:cubicBezTo>
                  <a:cubicBezTo>
                    <a:pt x="1602" y="2991"/>
                    <a:pt x="1593" y="2966"/>
                    <a:pt x="1579" y="2948"/>
                  </a:cubicBezTo>
                  <a:cubicBezTo>
                    <a:pt x="1602" y="2911"/>
                    <a:pt x="1614" y="2849"/>
                    <a:pt x="1598" y="2800"/>
                  </a:cubicBezTo>
                  <a:cubicBezTo>
                    <a:pt x="1610" y="2778"/>
                    <a:pt x="1624" y="2763"/>
                    <a:pt x="1637" y="2748"/>
                  </a:cubicBezTo>
                  <a:cubicBezTo>
                    <a:pt x="1658" y="2724"/>
                    <a:pt x="1679" y="2700"/>
                    <a:pt x="1688" y="2659"/>
                  </a:cubicBezTo>
                  <a:cubicBezTo>
                    <a:pt x="1700" y="2604"/>
                    <a:pt x="1696" y="2554"/>
                    <a:pt x="1691" y="2507"/>
                  </a:cubicBezTo>
                  <a:cubicBezTo>
                    <a:pt x="1688" y="2473"/>
                    <a:pt x="1685" y="2441"/>
                    <a:pt x="1689" y="2409"/>
                  </a:cubicBezTo>
                  <a:cubicBezTo>
                    <a:pt x="1702" y="2292"/>
                    <a:pt x="1766" y="2179"/>
                    <a:pt x="1813" y="2105"/>
                  </a:cubicBezTo>
                  <a:cubicBezTo>
                    <a:pt x="1837" y="2067"/>
                    <a:pt x="1860" y="2031"/>
                    <a:pt x="1883" y="1996"/>
                  </a:cubicBezTo>
                  <a:cubicBezTo>
                    <a:pt x="1972" y="1858"/>
                    <a:pt x="2056" y="1729"/>
                    <a:pt x="2130" y="1547"/>
                  </a:cubicBezTo>
                  <a:cubicBezTo>
                    <a:pt x="2190" y="1399"/>
                    <a:pt x="2252" y="1246"/>
                    <a:pt x="2234" y="1007"/>
                  </a:cubicBezTo>
                  <a:close/>
                  <a:moveTo>
                    <a:pt x="1247" y="3448"/>
                  </a:moveTo>
                  <a:cubicBezTo>
                    <a:pt x="1224" y="3459"/>
                    <a:pt x="1179" y="3466"/>
                    <a:pt x="1127" y="3466"/>
                  </a:cubicBezTo>
                  <a:cubicBezTo>
                    <a:pt x="1078" y="3466"/>
                    <a:pt x="1029" y="3460"/>
                    <a:pt x="1000" y="3451"/>
                  </a:cubicBezTo>
                  <a:cubicBezTo>
                    <a:pt x="996" y="3437"/>
                    <a:pt x="996" y="3408"/>
                    <a:pt x="1001" y="3396"/>
                  </a:cubicBezTo>
                  <a:cubicBezTo>
                    <a:pt x="1022" y="3385"/>
                    <a:pt x="1055" y="3384"/>
                    <a:pt x="1079" y="3384"/>
                  </a:cubicBezTo>
                  <a:cubicBezTo>
                    <a:pt x="1097" y="3384"/>
                    <a:pt x="1118" y="3385"/>
                    <a:pt x="1137" y="3386"/>
                  </a:cubicBezTo>
                  <a:cubicBezTo>
                    <a:pt x="1157" y="3387"/>
                    <a:pt x="1178" y="3388"/>
                    <a:pt x="1198" y="3388"/>
                  </a:cubicBezTo>
                  <a:cubicBezTo>
                    <a:pt x="1211" y="3388"/>
                    <a:pt x="1223" y="3387"/>
                    <a:pt x="1234" y="3386"/>
                  </a:cubicBezTo>
                  <a:cubicBezTo>
                    <a:pt x="1244" y="3392"/>
                    <a:pt x="1248" y="3411"/>
                    <a:pt x="1247" y="3448"/>
                  </a:cubicBezTo>
                  <a:close/>
                  <a:moveTo>
                    <a:pt x="1472" y="3240"/>
                  </a:moveTo>
                  <a:cubicBezTo>
                    <a:pt x="1427" y="3259"/>
                    <a:pt x="1362" y="3262"/>
                    <a:pt x="1308" y="3262"/>
                  </a:cubicBezTo>
                  <a:cubicBezTo>
                    <a:pt x="1278" y="3262"/>
                    <a:pt x="1247" y="3261"/>
                    <a:pt x="1214" y="3260"/>
                  </a:cubicBezTo>
                  <a:cubicBezTo>
                    <a:pt x="1180" y="3259"/>
                    <a:pt x="1145" y="3258"/>
                    <a:pt x="1110" y="3258"/>
                  </a:cubicBezTo>
                  <a:cubicBezTo>
                    <a:pt x="1090" y="3258"/>
                    <a:pt x="1066" y="3259"/>
                    <a:pt x="1037" y="3261"/>
                  </a:cubicBezTo>
                  <a:cubicBezTo>
                    <a:pt x="1001" y="3262"/>
                    <a:pt x="960" y="3264"/>
                    <a:pt x="921" y="3265"/>
                  </a:cubicBezTo>
                  <a:cubicBezTo>
                    <a:pt x="779" y="3265"/>
                    <a:pt x="769" y="3236"/>
                    <a:pt x="769" y="3231"/>
                  </a:cubicBezTo>
                  <a:cubicBezTo>
                    <a:pt x="768" y="3223"/>
                    <a:pt x="770" y="3220"/>
                    <a:pt x="773" y="3217"/>
                  </a:cubicBezTo>
                  <a:cubicBezTo>
                    <a:pt x="783" y="3206"/>
                    <a:pt x="814" y="3193"/>
                    <a:pt x="902" y="3193"/>
                  </a:cubicBezTo>
                  <a:cubicBezTo>
                    <a:pt x="933" y="3193"/>
                    <a:pt x="965" y="3195"/>
                    <a:pt x="996" y="3196"/>
                  </a:cubicBezTo>
                  <a:cubicBezTo>
                    <a:pt x="1022" y="3197"/>
                    <a:pt x="1046" y="3198"/>
                    <a:pt x="1067" y="3198"/>
                  </a:cubicBezTo>
                  <a:cubicBezTo>
                    <a:pt x="1263" y="3198"/>
                    <a:pt x="1263" y="3198"/>
                    <a:pt x="1263" y="3198"/>
                  </a:cubicBezTo>
                  <a:cubicBezTo>
                    <a:pt x="1285" y="3198"/>
                    <a:pt x="1307" y="3198"/>
                    <a:pt x="1328" y="3197"/>
                  </a:cubicBezTo>
                  <a:cubicBezTo>
                    <a:pt x="1349" y="3196"/>
                    <a:pt x="1368" y="3196"/>
                    <a:pt x="1386" y="3196"/>
                  </a:cubicBezTo>
                  <a:cubicBezTo>
                    <a:pt x="1435" y="3196"/>
                    <a:pt x="1465" y="3201"/>
                    <a:pt x="1472" y="3213"/>
                  </a:cubicBezTo>
                  <a:cubicBezTo>
                    <a:pt x="1476" y="3218"/>
                    <a:pt x="1476" y="3227"/>
                    <a:pt x="1472" y="3240"/>
                  </a:cubicBezTo>
                  <a:close/>
                  <a:moveTo>
                    <a:pt x="1473" y="3058"/>
                  </a:moveTo>
                  <a:cubicBezTo>
                    <a:pt x="1420" y="3071"/>
                    <a:pt x="1357" y="3073"/>
                    <a:pt x="1301" y="3073"/>
                  </a:cubicBezTo>
                  <a:cubicBezTo>
                    <a:pt x="1271" y="3073"/>
                    <a:pt x="1240" y="3073"/>
                    <a:pt x="1207" y="3072"/>
                  </a:cubicBezTo>
                  <a:cubicBezTo>
                    <a:pt x="1173" y="3071"/>
                    <a:pt x="1137" y="3071"/>
                    <a:pt x="1101" y="3071"/>
                  </a:cubicBezTo>
                  <a:cubicBezTo>
                    <a:pt x="1083" y="3071"/>
                    <a:pt x="1058" y="3072"/>
                    <a:pt x="1031" y="3073"/>
                  </a:cubicBezTo>
                  <a:cubicBezTo>
                    <a:pt x="995" y="3075"/>
                    <a:pt x="955" y="3078"/>
                    <a:pt x="916" y="3078"/>
                  </a:cubicBezTo>
                  <a:cubicBezTo>
                    <a:pt x="813" y="3078"/>
                    <a:pt x="782" y="3061"/>
                    <a:pt x="773" y="3051"/>
                  </a:cubicBezTo>
                  <a:cubicBezTo>
                    <a:pt x="770" y="3047"/>
                    <a:pt x="768" y="3044"/>
                    <a:pt x="769" y="3038"/>
                  </a:cubicBezTo>
                  <a:cubicBezTo>
                    <a:pt x="769" y="3029"/>
                    <a:pt x="784" y="3006"/>
                    <a:pt x="905" y="3006"/>
                  </a:cubicBezTo>
                  <a:cubicBezTo>
                    <a:pt x="937" y="3006"/>
                    <a:pt x="969" y="3007"/>
                    <a:pt x="1000" y="3009"/>
                  </a:cubicBezTo>
                  <a:cubicBezTo>
                    <a:pt x="1028" y="3010"/>
                    <a:pt x="1054" y="3011"/>
                    <a:pt x="1075" y="3011"/>
                  </a:cubicBezTo>
                  <a:cubicBezTo>
                    <a:pt x="1263" y="3011"/>
                    <a:pt x="1263" y="3011"/>
                    <a:pt x="1263" y="3011"/>
                  </a:cubicBezTo>
                  <a:cubicBezTo>
                    <a:pt x="1285" y="3011"/>
                    <a:pt x="1308" y="3010"/>
                    <a:pt x="1329" y="3010"/>
                  </a:cubicBezTo>
                  <a:cubicBezTo>
                    <a:pt x="1349" y="3009"/>
                    <a:pt x="1368" y="3008"/>
                    <a:pt x="1386" y="3008"/>
                  </a:cubicBezTo>
                  <a:cubicBezTo>
                    <a:pt x="1404" y="3008"/>
                    <a:pt x="1460" y="3008"/>
                    <a:pt x="1473" y="3026"/>
                  </a:cubicBezTo>
                  <a:cubicBezTo>
                    <a:pt x="1477" y="3032"/>
                    <a:pt x="1477" y="3043"/>
                    <a:pt x="1473" y="3058"/>
                  </a:cubicBezTo>
                  <a:close/>
                  <a:moveTo>
                    <a:pt x="1476" y="2866"/>
                  </a:moveTo>
                  <a:cubicBezTo>
                    <a:pt x="1465" y="2880"/>
                    <a:pt x="1444" y="2886"/>
                    <a:pt x="1407" y="2886"/>
                  </a:cubicBezTo>
                  <a:cubicBezTo>
                    <a:pt x="1394" y="2886"/>
                    <a:pt x="1381" y="2885"/>
                    <a:pt x="1367" y="2885"/>
                  </a:cubicBezTo>
                  <a:cubicBezTo>
                    <a:pt x="1353" y="2884"/>
                    <a:pt x="1338" y="2883"/>
                    <a:pt x="1323" y="2883"/>
                  </a:cubicBezTo>
                  <a:cubicBezTo>
                    <a:pt x="1110" y="2883"/>
                    <a:pt x="1110" y="2883"/>
                    <a:pt x="1110" y="2883"/>
                  </a:cubicBezTo>
                  <a:cubicBezTo>
                    <a:pt x="1090" y="2883"/>
                    <a:pt x="1065" y="2885"/>
                    <a:pt x="1036" y="2886"/>
                  </a:cubicBezTo>
                  <a:cubicBezTo>
                    <a:pt x="999" y="2888"/>
                    <a:pt x="958" y="2890"/>
                    <a:pt x="918" y="2890"/>
                  </a:cubicBezTo>
                  <a:cubicBezTo>
                    <a:pt x="819" y="2890"/>
                    <a:pt x="784" y="2876"/>
                    <a:pt x="773" y="2864"/>
                  </a:cubicBezTo>
                  <a:cubicBezTo>
                    <a:pt x="770" y="2860"/>
                    <a:pt x="768" y="2856"/>
                    <a:pt x="769" y="2851"/>
                  </a:cubicBezTo>
                  <a:cubicBezTo>
                    <a:pt x="770" y="2829"/>
                    <a:pt x="816" y="2817"/>
                    <a:pt x="895" y="2817"/>
                  </a:cubicBezTo>
                  <a:cubicBezTo>
                    <a:pt x="929" y="2817"/>
                    <a:pt x="965" y="2819"/>
                    <a:pt x="997" y="2821"/>
                  </a:cubicBezTo>
                  <a:cubicBezTo>
                    <a:pt x="1023" y="2822"/>
                    <a:pt x="1048" y="2824"/>
                    <a:pt x="1067" y="2824"/>
                  </a:cubicBezTo>
                  <a:cubicBezTo>
                    <a:pt x="1110" y="2824"/>
                    <a:pt x="1151" y="2823"/>
                    <a:pt x="1189" y="2823"/>
                  </a:cubicBezTo>
                  <a:cubicBezTo>
                    <a:pt x="1223" y="2823"/>
                    <a:pt x="1256" y="2822"/>
                    <a:pt x="1286" y="2822"/>
                  </a:cubicBezTo>
                  <a:cubicBezTo>
                    <a:pt x="1350" y="2822"/>
                    <a:pt x="1416" y="2823"/>
                    <a:pt x="1468" y="2831"/>
                  </a:cubicBezTo>
                  <a:cubicBezTo>
                    <a:pt x="1476" y="2836"/>
                    <a:pt x="1477" y="2853"/>
                    <a:pt x="1476" y="2866"/>
                  </a:cubicBezTo>
                  <a:close/>
                  <a:moveTo>
                    <a:pt x="1516" y="1491"/>
                  </a:moveTo>
                  <a:cubicBezTo>
                    <a:pt x="1478" y="1600"/>
                    <a:pt x="1441" y="1720"/>
                    <a:pt x="1406" y="1835"/>
                  </a:cubicBezTo>
                  <a:cubicBezTo>
                    <a:pt x="1381" y="1916"/>
                    <a:pt x="1355" y="2001"/>
                    <a:pt x="1329" y="2078"/>
                  </a:cubicBezTo>
                  <a:cubicBezTo>
                    <a:pt x="1326" y="2088"/>
                    <a:pt x="1323" y="2099"/>
                    <a:pt x="1319" y="2110"/>
                  </a:cubicBezTo>
                  <a:cubicBezTo>
                    <a:pt x="1301" y="2171"/>
                    <a:pt x="1279" y="2247"/>
                    <a:pt x="1219" y="2265"/>
                  </a:cubicBezTo>
                  <a:cubicBezTo>
                    <a:pt x="1216" y="2266"/>
                    <a:pt x="1214" y="2266"/>
                    <a:pt x="1211" y="2266"/>
                  </a:cubicBezTo>
                  <a:cubicBezTo>
                    <a:pt x="1205" y="2266"/>
                    <a:pt x="1200" y="2264"/>
                    <a:pt x="1195" y="2261"/>
                  </a:cubicBezTo>
                  <a:cubicBezTo>
                    <a:pt x="1189" y="2255"/>
                    <a:pt x="1185" y="2247"/>
                    <a:pt x="1186" y="2239"/>
                  </a:cubicBezTo>
                  <a:cubicBezTo>
                    <a:pt x="1193" y="2153"/>
                    <a:pt x="1222" y="2069"/>
                    <a:pt x="1251" y="1987"/>
                  </a:cubicBezTo>
                  <a:cubicBezTo>
                    <a:pt x="1261" y="1958"/>
                    <a:pt x="1271" y="1929"/>
                    <a:pt x="1280" y="1901"/>
                  </a:cubicBezTo>
                  <a:cubicBezTo>
                    <a:pt x="1297" y="1848"/>
                    <a:pt x="1314" y="1796"/>
                    <a:pt x="1331" y="1745"/>
                  </a:cubicBezTo>
                  <a:cubicBezTo>
                    <a:pt x="1345" y="1702"/>
                    <a:pt x="1360" y="1659"/>
                    <a:pt x="1374" y="1615"/>
                  </a:cubicBezTo>
                  <a:cubicBezTo>
                    <a:pt x="1365" y="1617"/>
                    <a:pt x="1355" y="1618"/>
                    <a:pt x="1345" y="1618"/>
                  </a:cubicBezTo>
                  <a:cubicBezTo>
                    <a:pt x="1322" y="1618"/>
                    <a:pt x="1299" y="1613"/>
                    <a:pt x="1277" y="1609"/>
                  </a:cubicBezTo>
                  <a:cubicBezTo>
                    <a:pt x="1254" y="1605"/>
                    <a:pt x="1232" y="1601"/>
                    <a:pt x="1213" y="1602"/>
                  </a:cubicBezTo>
                  <a:cubicBezTo>
                    <a:pt x="1201" y="1602"/>
                    <a:pt x="1189" y="1607"/>
                    <a:pt x="1176" y="1613"/>
                  </a:cubicBezTo>
                  <a:cubicBezTo>
                    <a:pt x="1159" y="1620"/>
                    <a:pt x="1140" y="1628"/>
                    <a:pt x="1116" y="1627"/>
                  </a:cubicBezTo>
                  <a:cubicBezTo>
                    <a:pt x="1094" y="1626"/>
                    <a:pt x="1073" y="1616"/>
                    <a:pt x="1055" y="1608"/>
                  </a:cubicBezTo>
                  <a:cubicBezTo>
                    <a:pt x="1041" y="1600"/>
                    <a:pt x="1026" y="1593"/>
                    <a:pt x="1015" y="1593"/>
                  </a:cubicBezTo>
                  <a:cubicBezTo>
                    <a:pt x="1015" y="1593"/>
                    <a:pt x="1015" y="1593"/>
                    <a:pt x="1015" y="1593"/>
                  </a:cubicBezTo>
                  <a:cubicBezTo>
                    <a:pt x="1004" y="1593"/>
                    <a:pt x="991" y="1599"/>
                    <a:pt x="977" y="1604"/>
                  </a:cubicBezTo>
                  <a:cubicBezTo>
                    <a:pt x="961" y="1610"/>
                    <a:pt x="942" y="1618"/>
                    <a:pt x="923" y="1619"/>
                  </a:cubicBezTo>
                  <a:cubicBezTo>
                    <a:pt x="898" y="1620"/>
                    <a:pt x="880" y="1617"/>
                    <a:pt x="863" y="1614"/>
                  </a:cubicBezTo>
                  <a:cubicBezTo>
                    <a:pt x="861" y="1614"/>
                    <a:pt x="858" y="1614"/>
                    <a:pt x="856" y="1613"/>
                  </a:cubicBezTo>
                  <a:cubicBezTo>
                    <a:pt x="872" y="1662"/>
                    <a:pt x="887" y="1712"/>
                    <a:pt x="901" y="1761"/>
                  </a:cubicBezTo>
                  <a:cubicBezTo>
                    <a:pt x="915" y="1810"/>
                    <a:pt x="930" y="1861"/>
                    <a:pt x="946" y="1909"/>
                  </a:cubicBezTo>
                  <a:cubicBezTo>
                    <a:pt x="956" y="1939"/>
                    <a:pt x="968" y="1969"/>
                    <a:pt x="979" y="1998"/>
                  </a:cubicBezTo>
                  <a:cubicBezTo>
                    <a:pt x="1010" y="2076"/>
                    <a:pt x="1041" y="2155"/>
                    <a:pt x="1041" y="2241"/>
                  </a:cubicBezTo>
                  <a:cubicBezTo>
                    <a:pt x="1041" y="2249"/>
                    <a:pt x="1036" y="2257"/>
                    <a:pt x="1029" y="2262"/>
                  </a:cubicBezTo>
                  <a:cubicBezTo>
                    <a:pt x="1022" y="2267"/>
                    <a:pt x="1013" y="2268"/>
                    <a:pt x="1005" y="2264"/>
                  </a:cubicBezTo>
                  <a:cubicBezTo>
                    <a:pt x="945" y="2239"/>
                    <a:pt x="930" y="2174"/>
                    <a:pt x="917" y="2121"/>
                  </a:cubicBezTo>
                  <a:cubicBezTo>
                    <a:pt x="913" y="2106"/>
                    <a:pt x="910" y="2091"/>
                    <a:pt x="906" y="2078"/>
                  </a:cubicBezTo>
                  <a:cubicBezTo>
                    <a:pt x="883" y="2012"/>
                    <a:pt x="862" y="1944"/>
                    <a:pt x="841" y="1880"/>
                  </a:cubicBezTo>
                  <a:cubicBezTo>
                    <a:pt x="821" y="1816"/>
                    <a:pt x="800" y="1751"/>
                    <a:pt x="778" y="1687"/>
                  </a:cubicBezTo>
                  <a:cubicBezTo>
                    <a:pt x="773" y="1671"/>
                    <a:pt x="767" y="1656"/>
                    <a:pt x="760" y="1639"/>
                  </a:cubicBezTo>
                  <a:cubicBezTo>
                    <a:pt x="739" y="1588"/>
                    <a:pt x="718" y="1534"/>
                    <a:pt x="726" y="1479"/>
                  </a:cubicBezTo>
                  <a:cubicBezTo>
                    <a:pt x="727" y="1471"/>
                    <a:pt x="732" y="1463"/>
                    <a:pt x="740" y="1460"/>
                  </a:cubicBezTo>
                  <a:cubicBezTo>
                    <a:pt x="747" y="1456"/>
                    <a:pt x="756" y="1456"/>
                    <a:pt x="763" y="1460"/>
                  </a:cubicBezTo>
                  <a:cubicBezTo>
                    <a:pt x="773" y="1465"/>
                    <a:pt x="783" y="1471"/>
                    <a:pt x="793" y="1477"/>
                  </a:cubicBezTo>
                  <a:cubicBezTo>
                    <a:pt x="830" y="1499"/>
                    <a:pt x="872" y="1524"/>
                    <a:pt x="914" y="1524"/>
                  </a:cubicBezTo>
                  <a:cubicBezTo>
                    <a:pt x="929" y="1524"/>
                    <a:pt x="943" y="1521"/>
                    <a:pt x="957" y="1515"/>
                  </a:cubicBezTo>
                  <a:cubicBezTo>
                    <a:pt x="942" y="1471"/>
                    <a:pt x="946" y="1419"/>
                    <a:pt x="968" y="1382"/>
                  </a:cubicBezTo>
                  <a:cubicBezTo>
                    <a:pt x="990" y="1345"/>
                    <a:pt x="1027" y="1328"/>
                    <a:pt x="1065" y="1339"/>
                  </a:cubicBezTo>
                  <a:cubicBezTo>
                    <a:pt x="1090" y="1346"/>
                    <a:pt x="1108" y="1364"/>
                    <a:pt x="1117" y="1391"/>
                  </a:cubicBezTo>
                  <a:cubicBezTo>
                    <a:pt x="1130" y="1430"/>
                    <a:pt x="1123" y="1483"/>
                    <a:pt x="1106" y="1523"/>
                  </a:cubicBezTo>
                  <a:cubicBezTo>
                    <a:pt x="1120" y="1525"/>
                    <a:pt x="1137" y="1526"/>
                    <a:pt x="1150" y="1525"/>
                  </a:cubicBezTo>
                  <a:cubicBezTo>
                    <a:pt x="1137" y="1496"/>
                    <a:pt x="1123" y="1463"/>
                    <a:pt x="1135" y="1417"/>
                  </a:cubicBezTo>
                  <a:cubicBezTo>
                    <a:pt x="1147" y="1369"/>
                    <a:pt x="1178" y="1340"/>
                    <a:pt x="1217" y="1340"/>
                  </a:cubicBezTo>
                  <a:cubicBezTo>
                    <a:pt x="1262" y="1340"/>
                    <a:pt x="1312" y="1384"/>
                    <a:pt x="1313" y="1456"/>
                  </a:cubicBezTo>
                  <a:cubicBezTo>
                    <a:pt x="1314" y="1481"/>
                    <a:pt x="1306" y="1499"/>
                    <a:pt x="1298" y="1516"/>
                  </a:cubicBezTo>
                  <a:cubicBezTo>
                    <a:pt x="1297" y="1519"/>
                    <a:pt x="1296" y="1522"/>
                    <a:pt x="1294" y="1525"/>
                  </a:cubicBezTo>
                  <a:cubicBezTo>
                    <a:pt x="1299" y="1526"/>
                    <a:pt x="1304" y="1526"/>
                    <a:pt x="1309" y="1526"/>
                  </a:cubicBezTo>
                  <a:cubicBezTo>
                    <a:pt x="1341" y="1526"/>
                    <a:pt x="1371" y="1508"/>
                    <a:pt x="1400" y="1491"/>
                  </a:cubicBezTo>
                  <a:cubicBezTo>
                    <a:pt x="1429" y="1473"/>
                    <a:pt x="1456" y="1457"/>
                    <a:pt x="1488" y="1457"/>
                  </a:cubicBezTo>
                  <a:cubicBezTo>
                    <a:pt x="1490" y="1457"/>
                    <a:pt x="1492" y="1457"/>
                    <a:pt x="1494" y="1457"/>
                  </a:cubicBezTo>
                  <a:cubicBezTo>
                    <a:pt x="1502" y="1458"/>
                    <a:pt x="1509" y="1462"/>
                    <a:pt x="1514" y="1469"/>
                  </a:cubicBezTo>
                  <a:cubicBezTo>
                    <a:pt x="1518" y="1475"/>
                    <a:pt x="1519" y="1484"/>
                    <a:pt x="1516" y="1491"/>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144" name="Oval 143"/>
            <p:cNvSpPr/>
            <p:nvPr/>
          </p:nvSpPr>
          <p:spPr>
            <a:xfrm>
              <a:off x="5913148" y="5136151"/>
              <a:ext cx="188154" cy="236902"/>
            </a:xfrm>
            <a:prstGeom prst="ellipse">
              <a:avLst/>
            </a:prstGeom>
            <a:solidFill>
              <a:schemeClr val="accent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smtClean="0">
                <a:solidFill>
                  <a:schemeClr val="bg1"/>
                </a:solidFill>
              </a:endParaRPr>
            </a:p>
          </p:txBody>
        </p:sp>
        <p:grpSp>
          <p:nvGrpSpPr>
            <p:cNvPr id="148" name="Group 147"/>
            <p:cNvGrpSpPr/>
            <p:nvPr/>
          </p:nvGrpSpPr>
          <p:grpSpPr>
            <a:xfrm rot="18000000">
              <a:off x="5898531" y="5216542"/>
              <a:ext cx="248960" cy="140588"/>
              <a:chOff x="3016943" y="5327904"/>
              <a:chExt cx="248960" cy="140588"/>
            </a:xfrm>
          </p:grpSpPr>
          <p:sp>
            <p:nvSpPr>
              <p:cNvPr id="146" name="Freeform 67"/>
              <p:cNvSpPr>
                <a:spLocks/>
              </p:cNvSpPr>
              <p:nvPr/>
            </p:nvSpPr>
            <p:spPr bwMode="gray">
              <a:xfrm>
                <a:off x="3024601" y="5337240"/>
                <a:ext cx="229830" cy="100224"/>
              </a:xfrm>
              <a:custGeom>
                <a:avLst/>
                <a:gdLst>
                  <a:gd name="T0" fmla="*/ 7533 w 7533"/>
                  <a:gd name="T1" fmla="*/ 0 h 3285"/>
                  <a:gd name="T2" fmla="*/ 7171 w 7533"/>
                  <a:gd name="T3" fmla="*/ 126 h 3285"/>
                  <a:gd name="T4" fmla="*/ 6656 w 7533"/>
                  <a:gd name="T5" fmla="*/ 252 h 3285"/>
                  <a:gd name="T6" fmla="*/ 6224 w 7533"/>
                  <a:gd name="T7" fmla="*/ 315 h 3285"/>
                  <a:gd name="T8" fmla="*/ 5946 w 7533"/>
                  <a:gd name="T9" fmla="*/ 324 h 3285"/>
                  <a:gd name="T10" fmla="*/ 4567 w 7533"/>
                  <a:gd name="T11" fmla="*/ 207 h 3285"/>
                  <a:gd name="T12" fmla="*/ 3383 w 7533"/>
                  <a:gd name="T13" fmla="*/ 99 h 3285"/>
                  <a:gd name="T14" fmla="*/ 2743 w 7533"/>
                  <a:gd name="T15" fmla="*/ 99 h 3285"/>
                  <a:gd name="T16" fmla="*/ 2074 w 7533"/>
                  <a:gd name="T17" fmla="*/ 162 h 3285"/>
                  <a:gd name="T18" fmla="*/ 1462 w 7533"/>
                  <a:gd name="T19" fmla="*/ 333 h 3285"/>
                  <a:gd name="T20" fmla="*/ 1100 w 7533"/>
                  <a:gd name="T21" fmla="*/ 513 h 3285"/>
                  <a:gd name="T22" fmla="*/ 640 w 7533"/>
                  <a:gd name="T23" fmla="*/ 837 h 3285"/>
                  <a:gd name="T24" fmla="*/ 334 w 7533"/>
                  <a:gd name="T25" fmla="*/ 1188 h 3285"/>
                  <a:gd name="T26" fmla="*/ 139 w 7533"/>
                  <a:gd name="T27" fmla="*/ 1539 h 3285"/>
                  <a:gd name="T28" fmla="*/ 14 w 7533"/>
                  <a:gd name="T29" fmla="*/ 1971 h 3285"/>
                  <a:gd name="T30" fmla="*/ 83 w 7533"/>
                  <a:gd name="T31" fmla="*/ 2043 h 3285"/>
                  <a:gd name="T32" fmla="*/ 431 w 7533"/>
                  <a:gd name="T33" fmla="*/ 1647 h 3285"/>
                  <a:gd name="T34" fmla="*/ 738 w 7533"/>
                  <a:gd name="T35" fmla="*/ 1386 h 3285"/>
                  <a:gd name="T36" fmla="*/ 1114 w 7533"/>
                  <a:gd name="T37" fmla="*/ 1143 h 3285"/>
                  <a:gd name="T38" fmla="*/ 1573 w 7533"/>
                  <a:gd name="T39" fmla="*/ 936 h 3285"/>
                  <a:gd name="T40" fmla="*/ 2130 w 7533"/>
                  <a:gd name="T41" fmla="*/ 792 h 3285"/>
                  <a:gd name="T42" fmla="*/ 2771 w 7533"/>
                  <a:gd name="T43" fmla="*/ 720 h 3285"/>
                  <a:gd name="T44" fmla="*/ 3216 w 7533"/>
                  <a:gd name="T45" fmla="*/ 711 h 3285"/>
                  <a:gd name="T46" fmla="*/ 4149 w 7533"/>
                  <a:gd name="T47" fmla="*/ 729 h 3285"/>
                  <a:gd name="T48" fmla="*/ 5166 w 7533"/>
                  <a:gd name="T49" fmla="*/ 711 h 3285"/>
                  <a:gd name="T50" fmla="*/ 5542 w 7533"/>
                  <a:gd name="T51" fmla="*/ 693 h 3285"/>
                  <a:gd name="T52" fmla="*/ 5639 w 7533"/>
                  <a:gd name="T53" fmla="*/ 711 h 3285"/>
                  <a:gd name="T54" fmla="*/ 5681 w 7533"/>
                  <a:gd name="T55" fmla="*/ 756 h 3285"/>
                  <a:gd name="T56" fmla="*/ 5639 w 7533"/>
                  <a:gd name="T57" fmla="*/ 819 h 3285"/>
                  <a:gd name="T58" fmla="*/ 5542 w 7533"/>
                  <a:gd name="T59" fmla="*/ 882 h 3285"/>
                  <a:gd name="T60" fmla="*/ 4901 w 7533"/>
                  <a:gd name="T61" fmla="*/ 1080 h 3285"/>
                  <a:gd name="T62" fmla="*/ 3411 w 7533"/>
                  <a:gd name="T63" fmla="*/ 1323 h 3285"/>
                  <a:gd name="T64" fmla="*/ 2993 w 7533"/>
                  <a:gd name="T65" fmla="*/ 1377 h 3285"/>
                  <a:gd name="T66" fmla="*/ 2450 w 7533"/>
                  <a:gd name="T67" fmla="*/ 1503 h 3285"/>
                  <a:gd name="T68" fmla="*/ 2005 w 7533"/>
                  <a:gd name="T69" fmla="*/ 1665 h 3285"/>
                  <a:gd name="T70" fmla="*/ 1336 w 7533"/>
                  <a:gd name="T71" fmla="*/ 2034 h 3285"/>
                  <a:gd name="T72" fmla="*/ 1044 w 7533"/>
                  <a:gd name="T73" fmla="*/ 2295 h 3285"/>
                  <a:gd name="T74" fmla="*/ 779 w 7533"/>
                  <a:gd name="T75" fmla="*/ 2673 h 3285"/>
                  <a:gd name="T76" fmla="*/ 640 w 7533"/>
                  <a:gd name="T77" fmla="*/ 3024 h 3285"/>
                  <a:gd name="T78" fmla="*/ 640 w 7533"/>
                  <a:gd name="T79" fmla="*/ 3042 h 3285"/>
                  <a:gd name="T80" fmla="*/ 710 w 7533"/>
                  <a:gd name="T81" fmla="*/ 3069 h 3285"/>
                  <a:gd name="T82" fmla="*/ 933 w 7533"/>
                  <a:gd name="T83" fmla="*/ 3150 h 3285"/>
                  <a:gd name="T84" fmla="*/ 1517 w 7533"/>
                  <a:gd name="T85" fmla="*/ 3249 h 3285"/>
                  <a:gd name="T86" fmla="*/ 2144 w 7533"/>
                  <a:gd name="T87" fmla="*/ 3285 h 3285"/>
                  <a:gd name="T88" fmla="*/ 2812 w 7533"/>
                  <a:gd name="T89" fmla="*/ 3249 h 3285"/>
                  <a:gd name="T90" fmla="*/ 3745 w 7533"/>
                  <a:gd name="T91" fmla="*/ 3096 h 3285"/>
                  <a:gd name="T92" fmla="*/ 4344 w 7533"/>
                  <a:gd name="T93" fmla="*/ 2925 h 3285"/>
                  <a:gd name="T94" fmla="*/ 4971 w 7533"/>
                  <a:gd name="T95" fmla="*/ 2691 h 3285"/>
                  <a:gd name="T96" fmla="*/ 5375 w 7533"/>
                  <a:gd name="T97" fmla="*/ 2484 h 3285"/>
                  <a:gd name="T98" fmla="*/ 5959 w 7533"/>
                  <a:gd name="T99" fmla="*/ 2061 h 3285"/>
                  <a:gd name="T100" fmla="*/ 6475 w 7533"/>
                  <a:gd name="T101" fmla="*/ 1548 h 3285"/>
                  <a:gd name="T102" fmla="*/ 7143 w 7533"/>
                  <a:gd name="T103" fmla="*/ 666 h 3285"/>
                  <a:gd name="T104" fmla="*/ 7491 w 7533"/>
                  <a:gd name="T105" fmla="*/ 90 h 3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533" h="3285">
                    <a:moveTo>
                      <a:pt x="7491" y="90"/>
                    </a:moveTo>
                    <a:lnTo>
                      <a:pt x="7491" y="90"/>
                    </a:lnTo>
                    <a:lnTo>
                      <a:pt x="7533" y="0"/>
                    </a:lnTo>
                    <a:lnTo>
                      <a:pt x="7533" y="0"/>
                    </a:lnTo>
                    <a:lnTo>
                      <a:pt x="7310" y="81"/>
                    </a:lnTo>
                    <a:lnTo>
                      <a:pt x="7171" y="126"/>
                    </a:lnTo>
                    <a:lnTo>
                      <a:pt x="7018" y="171"/>
                    </a:lnTo>
                    <a:lnTo>
                      <a:pt x="6837" y="216"/>
                    </a:lnTo>
                    <a:lnTo>
                      <a:pt x="6656" y="252"/>
                    </a:lnTo>
                    <a:lnTo>
                      <a:pt x="6447" y="288"/>
                    </a:lnTo>
                    <a:lnTo>
                      <a:pt x="6224" y="315"/>
                    </a:lnTo>
                    <a:lnTo>
                      <a:pt x="6224" y="315"/>
                    </a:lnTo>
                    <a:lnTo>
                      <a:pt x="6085" y="324"/>
                    </a:lnTo>
                    <a:lnTo>
                      <a:pt x="5946" y="324"/>
                    </a:lnTo>
                    <a:lnTo>
                      <a:pt x="5946" y="324"/>
                    </a:lnTo>
                    <a:lnTo>
                      <a:pt x="5639" y="315"/>
                    </a:lnTo>
                    <a:lnTo>
                      <a:pt x="5305" y="288"/>
                    </a:lnTo>
                    <a:lnTo>
                      <a:pt x="4567" y="207"/>
                    </a:lnTo>
                    <a:lnTo>
                      <a:pt x="4177" y="162"/>
                    </a:lnTo>
                    <a:lnTo>
                      <a:pt x="3787" y="126"/>
                    </a:lnTo>
                    <a:lnTo>
                      <a:pt x="3383" y="99"/>
                    </a:lnTo>
                    <a:lnTo>
                      <a:pt x="2980" y="90"/>
                    </a:lnTo>
                    <a:lnTo>
                      <a:pt x="2980" y="90"/>
                    </a:lnTo>
                    <a:lnTo>
                      <a:pt x="2743" y="99"/>
                    </a:lnTo>
                    <a:lnTo>
                      <a:pt x="2520" y="108"/>
                    </a:lnTo>
                    <a:lnTo>
                      <a:pt x="2297" y="135"/>
                    </a:lnTo>
                    <a:lnTo>
                      <a:pt x="2074" y="162"/>
                    </a:lnTo>
                    <a:lnTo>
                      <a:pt x="1866" y="207"/>
                    </a:lnTo>
                    <a:lnTo>
                      <a:pt x="1671" y="261"/>
                    </a:lnTo>
                    <a:lnTo>
                      <a:pt x="1462" y="333"/>
                    </a:lnTo>
                    <a:lnTo>
                      <a:pt x="1281" y="414"/>
                    </a:lnTo>
                    <a:lnTo>
                      <a:pt x="1281" y="414"/>
                    </a:lnTo>
                    <a:lnTo>
                      <a:pt x="1100" y="513"/>
                    </a:lnTo>
                    <a:lnTo>
                      <a:pt x="933" y="612"/>
                    </a:lnTo>
                    <a:lnTo>
                      <a:pt x="779" y="729"/>
                    </a:lnTo>
                    <a:lnTo>
                      <a:pt x="640" y="837"/>
                    </a:lnTo>
                    <a:lnTo>
                      <a:pt x="529" y="954"/>
                    </a:lnTo>
                    <a:lnTo>
                      <a:pt x="417" y="1071"/>
                    </a:lnTo>
                    <a:lnTo>
                      <a:pt x="334" y="1188"/>
                    </a:lnTo>
                    <a:lnTo>
                      <a:pt x="250" y="1305"/>
                    </a:lnTo>
                    <a:lnTo>
                      <a:pt x="195" y="1422"/>
                    </a:lnTo>
                    <a:lnTo>
                      <a:pt x="139" y="1539"/>
                    </a:lnTo>
                    <a:lnTo>
                      <a:pt x="97" y="1656"/>
                    </a:lnTo>
                    <a:lnTo>
                      <a:pt x="69" y="1764"/>
                    </a:lnTo>
                    <a:lnTo>
                      <a:pt x="14" y="1971"/>
                    </a:lnTo>
                    <a:lnTo>
                      <a:pt x="0" y="2160"/>
                    </a:lnTo>
                    <a:lnTo>
                      <a:pt x="0" y="2160"/>
                    </a:lnTo>
                    <a:lnTo>
                      <a:pt x="83" y="2043"/>
                    </a:lnTo>
                    <a:lnTo>
                      <a:pt x="181" y="1917"/>
                    </a:lnTo>
                    <a:lnTo>
                      <a:pt x="292" y="1782"/>
                    </a:lnTo>
                    <a:lnTo>
                      <a:pt x="431" y="1647"/>
                    </a:lnTo>
                    <a:lnTo>
                      <a:pt x="431" y="1647"/>
                    </a:lnTo>
                    <a:lnTo>
                      <a:pt x="626" y="1467"/>
                    </a:lnTo>
                    <a:lnTo>
                      <a:pt x="738" y="1386"/>
                    </a:lnTo>
                    <a:lnTo>
                      <a:pt x="849" y="1305"/>
                    </a:lnTo>
                    <a:lnTo>
                      <a:pt x="974" y="1224"/>
                    </a:lnTo>
                    <a:lnTo>
                      <a:pt x="1114" y="1143"/>
                    </a:lnTo>
                    <a:lnTo>
                      <a:pt x="1267" y="1071"/>
                    </a:lnTo>
                    <a:lnTo>
                      <a:pt x="1420" y="999"/>
                    </a:lnTo>
                    <a:lnTo>
                      <a:pt x="1573" y="936"/>
                    </a:lnTo>
                    <a:lnTo>
                      <a:pt x="1754" y="882"/>
                    </a:lnTo>
                    <a:lnTo>
                      <a:pt x="1935" y="837"/>
                    </a:lnTo>
                    <a:lnTo>
                      <a:pt x="2130" y="792"/>
                    </a:lnTo>
                    <a:lnTo>
                      <a:pt x="2325" y="756"/>
                    </a:lnTo>
                    <a:lnTo>
                      <a:pt x="2548" y="729"/>
                    </a:lnTo>
                    <a:lnTo>
                      <a:pt x="2771" y="720"/>
                    </a:lnTo>
                    <a:lnTo>
                      <a:pt x="3007" y="711"/>
                    </a:lnTo>
                    <a:lnTo>
                      <a:pt x="3007" y="711"/>
                    </a:lnTo>
                    <a:lnTo>
                      <a:pt x="3216" y="711"/>
                    </a:lnTo>
                    <a:lnTo>
                      <a:pt x="3216" y="711"/>
                    </a:lnTo>
                    <a:lnTo>
                      <a:pt x="3704" y="729"/>
                    </a:lnTo>
                    <a:lnTo>
                      <a:pt x="4149" y="729"/>
                    </a:lnTo>
                    <a:lnTo>
                      <a:pt x="4149" y="729"/>
                    </a:lnTo>
                    <a:lnTo>
                      <a:pt x="4720" y="729"/>
                    </a:lnTo>
                    <a:lnTo>
                      <a:pt x="5166" y="711"/>
                    </a:lnTo>
                    <a:lnTo>
                      <a:pt x="5166" y="711"/>
                    </a:lnTo>
                    <a:lnTo>
                      <a:pt x="5542" y="693"/>
                    </a:lnTo>
                    <a:lnTo>
                      <a:pt x="5542" y="693"/>
                    </a:lnTo>
                    <a:lnTo>
                      <a:pt x="5584" y="693"/>
                    </a:lnTo>
                    <a:lnTo>
                      <a:pt x="5611" y="693"/>
                    </a:lnTo>
                    <a:lnTo>
                      <a:pt x="5639" y="711"/>
                    </a:lnTo>
                    <a:lnTo>
                      <a:pt x="5667" y="729"/>
                    </a:lnTo>
                    <a:lnTo>
                      <a:pt x="5667" y="729"/>
                    </a:lnTo>
                    <a:lnTo>
                      <a:pt x="5681" y="756"/>
                    </a:lnTo>
                    <a:lnTo>
                      <a:pt x="5681" y="774"/>
                    </a:lnTo>
                    <a:lnTo>
                      <a:pt x="5667" y="801"/>
                    </a:lnTo>
                    <a:lnTo>
                      <a:pt x="5639" y="819"/>
                    </a:lnTo>
                    <a:lnTo>
                      <a:pt x="5639" y="819"/>
                    </a:lnTo>
                    <a:lnTo>
                      <a:pt x="5611" y="837"/>
                    </a:lnTo>
                    <a:lnTo>
                      <a:pt x="5542" y="882"/>
                    </a:lnTo>
                    <a:lnTo>
                      <a:pt x="5403" y="936"/>
                    </a:lnTo>
                    <a:lnTo>
                      <a:pt x="5194" y="999"/>
                    </a:lnTo>
                    <a:lnTo>
                      <a:pt x="4901" y="1080"/>
                    </a:lnTo>
                    <a:lnTo>
                      <a:pt x="4511" y="1161"/>
                    </a:lnTo>
                    <a:lnTo>
                      <a:pt x="4024" y="1242"/>
                    </a:lnTo>
                    <a:lnTo>
                      <a:pt x="3411" y="1323"/>
                    </a:lnTo>
                    <a:lnTo>
                      <a:pt x="3411" y="1323"/>
                    </a:lnTo>
                    <a:lnTo>
                      <a:pt x="3202" y="1350"/>
                    </a:lnTo>
                    <a:lnTo>
                      <a:pt x="2993" y="1377"/>
                    </a:lnTo>
                    <a:lnTo>
                      <a:pt x="2799" y="1422"/>
                    </a:lnTo>
                    <a:lnTo>
                      <a:pt x="2618" y="1458"/>
                    </a:lnTo>
                    <a:lnTo>
                      <a:pt x="2450" y="1503"/>
                    </a:lnTo>
                    <a:lnTo>
                      <a:pt x="2283" y="1557"/>
                    </a:lnTo>
                    <a:lnTo>
                      <a:pt x="2144" y="1602"/>
                    </a:lnTo>
                    <a:lnTo>
                      <a:pt x="2005" y="1665"/>
                    </a:lnTo>
                    <a:lnTo>
                      <a:pt x="1740" y="1782"/>
                    </a:lnTo>
                    <a:lnTo>
                      <a:pt x="1517" y="1899"/>
                    </a:lnTo>
                    <a:lnTo>
                      <a:pt x="1336" y="2034"/>
                    </a:lnTo>
                    <a:lnTo>
                      <a:pt x="1169" y="2169"/>
                    </a:lnTo>
                    <a:lnTo>
                      <a:pt x="1169" y="2169"/>
                    </a:lnTo>
                    <a:lnTo>
                      <a:pt x="1044" y="2295"/>
                    </a:lnTo>
                    <a:lnTo>
                      <a:pt x="933" y="2430"/>
                    </a:lnTo>
                    <a:lnTo>
                      <a:pt x="849" y="2556"/>
                    </a:lnTo>
                    <a:lnTo>
                      <a:pt x="779" y="2673"/>
                    </a:lnTo>
                    <a:lnTo>
                      <a:pt x="724" y="2781"/>
                    </a:lnTo>
                    <a:lnTo>
                      <a:pt x="682" y="2880"/>
                    </a:lnTo>
                    <a:lnTo>
                      <a:pt x="640" y="3024"/>
                    </a:lnTo>
                    <a:lnTo>
                      <a:pt x="640" y="3024"/>
                    </a:lnTo>
                    <a:lnTo>
                      <a:pt x="640" y="3042"/>
                    </a:lnTo>
                    <a:lnTo>
                      <a:pt x="640" y="3042"/>
                    </a:lnTo>
                    <a:lnTo>
                      <a:pt x="640" y="3042"/>
                    </a:lnTo>
                    <a:lnTo>
                      <a:pt x="640" y="3042"/>
                    </a:lnTo>
                    <a:lnTo>
                      <a:pt x="710" y="3069"/>
                    </a:lnTo>
                    <a:lnTo>
                      <a:pt x="807" y="3105"/>
                    </a:lnTo>
                    <a:lnTo>
                      <a:pt x="807" y="3105"/>
                    </a:lnTo>
                    <a:lnTo>
                      <a:pt x="933" y="3150"/>
                    </a:lnTo>
                    <a:lnTo>
                      <a:pt x="1086" y="3186"/>
                    </a:lnTo>
                    <a:lnTo>
                      <a:pt x="1281" y="3222"/>
                    </a:lnTo>
                    <a:lnTo>
                      <a:pt x="1517" y="3249"/>
                    </a:lnTo>
                    <a:lnTo>
                      <a:pt x="1517" y="3249"/>
                    </a:lnTo>
                    <a:lnTo>
                      <a:pt x="1810" y="3276"/>
                    </a:lnTo>
                    <a:lnTo>
                      <a:pt x="2144" y="3285"/>
                    </a:lnTo>
                    <a:lnTo>
                      <a:pt x="2144" y="3285"/>
                    </a:lnTo>
                    <a:lnTo>
                      <a:pt x="2464" y="3276"/>
                    </a:lnTo>
                    <a:lnTo>
                      <a:pt x="2812" y="3249"/>
                    </a:lnTo>
                    <a:lnTo>
                      <a:pt x="3175" y="3204"/>
                    </a:lnTo>
                    <a:lnTo>
                      <a:pt x="3550" y="3141"/>
                    </a:lnTo>
                    <a:lnTo>
                      <a:pt x="3745" y="3096"/>
                    </a:lnTo>
                    <a:lnTo>
                      <a:pt x="3954" y="3051"/>
                    </a:lnTo>
                    <a:lnTo>
                      <a:pt x="4149" y="2988"/>
                    </a:lnTo>
                    <a:lnTo>
                      <a:pt x="4344" y="2925"/>
                    </a:lnTo>
                    <a:lnTo>
                      <a:pt x="4553" y="2853"/>
                    </a:lnTo>
                    <a:lnTo>
                      <a:pt x="4762" y="2772"/>
                    </a:lnTo>
                    <a:lnTo>
                      <a:pt x="4971" y="2691"/>
                    </a:lnTo>
                    <a:lnTo>
                      <a:pt x="5180" y="2592"/>
                    </a:lnTo>
                    <a:lnTo>
                      <a:pt x="5180" y="2592"/>
                    </a:lnTo>
                    <a:lnTo>
                      <a:pt x="5375" y="2484"/>
                    </a:lnTo>
                    <a:lnTo>
                      <a:pt x="5584" y="2349"/>
                    </a:lnTo>
                    <a:lnTo>
                      <a:pt x="5778" y="2214"/>
                    </a:lnTo>
                    <a:lnTo>
                      <a:pt x="5959" y="2061"/>
                    </a:lnTo>
                    <a:lnTo>
                      <a:pt x="6141" y="1899"/>
                    </a:lnTo>
                    <a:lnTo>
                      <a:pt x="6308" y="1728"/>
                    </a:lnTo>
                    <a:lnTo>
                      <a:pt x="6475" y="1548"/>
                    </a:lnTo>
                    <a:lnTo>
                      <a:pt x="6628" y="1368"/>
                    </a:lnTo>
                    <a:lnTo>
                      <a:pt x="6906" y="1017"/>
                    </a:lnTo>
                    <a:lnTo>
                      <a:pt x="7143" y="666"/>
                    </a:lnTo>
                    <a:lnTo>
                      <a:pt x="7338" y="351"/>
                    </a:lnTo>
                    <a:lnTo>
                      <a:pt x="7491" y="90"/>
                    </a:lnTo>
                    <a:lnTo>
                      <a:pt x="7491" y="90"/>
                    </a:lnTo>
                    <a:close/>
                  </a:path>
                </a:pathLst>
              </a:custGeom>
              <a:solidFill>
                <a:srgbClr val="92D050"/>
              </a:solidFill>
              <a:ln w="9525">
                <a:solidFill>
                  <a:srgbClr val="92D050"/>
                </a:solidFill>
                <a:round/>
                <a:headEnd/>
                <a:tailEnd/>
              </a:ln>
              <a:extLst/>
            </p:spPr>
            <p:txBody>
              <a:bodyPr vert="horz" wrap="square" lIns="91440" tIns="45720" rIns="91440" bIns="45720" numCol="1" anchor="t" anchorCtr="0" compatLnSpc="1">
                <a:prstTxWarp prst="textNoShape">
                  <a:avLst/>
                </a:prstTxWarp>
              </a:bodyPr>
              <a:lstStyle/>
              <a:p>
                <a:endParaRPr lang="en-US" sz="1400"/>
              </a:p>
            </p:txBody>
          </p:sp>
          <p:sp>
            <p:nvSpPr>
              <p:cNvPr id="147" name="Freeform 68"/>
              <p:cNvSpPr>
                <a:spLocks noEditPoints="1"/>
              </p:cNvSpPr>
              <p:nvPr/>
            </p:nvSpPr>
            <p:spPr bwMode="gray">
              <a:xfrm>
                <a:off x="3016943" y="5327904"/>
                <a:ext cx="248960" cy="140588"/>
              </a:xfrm>
              <a:custGeom>
                <a:avLst/>
                <a:gdLst>
                  <a:gd name="T0" fmla="*/ 7937 w 8160"/>
                  <a:gd name="T1" fmla="*/ 27 h 4608"/>
                  <a:gd name="T2" fmla="*/ 7492 w 8160"/>
                  <a:gd name="T3" fmla="*/ 234 h 4608"/>
                  <a:gd name="T4" fmla="*/ 6322 w 8160"/>
                  <a:gd name="T5" fmla="*/ 468 h 4608"/>
                  <a:gd name="T6" fmla="*/ 4470 w 8160"/>
                  <a:gd name="T7" fmla="*/ 315 h 4608"/>
                  <a:gd name="T8" fmla="*/ 2743 w 8160"/>
                  <a:gd name="T9" fmla="*/ 261 h 4608"/>
                  <a:gd name="T10" fmla="*/ 1379 w 8160"/>
                  <a:gd name="T11" fmla="*/ 594 h 4608"/>
                  <a:gd name="T12" fmla="*/ 529 w 8160"/>
                  <a:gd name="T13" fmla="*/ 1215 h 4608"/>
                  <a:gd name="T14" fmla="*/ 84 w 8160"/>
                  <a:gd name="T15" fmla="*/ 2007 h 4608"/>
                  <a:gd name="T16" fmla="*/ 28 w 8160"/>
                  <a:gd name="T17" fmla="*/ 2808 h 4608"/>
                  <a:gd name="T18" fmla="*/ 153 w 8160"/>
                  <a:gd name="T19" fmla="*/ 2970 h 4608"/>
                  <a:gd name="T20" fmla="*/ 278 w 8160"/>
                  <a:gd name="T21" fmla="*/ 2907 h 4608"/>
                  <a:gd name="T22" fmla="*/ 641 w 8160"/>
                  <a:gd name="T23" fmla="*/ 2295 h 4608"/>
                  <a:gd name="T24" fmla="*/ 1462 w 8160"/>
                  <a:gd name="T25" fmla="*/ 1611 h 4608"/>
                  <a:gd name="T26" fmla="*/ 2381 w 8160"/>
                  <a:gd name="T27" fmla="*/ 1260 h 4608"/>
                  <a:gd name="T28" fmla="*/ 3258 w 8160"/>
                  <a:gd name="T29" fmla="*/ 1179 h 4608"/>
                  <a:gd name="T30" fmla="*/ 4874 w 8160"/>
                  <a:gd name="T31" fmla="*/ 1188 h 4608"/>
                  <a:gd name="T32" fmla="*/ 3620 w 8160"/>
                  <a:gd name="T33" fmla="*/ 1467 h 4608"/>
                  <a:gd name="T34" fmla="*/ 2284 w 8160"/>
                  <a:gd name="T35" fmla="*/ 1764 h 4608"/>
                  <a:gd name="T36" fmla="*/ 933 w 8160"/>
                  <a:gd name="T37" fmla="*/ 2592 h 4608"/>
                  <a:gd name="T38" fmla="*/ 501 w 8160"/>
                  <a:gd name="T39" fmla="*/ 3267 h 4608"/>
                  <a:gd name="T40" fmla="*/ 306 w 8160"/>
                  <a:gd name="T41" fmla="*/ 3987 h 4608"/>
                  <a:gd name="T42" fmla="*/ 334 w 8160"/>
                  <a:gd name="T43" fmla="*/ 4563 h 4608"/>
                  <a:gd name="T44" fmla="*/ 460 w 8160"/>
                  <a:gd name="T45" fmla="*/ 4608 h 4608"/>
                  <a:gd name="T46" fmla="*/ 571 w 8160"/>
                  <a:gd name="T47" fmla="*/ 4518 h 4608"/>
                  <a:gd name="T48" fmla="*/ 571 w 8160"/>
                  <a:gd name="T49" fmla="*/ 3852 h 4608"/>
                  <a:gd name="T50" fmla="*/ 752 w 8160"/>
                  <a:gd name="T51" fmla="*/ 3474 h 4608"/>
                  <a:gd name="T52" fmla="*/ 1727 w 8160"/>
                  <a:gd name="T53" fmla="*/ 3717 h 4608"/>
                  <a:gd name="T54" fmla="*/ 2395 w 8160"/>
                  <a:gd name="T55" fmla="*/ 3744 h 4608"/>
                  <a:gd name="T56" fmla="*/ 4080 w 8160"/>
                  <a:gd name="T57" fmla="*/ 3555 h 4608"/>
                  <a:gd name="T58" fmla="*/ 5361 w 8160"/>
                  <a:gd name="T59" fmla="*/ 3123 h 4608"/>
                  <a:gd name="T60" fmla="*/ 6141 w 8160"/>
                  <a:gd name="T61" fmla="*/ 2673 h 4608"/>
                  <a:gd name="T62" fmla="*/ 7464 w 8160"/>
                  <a:gd name="T63" fmla="*/ 1269 h 4608"/>
                  <a:gd name="T64" fmla="*/ 8146 w 8160"/>
                  <a:gd name="T65" fmla="*/ 99 h 4608"/>
                  <a:gd name="T66" fmla="*/ 8090 w 8160"/>
                  <a:gd name="T67" fmla="*/ 9 h 4608"/>
                  <a:gd name="T68" fmla="*/ 1058 w 8160"/>
                  <a:gd name="T69" fmla="*/ 3411 h 4608"/>
                  <a:gd name="T70" fmla="*/ 891 w 8160"/>
                  <a:gd name="T71" fmla="*/ 3348 h 4608"/>
                  <a:gd name="T72" fmla="*/ 1100 w 8160"/>
                  <a:gd name="T73" fmla="*/ 2862 h 4608"/>
                  <a:gd name="T74" fmla="*/ 1768 w 8160"/>
                  <a:gd name="T75" fmla="*/ 2205 h 4608"/>
                  <a:gd name="T76" fmla="*/ 2869 w 8160"/>
                  <a:gd name="T77" fmla="*/ 1764 h 4608"/>
                  <a:gd name="T78" fmla="*/ 4275 w 8160"/>
                  <a:gd name="T79" fmla="*/ 1548 h 4608"/>
                  <a:gd name="T80" fmla="*/ 5862 w 8160"/>
                  <a:gd name="T81" fmla="*/ 1143 h 4608"/>
                  <a:gd name="T82" fmla="*/ 5918 w 8160"/>
                  <a:gd name="T83" fmla="*/ 1035 h 4608"/>
                  <a:gd name="T84" fmla="*/ 5793 w 8160"/>
                  <a:gd name="T85" fmla="*/ 999 h 4608"/>
                  <a:gd name="T86" fmla="*/ 3955 w 8160"/>
                  <a:gd name="T87" fmla="*/ 1035 h 4608"/>
                  <a:gd name="T88" fmla="*/ 2799 w 8160"/>
                  <a:gd name="T89" fmla="*/ 1035 h 4608"/>
                  <a:gd name="T90" fmla="*/ 1671 w 8160"/>
                  <a:gd name="T91" fmla="*/ 1305 h 4608"/>
                  <a:gd name="T92" fmla="*/ 877 w 8160"/>
                  <a:gd name="T93" fmla="*/ 1773 h 4608"/>
                  <a:gd name="T94" fmla="*/ 251 w 8160"/>
                  <a:gd name="T95" fmla="*/ 2466 h 4608"/>
                  <a:gd name="T96" fmla="*/ 446 w 8160"/>
                  <a:gd name="T97" fmla="*/ 1728 h 4608"/>
                  <a:gd name="T98" fmla="*/ 1030 w 8160"/>
                  <a:gd name="T99" fmla="*/ 1035 h 4608"/>
                  <a:gd name="T100" fmla="*/ 1922 w 8160"/>
                  <a:gd name="T101" fmla="*/ 567 h 4608"/>
                  <a:gd name="T102" fmla="*/ 3231 w 8160"/>
                  <a:gd name="T103" fmla="*/ 396 h 4608"/>
                  <a:gd name="T104" fmla="*/ 5556 w 8160"/>
                  <a:gd name="T105" fmla="*/ 594 h 4608"/>
                  <a:gd name="T106" fmla="*/ 6475 w 8160"/>
                  <a:gd name="T107" fmla="*/ 621 h 4608"/>
                  <a:gd name="T108" fmla="*/ 7561 w 8160"/>
                  <a:gd name="T109" fmla="*/ 387 h 4608"/>
                  <a:gd name="T110" fmla="*/ 7394 w 8160"/>
                  <a:gd name="T111" fmla="*/ 972 h 4608"/>
                  <a:gd name="T112" fmla="*/ 6210 w 8160"/>
                  <a:gd name="T113" fmla="*/ 2367 h 4608"/>
                  <a:gd name="T114" fmla="*/ 5222 w 8160"/>
                  <a:gd name="T115" fmla="*/ 2997 h 4608"/>
                  <a:gd name="T116" fmla="*/ 3996 w 8160"/>
                  <a:gd name="T117" fmla="*/ 3402 h 4608"/>
                  <a:gd name="T118" fmla="*/ 2395 w 8160"/>
                  <a:gd name="T119" fmla="*/ 3591 h 4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160" h="4608">
                    <a:moveTo>
                      <a:pt x="8090" y="9"/>
                    </a:moveTo>
                    <a:lnTo>
                      <a:pt x="8090" y="9"/>
                    </a:lnTo>
                    <a:lnTo>
                      <a:pt x="8049" y="0"/>
                    </a:lnTo>
                    <a:lnTo>
                      <a:pt x="8021" y="0"/>
                    </a:lnTo>
                    <a:lnTo>
                      <a:pt x="7979" y="9"/>
                    </a:lnTo>
                    <a:lnTo>
                      <a:pt x="7937" y="27"/>
                    </a:lnTo>
                    <a:lnTo>
                      <a:pt x="7937" y="27"/>
                    </a:lnTo>
                    <a:lnTo>
                      <a:pt x="7923" y="36"/>
                    </a:lnTo>
                    <a:lnTo>
                      <a:pt x="7923" y="36"/>
                    </a:lnTo>
                    <a:lnTo>
                      <a:pt x="7784" y="117"/>
                    </a:lnTo>
                    <a:lnTo>
                      <a:pt x="7659" y="171"/>
                    </a:lnTo>
                    <a:lnTo>
                      <a:pt x="7492" y="234"/>
                    </a:lnTo>
                    <a:lnTo>
                      <a:pt x="7283" y="297"/>
                    </a:lnTo>
                    <a:lnTo>
                      <a:pt x="7046" y="360"/>
                    </a:lnTo>
                    <a:lnTo>
                      <a:pt x="6754" y="414"/>
                    </a:lnTo>
                    <a:lnTo>
                      <a:pt x="6433" y="459"/>
                    </a:lnTo>
                    <a:lnTo>
                      <a:pt x="6433" y="459"/>
                    </a:lnTo>
                    <a:lnTo>
                      <a:pt x="6322" y="468"/>
                    </a:lnTo>
                    <a:lnTo>
                      <a:pt x="6197" y="477"/>
                    </a:lnTo>
                    <a:lnTo>
                      <a:pt x="6197" y="477"/>
                    </a:lnTo>
                    <a:lnTo>
                      <a:pt x="5904" y="468"/>
                    </a:lnTo>
                    <a:lnTo>
                      <a:pt x="5584" y="441"/>
                    </a:lnTo>
                    <a:lnTo>
                      <a:pt x="4860" y="360"/>
                    </a:lnTo>
                    <a:lnTo>
                      <a:pt x="4470" y="315"/>
                    </a:lnTo>
                    <a:lnTo>
                      <a:pt x="4066" y="279"/>
                    </a:lnTo>
                    <a:lnTo>
                      <a:pt x="3648" y="252"/>
                    </a:lnTo>
                    <a:lnTo>
                      <a:pt x="3231" y="243"/>
                    </a:lnTo>
                    <a:lnTo>
                      <a:pt x="3231" y="243"/>
                    </a:lnTo>
                    <a:lnTo>
                      <a:pt x="2980" y="243"/>
                    </a:lnTo>
                    <a:lnTo>
                      <a:pt x="2743" y="261"/>
                    </a:lnTo>
                    <a:lnTo>
                      <a:pt x="2506" y="279"/>
                    </a:lnTo>
                    <a:lnTo>
                      <a:pt x="2270" y="315"/>
                    </a:lnTo>
                    <a:lnTo>
                      <a:pt x="2033" y="360"/>
                    </a:lnTo>
                    <a:lnTo>
                      <a:pt x="1810" y="423"/>
                    </a:lnTo>
                    <a:lnTo>
                      <a:pt x="1587" y="504"/>
                    </a:lnTo>
                    <a:lnTo>
                      <a:pt x="1379" y="594"/>
                    </a:lnTo>
                    <a:lnTo>
                      <a:pt x="1379" y="594"/>
                    </a:lnTo>
                    <a:lnTo>
                      <a:pt x="1170" y="711"/>
                    </a:lnTo>
                    <a:lnTo>
                      <a:pt x="975" y="828"/>
                    </a:lnTo>
                    <a:lnTo>
                      <a:pt x="808" y="954"/>
                    </a:lnTo>
                    <a:lnTo>
                      <a:pt x="668" y="1080"/>
                    </a:lnTo>
                    <a:lnTo>
                      <a:pt x="529" y="1215"/>
                    </a:lnTo>
                    <a:lnTo>
                      <a:pt x="418" y="1350"/>
                    </a:lnTo>
                    <a:lnTo>
                      <a:pt x="320" y="1485"/>
                    </a:lnTo>
                    <a:lnTo>
                      <a:pt x="251" y="1611"/>
                    </a:lnTo>
                    <a:lnTo>
                      <a:pt x="181" y="1746"/>
                    </a:lnTo>
                    <a:lnTo>
                      <a:pt x="125" y="1881"/>
                    </a:lnTo>
                    <a:lnTo>
                      <a:pt x="84" y="2007"/>
                    </a:lnTo>
                    <a:lnTo>
                      <a:pt x="56" y="2124"/>
                    </a:lnTo>
                    <a:lnTo>
                      <a:pt x="14" y="2358"/>
                    </a:lnTo>
                    <a:lnTo>
                      <a:pt x="0" y="2556"/>
                    </a:lnTo>
                    <a:lnTo>
                      <a:pt x="0" y="2556"/>
                    </a:lnTo>
                    <a:lnTo>
                      <a:pt x="14" y="2700"/>
                    </a:lnTo>
                    <a:lnTo>
                      <a:pt x="28" y="2808"/>
                    </a:lnTo>
                    <a:lnTo>
                      <a:pt x="42" y="2907"/>
                    </a:lnTo>
                    <a:lnTo>
                      <a:pt x="42" y="2907"/>
                    </a:lnTo>
                    <a:lnTo>
                      <a:pt x="56" y="2925"/>
                    </a:lnTo>
                    <a:lnTo>
                      <a:pt x="84" y="2952"/>
                    </a:lnTo>
                    <a:lnTo>
                      <a:pt x="111" y="2961"/>
                    </a:lnTo>
                    <a:lnTo>
                      <a:pt x="153" y="2970"/>
                    </a:lnTo>
                    <a:lnTo>
                      <a:pt x="153" y="2970"/>
                    </a:lnTo>
                    <a:lnTo>
                      <a:pt x="195" y="2961"/>
                    </a:lnTo>
                    <a:lnTo>
                      <a:pt x="237" y="2952"/>
                    </a:lnTo>
                    <a:lnTo>
                      <a:pt x="265" y="2934"/>
                    </a:lnTo>
                    <a:lnTo>
                      <a:pt x="278" y="2907"/>
                    </a:lnTo>
                    <a:lnTo>
                      <a:pt x="278" y="2907"/>
                    </a:lnTo>
                    <a:lnTo>
                      <a:pt x="306" y="2835"/>
                    </a:lnTo>
                    <a:lnTo>
                      <a:pt x="306" y="2835"/>
                    </a:lnTo>
                    <a:lnTo>
                      <a:pt x="390" y="2664"/>
                    </a:lnTo>
                    <a:lnTo>
                      <a:pt x="460" y="2556"/>
                    </a:lnTo>
                    <a:lnTo>
                      <a:pt x="543" y="2430"/>
                    </a:lnTo>
                    <a:lnTo>
                      <a:pt x="641" y="2295"/>
                    </a:lnTo>
                    <a:lnTo>
                      <a:pt x="766" y="2160"/>
                    </a:lnTo>
                    <a:lnTo>
                      <a:pt x="905" y="2016"/>
                    </a:lnTo>
                    <a:lnTo>
                      <a:pt x="1072" y="1872"/>
                    </a:lnTo>
                    <a:lnTo>
                      <a:pt x="1072" y="1872"/>
                    </a:lnTo>
                    <a:lnTo>
                      <a:pt x="1253" y="1737"/>
                    </a:lnTo>
                    <a:lnTo>
                      <a:pt x="1462" y="1611"/>
                    </a:lnTo>
                    <a:lnTo>
                      <a:pt x="1685" y="1485"/>
                    </a:lnTo>
                    <a:lnTo>
                      <a:pt x="1810" y="1431"/>
                    </a:lnTo>
                    <a:lnTo>
                      <a:pt x="1949" y="1386"/>
                    </a:lnTo>
                    <a:lnTo>
                      <a:pt x="2089" y="1341"/>
                    </a:lnTo>
                    <a:lnTo>
                      <a:pt x="2228" y="1296"/>
                    </a:lnTo>
                    <a:lnTo>
                      <a:pt x="2381" y="1260"/>
                    </a:lnTo>
                    <a:lnTo>
                      <a:pt x="2534" y="1233"/>
                    </a:lnTo>
                    <a:lnTo>
                      <a:pt x="2701" y="1206"/>
                    </a:lnTo>
                    <a:lnTo>
                      <a:pt x="2882" y="1188"/>
                    </a:lnTo>
                    <a:lnTo>
                      <a:pt x="3063" y="1179"/>
                    </a:lnTo>
                    <a:lnTo>
                      <a:pt x="3258" y="1179"/>
                    </a:lnTo>
                    <a:lnTo>
                      <a:pt x="3258" y="1179"/>
                    </a:lnTo>
                    <a:lnTo>
                      <a:pt x="3453" y="1179"/>
                    </a:lnTo>
                    <a:lnTo>
                      <a:pt x="3453" y="1179"/>
                    </a:lnTo>
                    <a:lnTo>
                      <a:pt x="3941" y="1197"/>
                    </a:lnTo>
                    <a:lnTo>
                      <a:pt x="4400" y="1197"/>
                    </a:lnTo>
                    <a:lnTo>
                      <a:pt x="4400" y="1197"/>
                    </a:lnTo>
                    <a:lnTo>
                      <a:pt x="4874" y="1188"/>
                    </a:lnTo>
                    <a:lnTo>
                      <a:pt x="5278" y="1179"/>
                    </a:lnTo>
                    <a:lnTo>
                      <a:pt x="5278" y="1179"/>
                    </a:lnTo>
                    <a:lnTo>
                      <a:pt x="4999" y="1251"/>
                    </a:lnTo>
                    <a:lnTo>
                      <a:pt x="4637" y="1323"/>
                    </a:lnTo>
                    <a:lnTo>
                      <a:pt x="4177" y="1395"/>
                    </a:lnTo>
                    <a:lnTo>
                      <a:pt x="3620" y="1467"/>
                    </a:lnTo>
                    <a:lnTo>
                      <a:pt x="3620" y="1467"/>
                    </a:lnTo>
                    <a:lnTo>
                      <a:pt x="3356" y="1503"/>
                    </a:lnTo>
                    <a:lnTo>
                      <a:pt x="3091" y="1548"/>
                    </a:lnTo>
                    <a:lnTo>
                      <a:pt x="2813" y="1611"/>
                    </a:lnTo>
                    <a:lnTo>
                      <a:pt x="2548" y="1674"/>
                    </a:lnTo>
                    <a:lnTo>
                      <a:pt x="2284" y="1764"/>
                    </a:lnTo>
                    <a:lnTo>
                      <a:pt x="2033" y="1854"/>
                    </a:lnTo>
                    <a:lnTo>
                      <a:pt x="1796" y="1971"/>
                    </a:lnTo>
                    <a:lnTo>
                      <a:pt x="1560" y="2097"/>
                    </a:lnTo>
                    <a:lnTo>
                      <a:pt x="1337" y="2241"/>
                    </a:lnTo>
                    <a:lnTo>
                      <a:pt x="1128" y="2412"/>
                    </a:lnTo>
                    <a:lnTo>
                      <a:pt x="933" y="2592"/>
                    </a:lnTo>
                    <a:lnTo>
                      <a:pt x="849" y="2691"/>
                    </a:lnTo>
                    <a:lnTo>
                      <a:pt x="766" y="2799"/>
                    </a:lnTo>
                    <a:lnTo>
                      <a:pt x="696" y="2907"/>
                    </a:lnTo>
                    <a:lnTo>
                      <a:pt x="627" y="3024"/>
                    </a:lnTo>
                    <a:lnTo>
                      <a:pt x="557" y="3141"/>
                    </a:lnTo>
                    <a:lnTo>
                      <a:pt x="501" y="3267"/>
                    </a:lnTo>
                    <a:lnTo>
                      <a:pt x="446" y="3402"/>
                    </a:lnTo>
                    <a:lnTo>
                      <a:pt x="404" y="3537"/>
                    </a:lnTo>
                    <a:lnTo>
                      <a:pt x="362" y="3681"/>
                    </a:lnTo>
                    <a:lnTo>
                      <a:pt x="334" y="3825"/>
                    </a:lnTo>
                    <a:lnTo>
                      <a:pt x="334" y="3825"/>
                    </a:lnTo>
                    <a:lnTo>
                      <a:pt x="306" y="3987"/>
                    </a:lnTo>
                    <a:lnTo>
                      <a:pt x="306" y="4158"/>
                    </a:lnTo>
                    <a:lnTo>
                      <a:pt x="306" y="4158"/>
                    </a:lnTo>
                    <a:lnTo>
                      <a:pt x="320" y="4419"/>
                    </a:lnTo>
                    <a:lnTo>
                      <a:pt x="320" y="4536"/>
                    </a:lnTo>
                    <a:lnTo>
                      <a:pt x="320" y="4536"/>
                    </a:lnTo>
                    <a:lnTo>
                      <a:pt x="334" y="4563"/>
                    </a:lnTo>
                    <a:lnTo>
                      <a:pt x="362" y="4581"/>
                    </a:lnTo>
                    <a:lnTo>
                      <a:pt x="404" y="4599"/>
                    </a:lnTo>
                    <a:lnTo>
                      <a:pt x="446" y="4608"/>
                    </a:lnTo>
                    <a:lnTo>
                      <a:pt x="446" y="4608"/>
                    </a:lnTo>
                    <a:lnTo>
                      <a:pt x="460" y="4608"/>
                    </a:lnTo>
                    <a:lnTo>
                      <a:pt x="460" y="4608"/>
                    </a:lnTo>
                    <a:lnTo>
                      <a:pt x="501" y="4599"/>
                    </a:lnTo>
                    <a:lnTo>
                      <a:pt x="543" y="4581"/>
                    </a:lnTo>
                    <a:lnTo>
                      <a:pt x="557" y="4554"/>
                    </a:lnTo>
                    <a:lnTo>
                      <a:pt x="571" y="4518"/>
                    </a:lnTo>
                    <a:lnTo>
                      <a:pt x="571" y="4518"/>
                    </a:lnTo>
                    <a:lnTo>
                      <a:pt x="571" y="4518"/>
                    </a:lnTo>
                    <a:lnTo>
                      <a:pt x="557" y="4410"/>
                    </a:lnTo>
                    <a:lnTo>
                      <a:pt x="543" y="4158"/>
                    </a:lnTo>
                    <a:lnTo>
                      <a:pt x="543" y="4158"/>
                    </a:lnTo>
                    <a:lnTo>
                      <a:pt x="557" y="3996"/>
                    </a:lnTo>
                    <a:lnTo>
                      <a:pt x="571" y="3852"/>
                    </a:lnTo>
                    <a:lnTo>
                      <a:pt x="571" y="3852"/>
                    </a:lnTo>
                    <a:lnTo>
                      <a:pt x="627" y="3627"/>
                    </a:lnTo>
                    <a:lnTo>
                      <a:pt x="682" y="3438"/>
                    </a:lnTo>
                    <a:lnTo>
                      <a:pt x="682" y="3438"/>
                    </a:lnTo>
                    <a:lnTo>
                      <a:pt x="682" y="3438"/>
                    </a:lnTo>
                    <a:lnTo>
                      <a:pt x="682" y="3438"/>
                    </a:lnTo>
                    <a:lnTo>
                      <a:pt x="752" y="3474"/>
                    </a:lnTo>
                    <a:lnTo>
                      <a:pt x="822" y="3510"/>
                    </a:lnTo>
                    <a:lnTo>
                      <a:pt x="933" y="3555"/>
                    </a:lnTo>
                    <a:lnTo>
                      <a:pt x="1086" y="3600"/>
                    </a:lnTo>
                    <a:lnTo>
                      <a:pt x="1267" y="3645"/>
                    </a:lnTo>
                    <a:lnTo>
                      <a:pt x="1476" y="3681"/>
                    </a:lnTo>
                    <a:lnTo>
                      <a:pt x="1727" y="3717"/>
                    </a:lnTo>
                    <a:lnTo>
                      <a:pt x="1727" y="3717"/>
                    </a:lnTo>
                    <a:lnTo>
                      <a:pt x="2047" y="3735"/>
                    </a:lnTo>
                    <a:lnTo>
                      <a:pt x="2395" y="3744"/>
                    </a:lnTo>
                    <a:lnTo>
                      <a:pt x="2395" y="3744"/>
                    </a:lnTo>
                    <a:lnTo>
                      <a:pt x="2395" y="3744"/>
                    </a:lnTo>
                    <a:lnTo>
                      <a:pt x="2395" y="3744"/>
                    </a:lnTo>
                    <a:lnTo>
                      <a:pt x="2729" y="3735"/>
                    </a:lnTo>
                    <a:lnTo>
                      <a:pt x="3105" y="3708"/>
                    </a:lnTo>
                    <a:lnTo>
                      <a:pt x="3481" y="3663"/>
                    </a:lnTo>
                    <a:lnTo>
                      <a:pt x="3676" y="3636"/>
                    </a:lnTo>
                    <a:lnTo>
                      <a:pt x="3885" y="3600"/>
                    </a:lnTo>
                    <a:lnTo>
                      <a:pt x="4080" y="3555"/>
                    </a:lnTo>
                    <a:lnTo>
                      <a:pt x="4289" y="3501"/>
                    </a:lnTo>
                    <a:lnTo>
                      <a:pt x="4498" y="3438"/>
                    </a:lnTo>
                    <a:lnTo>
                      <a:pt x="4721" y="3375"/>
                    </a:lnTo>
                    <a:lnTo>
                      <a:pt x="4929" y="3303"/>
                    </a:lnTo>
                    <a:lnTo>
                      <a:pt x="5138" y="3213"/>
                    </a:lnTo>
                    <a:lnTo>
                      <a:pt x="5361" y="3123"/>
                    </a:lnTo>
                    <a:lnTo>
                      <a:pt x="5570" y="3024"/>
                    </a:lnTo>
                    <a:lnTo>
                      <a:pt x="5570" y="3024"/>
                    </a:lnTo>
                    <a:lnTo>
                      <a:pt x="5723" y="2943"/>
                    </a:lnTo>
                    <a:lnTo>
                      <a:pt x="5862" y="2862"/>
                    </a:lnTo>
                    <a:lnTo>
                      <a:pt x="6002" y="2772"/>
                    </a:lnTo>
                    <a:lnTo>
                      <a:pt x="6141" y="2673"/>
                    </a:lnTo>
                    <a:lnTo>
                      <a:pt x="6405" y="2457"/>
                    </a:lnTo>
                    <a:lnTo>
                      <a:pt x="6656" y="2232"/>
                    </a:lnTo>
                    <a:lnTo>
                      <a:pt x="6879" y="1998"/>
                    </a:lnTo>
                    <a:lnTo>
                      <a:pt x="7088" y="1755"/>
                    </a:lnTo>
                    <a:lnTo>
                      <a:pt x="7283" y="1503"/>
                    </a:lnTo>
                    <a:lnTo>
                      <a:pt x="7464" y="1269"/>
                    </a:lnTo>
                    <a:lnTo>
                      <a:pt x="7464" y="1269"/>
                    </a:lnTo>
                    <a:lnTo>
                      <a:pt x="7617" y="1035"/>
                    </a:lnTo>
                    <a:lnTo>
                      <a:pt x="7756" y="819"/>
                    </a:lnTo>
                    <a:lnTo>
                      <a:pt x="7965" y="450"/>
                    </a:lnTo>
                    <a:lnTo>
                      <a:pt x="8104" y="198"/>
                    </a:lnTo>
                    <a:lnTo>
                      <a:pt x="8146" y="99"/>
                    </a:lnTo>
                    <a:lnTo>
                      <a:pt x="8146" y="99"/>
                    </a:lnTo>
                    <a:lnTo>
                      <a:pt x="8160" y="72"/>
                    </a:lnTo>
                    <a:lnTo>
                      <a:pt x="8146" y="45"/>
                    </a:lnTo>
                    <a:lnTo>
                      <a:pt x="8132" y="27"/>
                    </a:lnTo>
                    <a:lnTo>
                      <a:pt x="8090" y="9"/>
                    </a:lnTo>
                    <a:lnTo>
                      <a:pt x="8090" y="9"/>
                    </a:lnTo>
                    <a:close/>
                    <a:moveTo>
                      <a:pt x="1768" y="3555"/>
                    </a:moveTo>
                    <a:lnTo>
                      <a:pt x="1768" y="3555"/>
                    </a:lnTo>
                    <a:lnTo>
                      <a:pt x="1532" y="3528"/>
                    </a:lnTo>
                    <a:lnTo>
                      <a:pt x="1337" y="3492"/>
                    </a:lnTo>
                    <a:lnTo>
                      <a:pt x="1184" y="3456"/>
                    </a:lnTo>
                    <a:lnTo>
                      <a:pt x="1058" y="3411"/>
                    </a:lnTo>
                    <a:lnTo>
                      <a:pt x="1058" y="3411"/>
                    </a:lnTo>
                    <a:lnTo>
                      <a:pt x="961" y="3375"/>
                    </a:lnTo>
                    <a:lnTo>
                      <a:pt x="891" y="3348"/>
                    </a:lnTo>
                    <a:lnTo>
                      <a:pt x="891" y="3348"/>
                    </a:lnTo>
                    <a:lnTo>
                      <a:pt x="891" y="3348"/>
                    </a:lnTo>
                    <a:lnTo>
                      <a:pt x="891" y="3348"/>
                    </a:lnTo>
                    <a:lnTo>
                      <a:pt x="891" y="3330"/>
                    </a:lnTo>
                    <a:lnTo>
                      <a:pt x="891" y="3330"/>
                    </a:lnTo>
                    <a:lnTo>
                      <a:pt x="933" y="3186"/>
                    </a:lnTo>
                    <a:lnTo>
                      <a:pt x="975" y="3087"/>
                    </a:lnTo>
                    <a:lnTo>
                      <a:pt x="1030" y="2979"/>
                    </a:lnTo>
                    <a:lnTo>
                      <a:pt x="1100" y="2862"/>
                    </a:lnTo>
                    <a:lnTo>
                      <a:pt x="1184" y="2736"/>
                    </a:lnTo>
                    <a:lnTo>
                      <a:pt x="1295" y="2601"/>
                    </a:lnTo>
                    <a:lnTo>
                      <a:pt x="1420" y="2475"/>
                    </a:lnTo>
                    <a:lnTo>
                      <a:pt x="1420" y="2475"/>
                    </a:lnTo>
                    <a:lnTo>
                      <a:pt x="1587" y="2340"/>
                    </a:lnTo>
                    <a:lnTo>
                      <a:pt x="1768" y="2205"/>
                    </a:lnTo>
                    <a:lnTo>
                      <a:pt x="1991" y="2088"/>
                    </a:lnTo>
                    <a:lnTo>
                      <a:pt x="2256" y="1971"/>
                    </a:lnTo>
                    <a:lnTo>
                      <a:pt x="2395" y="1908"/>
                    </a:lnTo>
                    <a:lnTo>
                      <a:pt x="2534" y="1863"/>
                    </a:lnTo>
                    <a:lnTo>
                      <a:pt x="2701" y="1809"/>
                    </a:lnTo>
                    <a:lnTo>
                      <a:pt x="2869" y="1764"/>
                    </a:lnTo>
                    <a:lnTo>
                      <a:pt x="3050" y="1728"/>
                    </a:lnTo>
                    <a:lnTo>
                      <a:pt x="3244" y="1683"/>
                    </a:lnTo>
                    <a:lnTo>
                      <a:pt x="3453" y="1656"/>
                    </a:lnTo>
                    <a:lnTo>
                      <a:pt x="3662" y="1629"/>
                    </a:lnTo>
                    <a:lnTo>
                      <a:pt x="3662" y="1629"/>
                    </a:lnTo>
                    <a:lnTo>
                      <a:pt x="4275" y="1548"/>
                    </a:lnTo>
                    <a:lnTo>
                      <a:pt x="4762" y="1467"/>
                    </a:lnTo>
                    <a:lnTo>
                      <a:pt x="5152" y="1386"/>
                    </a:lnTo>
                    <a:lnTo>
                      <a:pt x="5445" y="1305"/>
                    </a:lnTo>
                    <a:lnTo>
                      <a:pt x="5654" y="1242"/>
                    </a:lnTo>
                    <a:lnTo>
                      <a:pt x="5793" y="1188"/>
                    </a:lnTo>
                    <a:lnTo>
                      <a:pt x="5862" y="1143"/>
                    </a:lnTo>
                    <a:lnTo>
                      <a:pt x="5890" y="1125"/>
                    </a:lnTo>
                    <a:lnTo>
                      <a:pt x="5890" y="1125"/>
                    </a:lnTo>
                    <a:lnTo>
                      <a:pt x="5918" y="1107"/>
                    </a:lnTo>
                    <a:lnTo>
                      <a:pt x="5932" y="1080"/>
                    </a:lnTo>
                    <a:lnTo>
                      <a:pt x="5932" y="1062"/>
                    </a:lnTo>
                    <a:lnTo>
                      <a:pt x="5918" y="1035"/>
                    </a:lnTo>
                    <a:lnTo>
                      <a:pt x="5918" y="1035"/>
                    </a:lnTo>
                    <a:lnTo>
                      <a:pt x="5890" y="1017"/>
                    </a:lnTo>
                    <a:lnTo>
                      <a:pt x="5862" y="999"/>
                    </a:lnTo>
                    <a:lnTo>
                      <a:pt x="5835" y="999"/>
                    </a:lnTo>
                    <a:lnTo>
                      <a:pt x="5793" y="999"/>
                    </a:lnTo>
                    <a:lnTo>
                      <a:pt x="5793" y="999"/>
                    </a:lnTo>
                    <a:lnTo>
                      <a:pt x="5417" y="1017"/>
                    </a:lnTo>
                    <a:lnTo>
                      <a:pt x="5417" y="1017"/>
                    </a:lnTo>
                    <a:lnTo>
                      <a:pt x="4971" y="1035"/>
                    </a:lnTo>
                    <a:lnTo>
                      <a:pt x="4400" y="1035"/>
                    </a:lnTo>
                    <a:lnTo>
                      <a:pt x="4400" y="1035"/>
                    </a:lnTo>
                    <a:lnTo>
                      <a:pt x="3955" y="1035"/>
                    </a:lnTo>
                    <a:lnTo>
                      <a:pt x="3467" y="1017"/>
                    </a:lnTo>
                    <a:lnTo>
                      <a:pt x="3467" y="1017"/>
                    </a:lnTo>
                    <a:lnTo>
                      <a:pt x="3258" y="1017"/>
                    </a:lnTo>
                    <a:lnTo>
                      <a:pt x="3258" y="1017"/>
                    </a:lnTo>
                    <a:lnTo>
                      <a:pt x="3022" y="1026"/>
                    </a:lnTo>
                    <a:lnTo>
                      <a:pt x="2799" y="1035"/>
                    </a:lnTo>
                    <a:lnTo>
                      <a:pt x="2576" y="1062"/>
                    </a:lnTo>
                    <a:lnTo>
                      <a:pt x="2381" y="1098"/>
                    </a:lnTo>
                    <a:lnTo>
                      <a:pt x="2186" y="1143"/>
                    </a:lnTo>
                    <a:lnTo>
                      <a:pt x="2005" y="1188"/>
                    </a:lnTo>
                    <a:lnTo>
                      <a:pt x="1824" y="1242"/>
                    </a:lnTo>
                    <a:lnTo>
                      <a:pt x="1671" y="1305"/>
                    </a:lnTo>
                    <a:lnTo>
                      <a:pt x="1518" y="1377"/>
                    </a:lnTo>
                    <a:lnTo>
                      <a:pt x="1365" y="1449"/>
                    </a:lnTo>
                    <a:lnTo>
                      <a:pt x="1225" y="1530"/>
                    </a:lnTo>
                    <a:lnTo>
                      <a:pt x="1100" y="1611"/>
                    </a:lnTo>
                    <a:lnTo>
                      <a:pt x="989" y="1692"/>
                    </a:lnTo>
                    <a:lnTo>
                      <a:pt x="877" y="1773"/>
                    </a:lnTo>
                    <a:lnTo>
                      <a:pt x="682" y="1953"/>
                    </a:lnTo>
                    <a:lnTo>
                      <a:pt x="682" y="1953"/>
                    </a:lnTo>
                    <a:lnTo>
                      <a:pt x="543" y="2088"/>
                    </a:lnTo>
                    <a:lnTo>
                      <a:pt x="432" y="2223"/>
                    </a:lnTo>
                    <a:lnTo>
                      <a:pt x="334" y="2349"/>
                    </a:lnTo>
                    <a:lnTo>
                      <a:pt x="251" y="2466"/>
                    </a:lnTo>
                    <a:lnTo>
                      <a:pt x="251" y="2466"/>
                    </a:lnTo>
                    <a:lnTo>
                      <a:pt x="265" y="2277"/>
                    </a:lnTo>
                    <a:lnTo>
                      <a:pt x="320" y="2070"/>
                    </a:lnTo>
                    <a:lnTo>
                      <a:pt x="348" y="1962"/>
                    </a:lnTo>
                    <a:lnTo>
                      <a:pt x="390" y="1845"/>
                    </a:lnTo>
                    <a:lnTo>
                      <a:pt x="446" y="1728"/>
                    </a:lnTo>
                    <a:lnTo>
                      <a:pt x="501" y="1611"/>
                    </a:lnTo>
                    <a:lnTo>
                      <a:pt x="585" y="1494"/>
                    </a:lnTo>
                    <a:lnTo>
                      <a:pt x="668" y="1377"/>
                    </a:lnTo>
                    <a:lnTo>
                      <a:pt x="780" y="1260"/>
                    </a:lnTo>
                    <a:lnTo>
                      <a:pt x="891" y="1143"/>
                    </a:lnTo>
                    <a:lnTo>
                      <a:pt x="1030" y="1035"/>
                    </a:lnTo>
                    <a:lnTo>
                      <a:pt x="1184" y="918"/>
                    </a:lnTo>
                    <a:lnTo>
                      <a:pt x="1351" y="819"/>
                    </a:lnTo>
                    <a:lnTo>
                      <a:pt x="1532" y="720"/>
                    </a:lnTo>
                    <a:lnTo>
                      <a:pt x="1532" y="720"/>
                    </a:lnTo>
                    <a:lnTo>
                      <a:pt x="1713" y="639"/>
                    </a:lnTo>
                    <a:lnTo>
                      <a:pt x="1922" y="567"/>
                    </a:lnTo>
                    <a:lnTo>
                      <a:pt x="2117" y="513"/>
                    </a:lnTo>
                    <a:lnTo>
                      <a:pt x="2325" y="468"/>
                    </a:lnTo>
                    <a:lnTo>
                      <a:pt x="2548" y="441"/>
                    </a:lnTo>
                    <a:lnTo>
                      <a:pt x="2771" y="414"/>
                    </a:lnTo>
                    <a:lnTo>
                      <a:pt x="2994" y="405"/>
                    </a:lnTo>
                    <a:lnTo>
                      <a:pt x="3231" y="396"/>
                    </a:lnTo>
                    <a:lnTo>
                      <a:pt x="3231" y="396"/>
                    </a:lnTo>
                    <a:lnTo>
                      <a:pt x="3634" y="405"/>
                    </a:lnTo>
                    <a:lnTo>
                      <a:pt x="4038" y="432"/>
                    </a:lnTo>
                    <a:lnTo>
                      <a:pt x="4428" y="468"/>
                    </a:lnTo>
                    <a:lnTo>
                      <a:pt x="4818" y="513"/>
                    </a:lnTo>
                    <a:lnTo>
                      <a:pt x="5556" y="594"/>
                    </a:lnTo>
                    <a:lnTo>
                      <a:pt x="5890" y="621"/>
                    </a:lnTo>
                    <a:lnTo>
                      <a:pt x="6197" y="630"/>
                    </a:lnTo>
                    <a:lnTo>
                      <a:pt x="6197" y="630"/>
                    </a:lnTo>
                    <a:lnTo>
                      <a:pt x="6336" y="630"/>
                    </a:lnTo>
                    <a:lnTo>
                      <a:pt x="6475" y="621"/>
                    </a:lnTo>
                    <a:lnTo>
                      <a:pt x="6475" y="621"/>
                    </a:lnTo>
                    <a:lnTo>
                      <a:pt x="6698" y="594"/>
                    </a:lnTo>
                    <a:lnTo>
                      <a:pt x="6907" y="558"/>
                    </a:lnTo>
                    <a:lnTo>
                      <a:pt x="7088" y="522"/>
                    </a:lnTo>
                    <a:lnTo>
                      <a:pt x="7269" y="477"/>
                    </a:lnTo>
                    <a:lnTo>
                      <a:pt x="7422" y="432"/>
                    </a:lnTo>
                    <a:lnTo>
                      <a:pt x="7561" y="387"/>
                    </a:lnTo>
                    <a:lnTo>
                      <a:pt x="7784" y="306"/>
                    </a:lnTo>
                    <a:lnTo>
                      <a:pt x="7784" y="306"/>
                    </a:lnTo>
                    <a:lnTo>
                      <a:pt x="7742" y="396"/>
                    </a:lnTo>
                    <a:lnTo>
                      <a:pt x="7742" y="396"/>
                    </a:lnTo>
                    <a:lnTo>
                      <a:pt x="7589" y="657"/>
                    </a:lnTo>
                    <a:lnTo>
                      <a:pt x="7394" y="972"/>
                    </a:lnTo>
                    <a:lnTo>
                      <a:pt x="7157" y="1323"/>
                    </a:lnTo>
                    <a:lnTo>
                      <a:pt x="6879" y="1674"/>
                    </a:lnTo>
                    <a:lnTo>
                      <a:pt x="6726" y="1854"/>
                    </a:lnTo>
                    <a:lnTo>
                      <a:pt x="6559" y="2034"/>
                    </a:lnTo>
                    <a:lnTo>
                      <a:pt x="6392" y="2205"/>
                    </a:lnTo>
                    <a:lnTo>
                      <a:pt x="6210" y="2367"/>
                    </a:lnTo>
                    <a:lnTo>
                      <a:pt x="6029" y="2520"/>
                    </a:lnTo>
                    <a:lnTo>
                      <a:pt x="5835" y="2655"/>
                    </a:lnTo>
                    <a:lnTo>
                      <a:pt x="5626" y="2790"/>
                    </a:lnTo>
                    <a:lnTo>
                      <a:pt x="5431" y="2898"/>
                    </a:lnTo>
                    <a:lnTo>
                      <a:pt x="5431" y="2898"/>
                    </a:lnTo>
                    <a:lnTo>
                      <a:pt x="5222" y="2997"/>
                    </a:lnTo>
                    <a:lnTo>
                      <a:pt x="5013" y="3078"/>
                    </a:lnTo>
                    <a:lnTo>
                      <a:pt x="4804" y="3159"/>
                    </a:lnTo>
                    <a:lnTo>
                      <a:pt x="4595" y="3231"/>
                    </a:lnTo>
                    <a:lnTo>
                      <a:pt x="4400" y="3294"/>
                    </a:lnTo>
                    <a:lnTo>
                      <a:pt x="4205" y="3357"/>
                    </a:lnTo>
                    <a:lnTo>
                      <a:pt x="3996" y="3402"/>
                    </a:lnTo>
                    <a:lnTo>
                      <a:pt x="3801" y="3447"/>
                    </a:lnTo>
                    <a:lnTo>
                      <a:pt x="3426" y="3510"/>
                    </a:lnTo>
                    <a:lnTo>
                      <a:pt x="3063" y="3555"/>
                    </a:lnTo>
                    <a:lnTo>
                      <a:pt x="2715" y="3582"/>
                    </a:lnTo>
                    <a:lnTo>
                      <a:pt x="2395" y="3591"/>
                    </a:lnTo>
                    <a:lnTo>
                      <a:pt x="2395" y="3591"/>
                    </a:lnTo>
                    <a:lnTo>
                      <a:pt x="2061" y="3582"/>
                    </a:lnTo>
                    <a:lnTo>
                      <a:pt x="1768" y="3555"/>
                    </a:lnTo>
                    <a:lnTo>
                      <a:pt x="1768" y="3555"/>
                    </a:lnTo>
                    <a:close/>
                  </a:path>
                </a:pathLst>
              </a:custGeom>
              <a:solidFill>
                <a:srgbClr val="92D050"/>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400"/>
              </a:p>
            </p:txBody>
          </p:sp>
        </p:grpSp>
      </p:grpSp>
      <p:grpSp>
        <p:nvGrpSpPr>
          <p:cNvPr id="49" name="Group 48"/>
          <p:cNvGrpSpPr/>
          <p:nvPr/>
        </p:nvGrpSpPr>
        <p:grpSpPr>
          <a:xfrm>
            <a:off x="4297954" y="1178966"/>
            <a:ext cx="371724" cy="680845"/>
            <a:chOff x="-713395" y="2725343"/>
            <a:chExt cx="555955" cy="1018280"/>
          </a:xfrm>
        </p:grpSpPr>
        <p:sp>
          <p:nvSpPr>
            <p:cNvPr id="47" name="Freeform 46"/>
            <p:cNvSpPr/>
            <p:nvPr/>
          </p:nvSpPr>
          <p:spPr>
            <a:xfrm>
              <a:off x="-463545" y="3308097"/>
              <a:ext cx="109222" cy="321940"/>
            </a:xfrm>
            <a:custGeom>
              <a:avLst/>
              <a:gdLst>
                <a:gd name="connsiteX0" fmla="*/ 33107 w 109221"/>
                <a:gd name="connsiteY0" fmla="*/ 0 h 532801"/>
                <a:gd name="connsiteX1" fmla="*/ 109221 w 109221"/>
                <a:gd name="connsiteY1" fmla="*/ 0 h 532801"/>
                <a:gd name="connsiteX2" fmla="*/ 109221 w 109221"/>
                <a:gd name="connsiteY2" fmla="*/ 532801 h 532801"/>
                <a:gd name="connsiteX3" fmla="*/ 0 w 109221"/>
                <a:gd name="connsiteY3" fmla="*/ 532801 h 532801"/>
                <a:gd name="connsiteX4" fmla="*/ 0 w 109221"/>
                <a:gd name="connsiteY4" fmla="*/ 456686 h 532801"/>
                <a:gd name="connsiteX5" fmla="*/ 33107 w 109221"/>
                <a:gd name="connsiteY5" fmla="*/ 456686 h 532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21" h="532801">
                  <a:moveTo>
                    <a:pt x="33107" y="0"/>
                  </a:moveTo>
                  <a:lnTo>
                    <a:pt x="109221" y="0"/>
                  </a:lnTo>
                  <a:lnTo>
                    <a:pt x="109221" y="532801"/>
                  </a:lnTo>
                  <a:lnTo>
                    <a:pt x="0" y="532801"/>
                  </a:lnTo>
                  <a:lnTo>
                    <a:pt x="0" y="456686"/>
                  </a:lnTo>
                  <a:lnTo>
                    <a:pt x="33107" y="456686"/>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err="1" smtClean="0">
                <a:solidFill>
                  <a:schemeClr val="tx1"/>
                </a:solidFill>
              </a:endParaRPr>
            </a:p>
          </p:txBody>
        </p:sp>
        <p:sp>
          <p:nvSpPr>
            <p:cNvPr id="41" name="Round Same Side Corner Rectangle 40"/>
            <p:cNvSpPr/>
            <p:nvPr/>
          </p:nvSpPr>
          <p:spPr>
            <a:xfrm flipV="1">
              <a:off x="-630140" y="2942396"/>
              <a:ext cx="472700" cy="113861"/>
            </a:xfrm>
            <a:prstGeom prst="round2SameRect">
              <a:avLst>
                <a:gd name="adj1" fmla="val 45605"/>
                <a:gd name="adj2" fmla="val 0"/>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schemeClr val="tx1"/>
                </a:solidFill>
              </a:endParaRPr>
            </a:p>
          </p:txBody>
        </p:sp>
        <p:sp>
          <p:nvSpPr>
            <p:cNvPr id="42" name="Round Same Side Corner Rectangle 41"/>
            <p:cNvSpPr/>
            <p:nvPr/>
          </p:nvSpPr>
          <p:spPr>
            <a:xfrm>
              <a:off x="-528591" y="2725343"/>
              <a:ext cx="65045" cy="202179"/>
            </a:xfrm>
            <a:prstGeom prst="round2SameRect">
              <a:avLst>
                <a:gd name="adj1" fmla="val 50000"/>
                <a:gd name="adj2" fmla="val 0"/>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schemeClr val="tx1"/>
                </a:solidFill>
              </a:endParaRPr>
            </a:p>
          </p:txBody>
        </p:sp>
        <p:sp>
          <p:nvSpPr>
            <p:cNvPr id="43" name="Round Same Side Corner Rectangle 42"/>
            <p:cNvSpPr/>
            <p:nvPr/>
          </p:nvSpPr>
          <p:spPr>
            <a:xfrm>
              <a:off x="-324033" y="2725343"/>
              <a:ext cx="65045" cy="202179"/>
            </a:xfrm>
            <a:prstGeom prst="round2SameRect">
              <a:avLst>
                <a:gd name="adj1" fmla="val 50000"/>
                <a:gd name="adj2" fmla="val 0"/>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schemeClr val="tx1"/>
                </a:solidFill>
              </a:endParaRPr>
            </a:p>
          </p:txBody>
        </p:sp>
        <p:sp>
          <p:nvSpPr>
            <p:cNvPr id="44" name="Freeform 43"/>
            <p:cNvSpPr/>
            <p:nvPr/>
          </p:nvSpPr>
          <p:spPr>
            <a:xfrm rot="10800000">
              <a:off x="-569027" y="3071078"/>
              <a:ext cx="344078" cy="215608"/>
            </a:xfrm>
            <a:custGeom>
              <a:avLst/>
              <a:gdLst>
                <a:gd name="connsiteX0" fmla="*/ 551143 w 551143"/>
                <a:gd name="connsiteY0" fmla="*/ 345361 h 345361"/>
                <a:gd name="connsiteX1" fmla="*/ 0 w 551143"/>
                <a:gd name="connsiteY1" fmla="*/ 345361 h 345361"/>
                <a:gd name="connsiteX2" fmla="*/ 0 w 551143"/>
                <a:gd name="connsiteY2" fmla="*/ 309091 h 345361"/>
                <a:gd name="connsiteX3" fmla="*/ 136674 w 551143"/>
                <a:gd name="connsiteY3" fmla="*/ 7270 h 345361"/>
                <a:gd name="connsiteX4" fmla="*/ 172681 w 551143"/>
                <a:gd name="connsiteY4" fmla="*/ 0 h 345361"/>
                <a:gd name="connsiteX5" fmla="*/ 378463 w 551143"/>
                <a:gd name="connsiteY5" fmla="*/ 0 h 345361"/>
                <a:gd name="connsiteX6" fmla="*/ 414469 w 551143"/>
                <a:gd name="connsiteY6" fmla="*/ 7269 h 345361"/>
                <a:gd name="connsiteX7" fmla="*/ 551143 w 551143"/>
                <a:gd name="connsiteY7" fmla="*/ 309092 h 34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143" h="345361">
                  <a:moveTo>
                    <a:pt x="551143" y="345361"/>
                  </a:moveTo>
                  <a:lnTo>
                    <a:pt x="0" y="345361"/>
                  </a:lnTo>
                  <a:lnTo>
                    <a:pt x="0" y="309091"/>
                  </a:lnTo>
                  <a:lnTo>
                    <a:pt x="136674" y="7270"/>
                  </a:lnTo>
                  <a:lnTo>
                    <a:pt x="172681" y="0"/>
                  </a:lnTo>
                  <a:lnTo>
                    <a:pt x="378463" y="0"/>
                  </a:lnTo>
                  <a:lnTo>
                    <a:pt x="414469" y="7269"/>
                  </a:lnTo>
                  <a:lnTo>
                    <a:pt x="551143" y="309092"/>
                  </a:lnTo>
                  <a:close/>
                </a:path>
              </a:pathLst>
            </a:cu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err="1" smtClean="0">
                <a:solidFill>
                  <a:schemeClr val="tx1"/>
                </a:solidFill>
              </a:endParaRPr>
            </a:p>
          </p:txBody>
        </p:sp>
        <p:sp>
          <p:nvSpPr>
            <p:cNvPr id="48" name="Freeform 178"/>
            <p:cNvSpPr>
              <a:spLocks/>
            </p:cNvSpPr>
            <p:nvPr/>
          </p:nvSpPr>
          <p:spPr bwMode="auto">
            <a:xfrm>
              <a:off x="-713395" y="3473992"/>
              <a:ext cx="263639" cy="269631"/>
            </a:xfrm>
            <a:custGeom>
              <a:avLst/>
              <a:gdLst>
                <a:gd name="T0" fmla="*/ 57 w 88"/>
                <a:gd name="T1" fmla="*/ 31 h 90"/>
                <a:gd name="T2" fmla="*/ 57 w 88"/>
                <a:gd name="T3" fmla="*/ 0 h 90"/>
                <a:gd name="T4" fmla="*/ 31 w 88"/>
                <a:gd name="T5" fmla="*/ 0 h 90"/>
                <a:gd name="T6" fmla="*/ 31 w 88"/>
                <a:gd name="T7" fmla="*/ 31 h 90"/>
                <a:gd name="T8" fmla="*/ 0 w 88"/>
                <a:gd name="T9" fmla="*/ 31 h 90"/>
                <a:gd name="T10" fmla="*/ 0 w 88"/>
                <a:gd name="T11" fmla="*/ 59 h 90"/>
                <a:gd name="T12" fmla="*/ 31 w 88"/>
                <a:gd name="T13" fmla="*/ 59 h 90"/>
                <a:gd name="T14" fmla="*/ 31 w 88"/>
                <a:gd name="T15" fmla="*/ 90 h 90"/>
                <a:gd name="T16" fmla="*/ 57 w 88"/>
                <a:gd name="T17" fmla="*/ 90 h 90"/>
                <a:gd name="T18" fmla="*/ 57 w 88"/>
                <a:gd name="T19" fmla="*/ 59 h 90"/>
                <a:gd name="T20" fmla="*/ 88 w 88"/>
                <a:gd name="T21" fmla="*/ 59 h 90"/>
                <a:gd name="T22" fmla="*/ 88 w 88"/>
                <a:gd name="T23" fmla="*/ 31 h 90"/>
                <a:gd name="T24" fmla="*/ 57 w 88"/>
                <a:gd name="T25" fmla="*/ 3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90">
                  <a:moveTo>
                    <a:pt x="57" y="31"/>
                  </a:moveTo>
                  <a:lnTo>
                    <a:pt x="57" y="0"/>
                  </a:lnTo>
                  <a:lnTo>
                    <a:pt x="31" y="0"/>
                  </a:lnTo>
                  <a:lnTo>
                    <a:pt x="31" y="31"/>
                  </a:lnTo>
                  <a:lnTo>
                    <a:pt x="0" y="31"/>
                  </a:lnTo>
                  <a:lnTo>
                    <a:pt x="0" y="59"/>
                  </a:lnTo>
                  <a:lnTo>
                    <a:pt x="31" y="59"/>
                  </a:lnTo>
                  <a:lnTo>
                    <a:pt x="31" y="90"/>
                  </a:lnTo>
                  <a:lnTo>
                    <a:pt x="57" y="90"/>
                  </a:lnTo>
                  <a:lnTo>
                    <a:pt x="57" y="59"/>
                  </a:lnTo>
                  <a:lnTo>
                    <a:pt x="88" y="59"/>
                  </a:lnTo>
                  <a:lnTo>
                    <a:pt x="88" y="31"/>
                  </a:lnTo>
                  <a:lnTo>
                    <a:pt x="57" y="31"/>
                  </a:lnTo>
                  <a:close/>
                </a:path>
              </a:pathLst>
            </a:custGeom>
            <a:solidFill>
              <a:srgbClr val="92D050"/>
            </a:solidFill>
            <a:ln>
              <a:noFill/>
            </a:ln>
            <a:extLst/>
          </p:spPr>
          <p:txBody>
            <a:bodyPr vert="horz" wrap="square" lIns="91440" tIns="45720" rIns="91440" bIns="45720" numCol="1" anchor="t" anchorCtr="0" compatLnSpc="1">
              <a:prstTxWarp prst="textNoShape">
                <a:avLst/>
              </a:prstTxWarp>
            </a:bodyPr>
            <a:lstStyle/>
            <a:p>
              <a:endParaRPr lang="es-CR"/>
            </a:p>
          </p:txBody>
        </p:sp>
      </p:grpSp>
      <p:grpSp>
        <p:nvGrpSpPr>
          <p:cNvPr id="92" name="Group 91"/>
          <p:cNvGrpSpPr/>
          <p:nvPr/>
        </p:nvGrpSpPr>
        <p:grpSpPr>
          <a:xfrm>
            <a:off x="6950176" y="1293699"/>
            <a:ext cx="1371842" cy="451378"/>
            <a:chOff x="7134243" y="1792786"/>
            <a:chExt cx="757030" cy="249087"/>
          </a:xfrm>
        </p:grpSpPr>
        <p:sp>
          <p:nvSpPr>
            <p:cNvPr id="51" name="Freeform 10"/>
            <p:cNvSpPr>
              <a:spLocks/>
            </p:cNvSpPr>
            <p:nvPr/>
          </p:nvSpPr>
          <p:spPr bwMode="auto">
            <a:xfrm>
              <a:off x="7183085" y="1910004"/>
              <a:ext cx="73262" cy="51283"/>
            </a:xfrm>
            <a:custGeom>
              <a:avLst/>
              <a:gdLst>
                <a:gd name="T0" fmla="*/ 60 w 60"/>
                <a:gd name="T1" fmla="*/ 0 h 42"/>
                <a:gd name="T2" fmla="*/ 60 w 60"/>
                <a:gd name="T3" fmla="*/ 0 h 42"/>
                <a:gd name="T4" fmla="*/ 14 w 60"/>
                <a:gd name="T5" fmla="*/ 0 h 42"/>
                <a:gd name="T6" fmla="*/ 14 w 60"/>
                <a:gd name="T7" fmla="*/ 0 h 42"/>
                <a:gd name="T8" fmla="*/ 0 w 60"/>
                <a:gd name="T9" fmla="*/ 42 h 42"/>
                <a:gd name="T10" fmla="*/ 0 w 60"/>
                <a:gd name="T11" fmla="*/ 42 h 42"/>
                <a:gd name="T12" fmla="*/ 50 w 60"/>
                <a:gd name="T13" fmla="*/ 42 h 42"/>
                <a:gd name="T14" fmla="*/ 50 w 60"/>
                <a:gd name="T15" fmla="*/ 42 h 42"/>
                <a:gd name="T16" fmla="*/ 60 w 60"/>
                <a:gd name="T17" fmla="*/ 0 h 42"/>
                <a:gd name="T18" fmla="*/ 60 w 6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2">
                  <a:moveTo>
                    <a:pt x="60" y="0"/>
                  </a:moveTo>
                  <a:lnTo>
                    <a:pt x="60" y="0"/>
                  </a:lnTo>
                  <a:lnTo>
                    <a:pt x="14" y="0"/>
                  </a:lnTo>
                  <a:lnTo>
                    <a:pt x="14" y="0"/>
                  </a:lnTo>
                  <a:lnTo>
                    <a:pt x="0" y="42"/>
                  </a:lnTo>
                  <a:lnTo>
                    <a:pt x="0" y="42"/>
                  </a:lnTo>
                  <a:lnTo>
                    <a:pt x="50" y="42"/>
                  </a:lnTo>
                  <a:lnTo>
                    <a:pt x="50" y="42"/>
                  </a:lnTo>
                  <a:lnTo>
                    <a:pt x="60" y="0"/>
                  </a:lnTo>
                  <a:lnTo>
                    <a:pt x="6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11"/>
            <p:cNvSpPr>
              <a:spLocks/>
            </p:cNvSpPr>
            <p:nvPr/>
          </p:nvSpPr>
          <p:spPr bwMode="auto">
            <a:xfrm>
              <a:off x="7769172" y="1910004"/>
              <a:ext cx="73262" cy="51283"/>
            </a:xfrm>
            <a:custGeom>
              <a:avLst/>
              <a:gdLst>
                <a:gd name="T0" fmla="*/ 0 w 60"/>
                <a:gd name="T1" fmla="*/ 0 h 42"/>
                <a:gd name="T2" fmla="*/ 0 w 60"/>
                <a:gd name="T3" fmla="*/ 0 h 42"/>
                <a:gd name="T4" fmla="*/ 46 w 60"/>
                <a:gd name="T5" fmla="*/ 0 h 42"/>
                <a:gd name="T6" fmla="*/ 46 w 60"/>
                <a:gd name="T7" fmla="*/ 0 h 42"/>
                <a:gd name="T8" fmla="*/ 60 w 60"/>
                <a:gd name="T9" fmla="*/ 42 h 42"/>
                <a:gd name="T10" fmla="*/ 60 w 60"/>
                <a:gd name="T11" fmla="*/ 42 h 42"/>
                <a:gd name="T12" fmla="*/ 10 w 60"/>
                <a:gd name="T13" fmla="*/ 42 h 42"/>
                <a:gd name="T14" fmla="*/ 10 w 60"/>
                <a:gd name="T15" fmla="*/ 42 h 42"/>
                <a:gd name="T16" fmla="*/ 0 w 60"/>
                <a:gd name="T17" fmla="*/ 0 h 42"/>
                <a:gd name="T18" fmla="*/ 0 w 6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42">
                  <a:moveTo>
                    <a:pt x="0" y="0"/>
                  </a:moveTo>
                  <a:lnTo>
                    <a:pt x="0" y="0"/>
                  </a:lnTo>
                  <a:lnTo>
                    <a:pt x="46" y="0"/>
                  </a:lnTo>
                  <a:lnTo>
                    <a:pt x="46" y="0"/>
                  </a:lnTo>
                  <a:lnTo>
                    <a:pt x="60" y="42"/>
                  </a:lnTo>
                  <a:lnTo>
                    <a:pt x="60" y="42"/>
                  </a:lnTo>
                  <a:lnTo>
                    <a:pt x="10" y="42"/>
                  </a:lnTo>
                  <a:lnTo>
                    <a:pt x="10" y="42"/>
                  </a:lnTo>
                  <a:lnTo>
                    <a:pt x="0"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12"/>
            <p:cNvSpPr>
              <a:spLocks/>
            </p:cNvSpPr>
            <p:nvPr/>
          </p:nvSpPr>
          <p:spPr bwMode="auto">
            <a:xfrm>
              <a:off x="7202619" y="1858721"/>
              <a:ext cx="68376" cy="43956"/>
            </a:xfrm>
            <a:custGeom>
              <a:avLst/>
              <a:gdLst>
                <a:gd name="T0" fmla="*/ 56 w 56"/>
                <a:gd name="T1" fmla="*/ 0 h 36"/>
                <a:gd name="T2" fmla="*/ 56 w 56"/>
                <a:gd name="T3" fmla="*/ 0 h 36"/>
                <a:gd name="T4" fmla="*/ 12 w 56"/>
                <a:gd name="T5" fmla="*/ 0 h 36"/>
                <a:gd name="T6" fmla="*/ 12 w 56"/>
                <a:gd name="T7" fmla="*/ 0 h 36"/>
                <a:gd name="T8" fmla="*/ 0 w 56"/>
                <a:gd name="T9" fmla="*/ 36 h 36"/>
                <a:gd name="T10" fmla="*/ 0 w 56"/>
                <a:gd name="T11" fmla="*/ 36 h 36"/>
                <a:gd name="T12" fmla="*/ 46 w 56"/>
                <a:gd name="T13" fmla="*/ 36 h 36"/>
                <a:gd name="T14" fmla="*/ 46 w 56"/>
                <a:gd name="T15" fmla="*/ 36 h 36"/>
                <a:gd name="T16" fmla="*/ 56 w 56"/>
                <a:gd name="T17" fmla="*/ 0 h 36"/>
                <a:gd name="T18" fmla="*/ 56 w 5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36">
                  <a:moveTo>
                    <a:pt x="56" y="0"/>
                  </a:moveTo>
                  <a:lnTo>
                    <a:pt x="56" y="0"/>
                  </a:lnTo>
                  <a:lnTo>
                    <a:pt x="12" y="0"/>
                  </a:lnTo>
                  <a:lnTo>
                    <a:pt x="12" y="0"/>
                  </a:lnTo>
                  <a:lnTo>
                    <a:pt x="0" y="36"/>
                  </a:lnTo>
                  <a:lnTo>
                    <a:pt x="0" y="36"/>
                  </a:lnTo>
                  <a:lnTo>
                    <a:pt x="46" y="36"/>
                  </a:lnTo>
                  <a:lnTo>
                    <a:pt x="46" y="36"/>
                  </a:lnTo>
                  <a:lnTo>
                    <a:pt x="56" y="0"/>
                  </a:lnTo>
                  <a:lnTo>
                    <a:pt x="5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13"/>
            <p:cNvSpPr>
              <a:spLocks/>
            </p:cNvSpPr>
            <p:nvPr/>
          </p:nvSpPr>
          <p:spPr bwMode="auto">
            <a:xfrm>
              <a:off x="7756962" y="1858721"/>
              <a:ext cx="65935" cy="43956"/>
            </a:xfrm>
            <a:custGeom>
              <a:avLst/>
              <a:gdLst>
                <a:gd name="T0" fmla="*/ 0 w 54"/>
                <a:gd name="T1" fmla="*/ 0 h 36"/>
                <a:gd name="T2" fmla="*/ 0 w 54"/>
                <a:gd name="T3" fmla="*/ 0 h 36"/>
                <a:gd name="T4" fmla="*/ 42 w 54"/>
                <a:gd name="T5" fmla="*/ 0 h 36"/>
                <a:gd name="T6" fmla="*/ 42 w 54"/>
                <a:gd name="T7" fmla="*/ 0 h 36"/>
                <a:gd name="T8" fmla="*/ 54 w 54"/>
                <a:gd name="T9" fmla="*/ 36 h 36"/>
                <a:gd name="T10" fmla="*/ 54 w 54"/>
                <a:gd name="T11" fmla="*/ 36 h 36"/>
                <a:gd name="T12" fmla="*/ 8 w 54"/>
                <a:gd name="T13" fmla="*/ 36 h 36"/>
                <a:gd name="T14" fmla="*/ 8 w 54"/>
                <a:gd name="T15" fmla="*/ 36 h 36"/>
                <a:gd name="T16" fmla="*/ 0 w 54"/>
                <a:gd name="T17" fmla="*/ 0 h 36"/>
                <a:gd name="T18" fmla="*/ 0 w 54"/>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36">
                  <a:moveTo>
                    <a:pt x="0" y="0"/>
                  </a:moveTo>
                  <a:lnTo>
                    <a:pt x="0" y="0"/>
                  </a:lnTo>
                  <a:lnTo>
                    <a:pt x="42" y="0"/>
                  </a:lnTo>
                  <a:lnTo>
                    <a:pt x="42" y="0"/>
                  </a:lnTo>
                  <a:lnTo>
                    <a:pt x="54" y="36"/>
                  </a:lnTo>
                  <a:lnTo>
                    <a:pt x="54" y="36"/>
                  </a:lnTo>
                  <a:lnTo>
                    <a:pt x="8" y="36"/>
                  </a:lnTo>
                  <a:lnTo>
                    <a:pt x="8" y="36"/>
                  </a:lnTo>
                  <a:lnTo>
                    <a:pt x="0"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14"/>
            <p:cNvSpPr>
              <a:spLocks/>
            </p:cNvSpPr>
            <p:nvPr/>
          </p:nvSpPr>
          <p:spPr bwMode="auto">
            <a:xfrm>
              <a:off x="7219713" y="1814765"/>
              <a:ext cx="61052" cy="36631"/>
            </a:xfrm>
            <a:custGeom>
              <a:avLst/>
              <a:gdLst>
                <a:gd name="T0" fmla="*/ 50 w 50"/>
                <a:gd name="T1" fmla="*/ 0 h 30"/>
                <a:gd name="T2" fmla="*/ 50 w 50"/>
                <a:gd name="T3" fmla="*/ 0 h 30"/>
                <a:gd name="T4" fmla="*/ 10 w 50"/>
                <a:gd name="T5" fmla="*/ 0 h 30"/>
                <a:gd name="T6" fmla="*/ 10 w 50"/>
                <a:gd name="T7" fmla="*/ 0 h 30"/>
                <a:gd name="T8" fmla="*/ 0 w 50"/>
                <a:gd name="T9" fmla="*/ 30 h 30"/>
                <a:gd name="T10" fmla="*/ 0 w 50"/>
                <a:gd name="T11" fmla="*/ 30 h 30"/>
                <a:gd name="T12" fmla="*/ 42 w 50"/>
                <a:gd name="T13" fmla="*/ 30 h 30"/>
                <a:gd name="T14" fmla="*/ 42 w 50"/>
                <a:gd name="T15" fmla="*/ 30 h 30"/>
                <a:gd name="T16" fmla="*/ 50 w 50"/>
                <a:gd name="T17" fmla="*/ 0 h 30"/>
                <a:gd name="T18" fmla="*/ 50 w 50"/>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0">
                  <a:moveTo>
                    <a:pt x="50" y="0"/>
                  </a:moveTo>
                  <a:lnTo>
                    <a:pt x="50" y="0"/>
                  </a:lnTo>
                  <a:lnTo>
                    <a:pt x="10" y="0"/>
                  </a:lnTo>
                  <a:lnTo>
                    <a:pt x="10" y="0"/>
                  </a:lnTo>
                  <a:lnTo>
                    <a:pt x="0" y="30"/>
                  </a:lnTo>
                  <a:lnTo>
                    <a:pt x="0" y="30"/>
                  </a:lnTo>
                  <a:lnTo>
                    <a:pt x="42" y="30"/>
                  </a:lnTo>
                  <a:lnTo>
                    <a:pt x="42" y="30"/>
                  </a:lnTo>
                  <a:lnTo>
                    <a:pt x="50" y="0"/>
                  </a:lnTo>
                  <a:lnTo>
                    <a:pt x="5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15"/>
            <p:cNvSpPr>
              <a:spLocks/>
            </p:cNvSpPr>
            <p:nvPr/>
          </p:nvSpPr>
          <p:spPr bwMode="auto">
            <a:xfrm>
              <a:off x="7747193" y="1814765"/>
              <a:ext cx="58608" cy="36631"/>
            </a:xfrm>
            <a:custGeom>
              <a:avLst/>
              <a:gdLst>
                <a:gd name="T0" fmla="*/ 0 w 48"/>
                <a:gd name="T1" fmla="*/ 0 h 30"/>
                <a:gd name="T2" fmla="*/ 0 w 48"/>
                <a:gd name="T3" fmla="*/ 0 h 30"/>
                <a:gd name="T4" fmla="*/ 38 w 48"/>
                <a:gd name="T5" fmla="*/ 0 h 30"/>
                <a:gd name="T6" fmla="*/ 38 w 48"/>
                <a:gd name="T7" fmla="*/ 0 h 30"/>
                <a:gd name="T8" fmla="*/ 48 w 48"/>
                <a:gd name="T9" fmla="*/ 30 h 30"/>
                <a:gd name="T10" fmla="*/ 48 w 48"/>
                <a:gd name="T11" fmla="*/ 30 h 30"/>
                <a:gd name="T12" fmla="*/ 6 w 48"/>
                <a:gd name="T13" fmla="*/ 30 h 30"/>
                <a:gd name="T14" fmla="*/ 6 w 48"/>
                <a:gd name="T15" fmla="*/ 30 h 30"/>
                <a:gd name="T16" fmla="*/ 0 w 48"/>
                <a:gd name="T17" fmla="*/ 0 h 30"/>
                <a:gd name="T18" fmla="*/ 0 w 48"/>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0">
                  <a:moveTo>
                    <a:pt x="0" y="0"/>
                  </a:moveTo>
                  <a:lnTo>
                    <a:pt x="0" y="0"/>
                  </a:lnTo>
                  <a:lnTo>
                    <a:pt x="38" y="0"/>
                  </a:lnTo>
                  <a:lnTo>
                    <a:pt x="38" y="0"/>
                  </a:lnTo>
                  <a:lnTo>
                    <a:pt x="48" y="30"/>
                  </a:lnTo>
                  <a:lnTo>
                    <a:pt x="48" y="30"/>
                  </a:lnTo>
                  <a:lnTo>
                    <a:pt x="6" y="30"/>
                  </a:lnTo>
                  <a:lnTo>
                    <a:pt x="6" y="30"/>
                  </a:lnTo>
                  <a:lnTo>
                    <a:pt x="0" y="0"/>
                  </a:lnTo>
                  <a:lnTo>
                    <a:pt x="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16"/>
            <p:cNvSpPr>
              <a:spLocks/>
            </p:cNvSpPr>
            <p:nvPr/>
          </p:nvSpPr>
          <p:spPr bwMode="auto">
            <a:xfrm>
              <a:off x="7280765" y="1814765"/>
              <a:ext cx="56166" cy="36631"/>
            </a:xfrm>
            <a:custGeom>
              <a:avLst/>
              <a:gdLst>
                <a:gd name="T0" fmla="*/ 42 w 46"/>
                <a:gd name="T1" fmla="*/ 30 h 30"/>
                <a:gd name="T2" fmla="*/ 42 w 46"/>
                <a:gd name="T3" fmla="*/ 30 h 30"/>
                <a:gd name="T4" fmla="*/ 46 w 46"/>
                <a:gd name="T5" fmla="*/ 0 h 30"/>
                <a:gd name="T6" fmla="*/ 46 w 46"/>
                <a:gd name="T7" fmla="*/ 0 h 30"/>
                <a:gd name="T8" fmla="*/ 6 w 46"/>
                <a:gd name="T9" fmla="*/ 0 h 30"/>
                <a:gd name="T10" fmla="*/ 6 w 46"/>
                <a:gd name="T11" fmla="*/ 0 h 30"/>
                <a:gd name="T12" fmla="*/ 0 w 46"/>
                <a:gd name="T13" fmla="*/ 30 h 30"/>
                <a:gd name="T14" fmla="*/ 0 w 46"/>
                <a:gd name="T15" fmla="*/ 30 h 30"/>
                <a:gd name="T16" fmla="*/ 42 w 46"/>
                <a:gd name="T17" fmla="*/ 30 h 30"/>
                <a:gd name="T18" fmla="*/ 42 w 46"/>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0">
                  <a:moveTo>
                    <a:pt x="42" y="30"/>
                  </a:moveTo>
                  <a:lnTo>
                    <a:pt x="42" y="30"/>
                  </a:lnTo>
                  <a:lnTo>
                    <a:pt x="46" y="0"/>
                  </a:lnTo>
                  <a:lnTo>
                    <a:pt x="46" y="0"/>
                  </a:lnTo>
                  <a:lnTo>
                    <a:pt x="6" y="0"/>
                  </a:lnTo>
                  <a:lnTo>
                    <a:pt x="6" y="0"/>
                  </a:lnTo>
                  <a:lnTo>
                    <a:pt x="0" y="30"/>
                  </a:lnTo>
                  <a:lnTo>
                    <a:pt x="0" y="30"/>
                  </a:lnTo>
                  <a:lnTo>
                    <a:pt x="42" y="30"/>
                  </a:lnTo>
                  <a:lnTo>
                    <a:pt x="42" y="3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17"/>
            <p:cNvSpPr>
              <a:spLocks/>
            </p:cNvSpPr>
            <p:nvPr/>
          </p:nvSpPr>
          <p:spPr bwMode="auto">
            <a:xfrm>
              <a:off x="7691027" y="1814765"/>
              <a:ext cx="56166" cy="36631"/>
            </a:xfrm>
            <a:custGeom>
              <a:avLst/>
              <a:gdLst>
                <a:gd name="T0" fmla="*/ 4 w 46"/>
                <a:gd name="T1" fmla="*/ 30 h 30"/>
                <a:gd name="T2" fmla="*/ 4 w 46"/>
                <a:gd name="T3" fmla="*/ 30 h 30"/>
                <a:gd name="T4" fmla="*/ 0 w 46"/>
                <a:gd name="T5" fmla="*/ 0 h 30"/>
                <a:gd name="T6" fmla="*/ 0 w 46"/>
                <a:gd name="T7" fmla="*/ 0 h 30"/>
                <a:gd name="T8" fmla="*/ 40 w 46"/>
                <a:gd name="T9" fmla="*/ 0 h 30"/>
                <a:gd name="T10" fmla="*/ 40 w 46"/>
                <a:gd name="T11" fmla="*/ 0 h 30"/>
                <a:gd name="T12" fmla="*/ 46 w 46"/>
                <a:gd name="T13" fmla="*/ 30 h 30"/>
                <a:gd name="T14" fmla="*/ 46 w 46"/>
                <a:gd name="T15" fmla="*/ 30 h 30"/>
                <a:gd name="T16" fmla="*/ 4 w 46"/>
                <a:gd name="T17" fmla="*/ 30 h 30"/>
                <a:gd name="T18" fmla="*/ 4 w 46"/>
                <a:gd name="T19" fmla="*/ 3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0">
                  <a:moveTo>
                    <a:pt x="4" y="30"/>
                  </a:moveTo>
                  <a:lnTo>
                    <a:pt x="4" y="30"/>
                  </a:lnTo>
                  <a:lnTo>
                    <a:pt x="0" y="0"/>
                  </a:lnTo>
                  <a:lnTo>
                    <a:pt x="0" y="0"/>
                  </a:lnTo>
                  <a:lnTo>
                    <a:pt x="40" y="0"/>
                  </a:lnTo>
                  <a:lnTo>
                    <a:pt x="40" y="0"/>
                  </a:lnTo>
                  <a:lnTo>
                    <a:pt x="46" y="30"/>
                  </a:lnTo>
                  <a:lnTo>
                    <a:pt x="46" y="30"/>
                  </a:lnTo>
                  <a:lnTo>
                    <a:pt x="4" y="30"/>
                  </a:lnTo>
                  <a:lnTo>
                    <a:pt x="4" y="3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18"/>
            <p:cNvSpPr>
              <a:spLocks/>
            </p:cNvSpPr>
            <p:nvPr/>
          </p:nvSpPr>
          <p:spPr bwMode="auto">
            <a:xfrm>
              <a:off x="7268554" y="1858721"/>
              <a:ext cx="61052" cy="43956"/>
            </a:xfrm>
            <a:custGeom>
              <a:avLst/>
              <a:gdLst>
                <a:gd name="T0" fmla="*/ 46 w 50"/>
                <a:gd name="T1" fmla="*/ 36 h 36"/>
                <a:gd name="T2" fmla="*/ 46 w 50"/>
                <a:gd name="T3" fmla="*/ 36 h 36"/>
                <a:gd name="T4" fmla="*/ 50 w 50"/>
                <a:gd name="T5" fmla="*/ 0 h 36"/>
                <a:gd name="T6" fmla="*/ 50 w 50"/>
                <a:gd name="T7" fmla="*/ 0 h 36"/>
                <a:gd name="T8" fmla="*/ 8 w 50"/>
                <a:gd name="T9" fmla="*/ 0 h 36"/>
                <a:gd name="T10" fmla="*/ 8 w 50"/>
                <a:gd name="T11" fmla="*/ 0 h 36"/>
                <a:gd name="T12" fmla="*/ 0 w 50"/>
                <a:gd name="T13" fmla="*/ 36 h 36"/>
                <a:gd name="T14" fmla="*/ 0 w 50"/>
                <a:gd name="T15" fmla="*/ 36 h 36"/>
                <a:gd name="T16" fmla="*/ 46 w 50"/>
                <a:gd name="T17" fmla="*/ 36 h 36"/>
                <a:gd name="T18" fmla="*/ 46 w 50"/>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36">
                  <a:moveTo>
                    <a:pt x="46" y="36"/>
                  </a:moveTo>
                  <a:lnTo>
                    <a:pt x="46" y="36"/>
                  </a:lnTo>
                  <a:lnTo>
                    <a:pt x="50" y="0"/>
                  </a:lnTo>
                  <a:lnTo>
                    <a:pt x="50" y="0"/>
                  </a:lnTo>
                  <a:lnTo>
                    <a:pt x="8" y="0"/>
                  </a:lnTo>
                  <a:lnTo>
                    <a:pt x="8" y="0"/>
                  </a:lnTo>
                  <a:lnTo>
                    <a:pt x="0" y="36"/>
                  </a:lnTo>
                  <a:lnTo>
                    <a:pt x="0" y="36"/>
                  </a:lnTo>
                  <a:lnTo>
                    <a:pt x="46" y="36"/>
                  </a:lnTo>
                  <a:lnTo>
                    <a:pt x="46" y="3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9"/>
            <p:cNvSpPr>
              <a:spLocks/>
            </p:cNvSpPr>
            <p:nvPr/>
          </p:nvSpPr>
          <p:spPr bwMode="auto">
            <a:xfrm>
              <a:off x="7695910" y="1858721"/>
              <a:ext cx="63493" cy="43956"/>
            </a:xfrm>
            <a:custGeom>
              <a:avLst/>
              <a:gdLst>
                <a:gd name="T0" fmla="*/ 6 w 52"/>
                <a:gd name="T1" fmla="*/ 36 h 36"/>
                <a:gd name="T2" fmla="*/ 6 w 52"/>
                <a:gd name="T3" fmla="*/ 36 h 36"/>
                <a:gd name="T4" fmla="*/ 0 w 52"/>
                <a:gd name="T5" fmla="*/ 0 h 36"/>
                <a:gd name="T6" fmla="*/ 0 w 52"/>
                <a:gd name="T7" fmla="*/ 0 h 36"/>
                <a:gd name="T8" fmla="*/ 44 w 52"/>
                <a:gd name="T9" fmla="*/ 0 h 36"/>
                <a:gd name="T10" fmla="*/ 44 w 52"/>
                <a:gd name="T11" fmla="*/ 0 h 36"/>
                <a:gd name="T12" fmla="*/ 52 w 52"/>
                <a:gd name="T13" fmla="*/ 36 h 36"/>
                <a:gd name="T14" fmla="*/ 52 w 52"/>
                <a:gd name="T15" fmla="*/ 36 h 36"/>
                <a:gd name="T16" fmla="*/ 6 w 52"/>
                <a:gd name="T17" fmla="*/ 36 h 36"/>
                <a:gd name="T18" fmla="*/ 6 w 52"/>
                <a:gd name="T19"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36">
                  <a:moveTo>
                    <a:pt x="6" y="36"/>
                  </a:moveTo>
                  <a:lnTo>
                    <a:pt x="6" y="36"/>
                  </a:lnTo>
                  <a:lnTo>
                    <a:pt x="0" y="0"/>
                  </a:lnTo>
                  <a:lnTo>
                    <a:pt x="0" y="0"/>
                  </a:lnTo>
                  <a:lnTo>
                    <a:pt x="44" y="0"/>
                  </a:lnTo>
                  <a:lnTo>
                    <a:pt x="44" y="0"/>
                  </a:lnTo>
                  <a:lnTo>
                    <a:pt x="52" y="36"/>
                  </a:lnTo>
                  <a:lnTo>
                    <a:pt x="52" y="36"/>
                  </a:lnTo>
                  <a:lnTo>
                    <a:pt x="6" y="36"/>
                  </a:lnTo>
                  <a:lnTo>
                    <a:pt x="6" y="36"/>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20"/>
            <p:cNvSpPr>
              <a:spLocks/>
            </p:cNvSpPr>
            <p:nvPr/>
          </p:nvSpPr>
          <p:spPr bwMode="auto">
            <a:xfrm>
              <a:off x="7253902" y="1910004"/>
              <a:ext cx="68376" cy="51283"/>
            </a:xfrm>
            <a:custGeom>
              <a:avLst/>
              <a:gdLst>
                <a:gd name="T0" fmla="*/ 52 w 56"/>
                <a:gd name="T1" fmla="*/ 42 h 42"/>
                <a:gd name="T2" fmla="*/ 52 w 56"/>
                <a:gd name="T3" fmla="*/ 42 h 42"/>
                <a:gd name="T4" fmla="*/ 56 w 56"/>
                <a:gd name="T5" fmla="*/ 0 h 42"/>
                <a:gd name="T6" fmla="*/ 56 w 56"/>
                <a:gd name="T7" fmla="*/ 0 h 42"/>
                <a:gd name="T8" fmla="*/ 10 w 56"/>
                <a:gd name="T9" fmla="*/ 0 h 42"/>
                <a:gd name="T10" fmla="*/ 10 w 56"/>
                <a:gd name="T11" fmla="*/ 0 h 42"/>
                <a:gd name="T12" fmla="*/ 0 w 56"/>
                <a:gd name="T13" fmla="*/ 42 h 42"/>
                <a:gd name="T14" fmla="*/ 0 w 56"/>
                <a:gd name="T15" fmla="*/ 42 h 42"/>
                <a:gd name="T16" fmla="*/ 52 w 56"/>
                <a:gd name="T17" fmla="*/ 42 h 42"/>
                <a:gd name="T18" fmla="*/ 52 w 5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2">
                  <a:moveTo>
                    <a:pt x="52" y="42"/>
                  </a:moveTo>
                  <a:lnTo>
                    <a:pt x="52" y="42"/>
                  </a:lnTo>
                  <a:lnTo>
                    <a:pt x="56" y="0"/>
                  </a:lnTo>
                  <a:lnTo>
                    <a:pt x="56" y="0"/>
                  </a:lnTo>
                  <a:lnTo>
                    <a:pt x="10" y="0"/>
                  </a:lnTo>
                  <a:lnTo>
                    <a:pt x="10" y="0"/>
                  </a:lnTo>
                  <a:lnTo>
                    <a:pt x="0" y="42"/>
                  </a:lnTo>
                  <a:lnTo>
                    <a:pt x="0" y="42"/>
                  </a:lnTo>
                  <a:lnTo>
                    <a:pt x="52" y="42"/>
                  </a:lnTo>
                  <a:lnTo>
                    <a:pt x="52" y="4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21"/>
            <p:cNvSpPr>
              <a:spLocks/>
            </p:cNvSpPr>
            <p:nvPr/>
          </p:nvSpPr>
          <p:spPr bwMode="auto">
            <a:xfrm>
              <a:off x="7703237" y="1910004"/>
              <a:ext cx="68376" cy="51283"/>
            </a:xfrm>
            <a:custGeom>
              <a:avLst/>
              <a:gdLst>
                <a:gd name="T0" fmla="*/ 6 w 56"/>
                <a:gd name="T1" fmla="*/ 42 h 42"/>
                <a:gd name="T2" fmla="*/ 6 w 56"/>
                <a:gd name="T3" fmla="*/ 42 h 42"/>
                <a:gd name="T4" fmla="*/ 0 w 56"/>
                <a:gd name="T5" fmla="*/ 0 h 42"/>
                <a:gd name="T6" fmla="*/ 0 w 56"/>
                <a:gd name="T7" fmla="*/ 0 h 42"/>
                <a:gd name="T8" fmla="*/ 46 w 56"/>
                <a:gd name="T9" fmla="*/ 0 h 42"/>
                <a:gd name="T10" fmla="*/ 46 w 56"/>
                <a:gd name="T11" fmla="*/ 0 h 42"/>
                <a:gd name="T12" fmla="*/ 56 w 56"/>
                <a:gd name="T13" fmla="*/ 42 h 42"/>
                <a:gd name="T14" fmla="*/ 56 w 56"/>
                <a:gd name="T15" fmla="*/ 42 h 42"/>
                <a:gd name="T16" fmla="*/ 6 w 56"/>
                <a:gd name="T17" fmla="*/ 42 h 42"/>
                <a:gd name="T18" fmla="*/ 6 w 56"/>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42">
                  <a:moveTo>
                    <a:pt x="6" y="42"/>
                  </a:moveTo>
                  <a:lnTo>
                    <a:pt x="6" y="42"/>
                  </a:lnTo>
                  <a:lnTo>
                    <a:pt x="0" y="0"/>
                  </a:lnTo>
                  <a:lnTo>
                    <a:pt x="0" y="0"/>
                  </a:lnTo>
                  <a:lnTo>
                    <a:pt x="46" y="0"/>
                  </a:lnTo>
                  <a:lnTo>
                    <a:pt x="46" y="0"/>
                  </a:lnTo>
                  <a:lnTo>
                    <a:pt x="56" y="42"/>
                  </a:lnTo>
                  <a:lnTo>
                    <a:pt x="56" y="42"/>
                  </a:lnTo>
                  <a:lnTo>
                    <a:pt x="6" y="42"/>
                  </a:lnTo>
                  <a:lnTo>
                    <a:pt x="6" y="42"/>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22"/>
            <p:cNvSpPr>
              <a:spLocks/>
            </p:cNvSpPr>
            <p:nvPr/>
          </p:nvSpPr>
          <p:spPr bwMode="auto">
            <a:xfrm>
              <a:off x="7327165" y="1910004"/>
              <a:ext cx="61052" cy="51283"/>
            </a:xfrm>
            <a:custGeom>
              <a:avLst/>
              <a:gdLst>
                <a:gd name="T0" fmla="*/ 4 w 50"/>
                <a:gd name="T1" fmla="*/ 0 h 42"/>
                <a:gd name="T2" fmla="*/ 4 w 50"/>
                <a:gd name="T3" fmla="*/ 0 h 42"/>
                <a:gd name="T4" fmla="*/ 0 w 50"/>
                <a:gd name="T5" fmla="*/ 42 h 42"/>
                <a:gd name="T6" fmla="*/ 0 w 50"/>
                <a:gd name="T7" fmla="*/ 42 h 42"/>
                <a:gd name="T8" fmla="*/ 50 w 50"/>
                <a:gd name="T9" fmla="*/ 42 h 42"/>
                <a:gd name="T10" fmla="*/ 50 w 50"/>
                <a:gd name="T11" fmla="*/ 42 h 42"/>
                <a:gd name="T12" fmla="*/ 50 w 50"/>
                <a:gd name="T13" fmla="*/ 0 h 42"/>
                <a:gd name="T14" fmla="*/ 50 w 50"/>
                <a:gd name="T15" fmla="*/ 0 h 42"/>
                <a:gd name="T16" fmla="*/ 4 w 50"/>
                <a:gd name="T17" fmla="*/ 0 h 42"/>
                <a:gd name="T18" fmla="*/ 4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4" y="0"/>
                  </a:moveTo>
                  <a:lnTo>
                    <a:pt x="4" y="0"/>
                  </a:lnTo>
                  <a:lnTo>
                    <a:pt x="0" y="42"/>
                  </a:lnTo>
                  <a:lnTo>
                    <a:pt x="0" y="42"/>
                  </a:lnTo>
                  <a:lnTo>
                    <a:pt x="50" y="42"/>
                  </a:lnTo>
                  <a:lnTo>
                    <a:pt x="50" y="42"/>
                  </a:lnTo>
                  <a:lnTo>
                    <a:pt x="50" y="0"/>
                  </a:lnTo>
                  <a:lnTo>
                    <a:pt x="50" y="0"/>
                  </a:lnTo>
                  <a:lnTo>
                    <a:pt x="4" y="0"/>
                  </a:lnTo>
                  <a:lnTo>
                    <a:pt x="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3"/>
            <p:cNvSpPr>
              <a:spLocks/>
            </p:cNvSpPr>
            <p:nvPr/>
          </p:nvSpPr>
          <p:spPr bwMode="auto">
            <a:xfrm>
              <a:off x="7637302" y="1910004"/>
              <a:ext cx="63493" cy="51283"/>
            </a:xfrm>
            <a:custGeom>
              <a:avLst/>
              <a:gdLst>
                <a:gd name="T0" fmla="*/ 46 w 52"/>
                <a:gd name="T1" fmla="*/ 0 h 42"/>
                <a:gd name="T2" fmla="*/ 46 w 52"/>
                <a:gd name="T3" fmla="*/ 0 h 42"/>
                <a:gd name="T4" fmla="*/ 52 w 52"/>
                <a:gd name="T5" fmla="*/ 42 h 42"/>
                <a:gd name="T6" fmla="*/ 52 w 52"/>
                <a:gd name="T7" fmla="*/ 42 h 42"/>
                <a:gd name="T8" fmla="*/ 2 w 52"/>
                <a:gd name="T9" fmla="*/ 42 h 42"/>
                <a:gd name="T10" fmla="*/ 2 w 52"/>
                <a:gd name="T11" fmla="*/ 42 h 42"/>
                <a:gd name="T12" fmla="*/ 0 w 52"/>
                <a:gd name="T13" fmla="*/ 0 h 42"/>
                <a:gd name="T14" fmla="*/ 0 w 52"/>
                <a:gd name="T15" fmla="*/ 0 h 42"/>
                <a:gd name="T16" fmla="*/ 46 w 52"/>
                <a:gd name="T17" fmla="*/ 0 h 42"/>
                <a:gd name="T18" fmla="*/ 46 w 52"/>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 h="42">
                  <a:moveTo>
                    <a:pt x="46" y="0"/>
                  </a:moveTo>
                  <a:lnTo>
                    <a:pt x="46" y="0"/>
                  </a:lnTo>
                  <a:lnTo>
                    <a:pt x="52" y="42"/>
                  </a:lnTo>
                  <a:lnTo>
                    <a:pt x="52" y="42"/>
                  </a:lnTo>
                  <a:lnTo>
                    <a:pt x="2" y="42"/>
                  </a:lnTo>
                  <a:lnTo>
                    <a:pt x="2" y="42"/>
                  </a:lnTo>
                  <a:lnTo>
                    <a:pt x="0" y="0"/>
                  </a:lnTo>
                  <a:lnTo>
                    <a:pt x="0" y="0"/>
                  </a:lnTo>
                  <a:lnTo>
                    <a:pt x="46" y="0"/>
                  </a:lnTo>
                  <a:lnTo>
                    <a:pt x="4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4"/>
            <p:cNvSpPr>
              <a:spLocks/>
            </p:cNvSpPr>
            <p:nvPr/>
          </p:nvSpPr>
          <p:spPr bwMode="auto">
            <a:xfrm>
              <a:off x="7334489" y="1858721"/>
              <a:ext cx="56166" cy="43956"/>
            </a:xfrm>
            <a:custGeom>
              <a:avLst/>
              <a:gdLst>
                <a:gd name="T0" fmla="*/ 4 w 46"/>
                <a:gd name="T1" fmla="*/ 0 h 36"/>
                <a:gd name="T2" fmla="*/ 4 w 46"/>
                <a:gd name="T3" fmla="*/ 0 h 36"/>
                <a:gd name="T4" fmla="*/ 0 w 46"/>
                <a:gd name="T5" fmla="*/ 36 h 36"/>
                <a:gd name="T6" fmla="*/ 0 w 46"/>
                <a:gd name="T7" fmla="*/ 36 h 36"/>
                <a:gd name="T8" fmla="*/ 46 w 46"/>
                <a:gd name="T9" fmla="*/ 36 h 36"/>
                <a:gd name="T10" fmla="*/ 46 w 46"/>
                <a:gd name="T11" fmla="*/ 36 h 36"/>
                <a:gd name="T12" fmla="*/ 46 w 46"/>
                <a:gd name="T13" fmla="*/ 0 h 36"/>
                <a:gd name="T14" fmla="*/ 46 w 46"/>
                <a:gd name="T15" fmla="*/ 0 h 36"/>
                <a:gd name="T16" fmla="*/ 4 w 46"/>
                <a:gd name="T17" fmla="*/ 0 h 36"/>
                <a:gd name="T18" fmla="*/ 4 w 4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6">
                  <a:moveTo>
                    <a:pt x="4" y="0"/>
                  </a:moveTo>
                  <a:lnTo>
                    <a:pt x="4" y="0"/>
                  </a:lnTo>
                  <a:lnTo>
                    <a:pt x="0" y="36"/>
                  </a:lnTo>
                  <a:lnTo>
                    <a:pt x="0" y="36"/>
                  </a:lnTo>
                  <a:lnTo>
                    <a:pt x="46" y="36"/>
                  </a:lnTo>
                  <a:lnTo>
                    <a:pt x="46" y="36"/>
                  </a:lnTo>
                  <a:lnTo>
                    <a:pt x="46" y="0"/>
                  </a:lnTo>
                  <a:lnTo>
                    <a:pt x="46" y="0"/>
                  </a:lnTo>
                  <a:lnTo>
                    <a:pt x="4" y="0"/>
                  </a:lnTo>
                  <a:lnTo>
                    <a:pt x="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5"/>
            <p:cNvSpPr>
              <a:spLocks/>
            </p:cNvSpPr>
            <p:nvPr/>
          </p:nvSpPr>
          <p:spPr bwMode="auto">
            <a:xfrm>
              <a:off x="7634860" y="1858721"/>
              <a:ext cx="58608" cy="43956"/>
            </a:xfrm>
            <a:custGeom>
              <a:avLst/>
              <a:gdLst>
                <a:gd name="T0" fmla="*/ 44 w 48"/>
                <a:gd name="T1" fmla="*/ 0 h 36"/>
                <a:gd name="T2" fmla="*/ 44 w 48"/>
                <a:gd name="T3" fmla="*/ 0 h 36"/>
                <a:gd name="T4" fmla="*/ 48 w 48"/>
                <a:gd name="T5" fmla="*/ 36 h 36"/>
                <a:gd name="T6" fmla="*/ 48 w 48"/>
                <a:gd name="T7" fmla="*/ 36 h 36"/>
                <a:gd name="T8" fmla="*/ 2 w 48"/>
                <a:gd name="T9" fmla="*/ 36 h 36"/>
                <a:gd name="T10" fmla="*/ 2 w 48"/>
                <a:gd name="T11" fmla="*/ 36 h 36"/>
                <a:gd name="T12" fmla="*/ 0 w 48"/>
                <a:gd name="T13" fmla="*/ 0 h 36"/>
                <a:gd name="T14" fmla="*/ 0 w 48"/>
                <a:gd name="T15" fmla="*/ 0 h 36"/>
                <a:gd name="T16" fmla="*/ 44 w 48"/>
                <a:gd name="T17" fmla="*/ 0 h 36"/>
                <a:gd name="T18" fmla="*/ 44 w 48"/>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36">
                  <a:moveTo>
                    <a:pt x="44" y="0"/>
                  </a:moveTo>
                  <a:lnTo>
                    <a:pt x="44" y="0"/>
                  </a:lnTo>
                  <a:lnTo>
                    <a:pt x="48" y="36"/>
                  </a:lnTo>
                  <a:lnTo>
                    <a:pt x="48" y="36"/>
                  </a:lnTo>
                  <a:lnTo>
                    <a:pt x="2" y="36"/>
                  </a:lnTo>
                  <a:lnTo>
                    <a:pt x="2" y="36"/>
                  </a:lnTo>
                  <a:lnTo>
                    <a:pt x="0" y="0"/>
                  </a:lnTo>
                  <a:lnTo>
                    <a:pt x="0" y="0"/>
                  </a:lnTo>
                  <a:lnTo>
                    <a:pt x="44" y="0"/>
                  </a:lnTo>
                  <a:lnTo>
                    <a:pt x="4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6"/>
            <p:cNvSpPr>
              <a:spLocks/>
            </p:cNvSpPr>
            <p:nvPr/>
          </p:nvSpPr>
          <p:spPr bwMode="auto">
            <a:xfrm>
              <a:off x="7339373" y="1814765"/>
              <a:ext cx="53725" cy="36631"/>
            </a:xfrm>
            <a:custGeom>
              <a:avLst/>
              <a:gdLst>
                <a:gd name="T0" fmla="*/ 4 w 44"/>
                <a:gd name="T1" fmla="*/ 0 h 30"/>
                <a:gd name="T2" fmla="*/ 4 w 44"/>
                <a:gd name="T3" fmla="*/ 0 h 30"/>
                <a:gd name="T4" fmla="*/ 0 w 44"/>
                <a:gd name="T5" fmla="*/ 30 h 30"/>
                <a:gd name="T6" fmla="*/ 0 w 44"/>
                <a:gd name="T7" fmla="*/ 30 h 30"/>
                <a:gd name="T8" fmla="*/ 42 w 44"/>
                <a:gd name="T9" fmla="*/ 30 h 30"/>
                <a:gd name="T10" fmla="*/ 42 w 44"/>
                <a:gd name="T11" fmla="*/ 30 h 30"/>
                <a:gd name="T12" fmla="*/ 44 w 44"/>
                <a:gd name="T13" fmla="*/ 0 h 30"/>
                <a:gd name="T14" fmla="*/ 44 w 44"/>
                <a:gd name="T15" fmla="*/ 0 h 30"/>
                <a:gd name="T16" fmla="*/ 4 w 44"/>
                <a:gd name="T17" fmla="*/ 0 h 30"/>
                <a:gd name="T18" fmla="*/ 4 w 44"/>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30">
                  <a:moveTo>
                    <a:pt x="4" y="0"/>
                  </a:moveTo>
                  <a:lnTo>
                    <a:pt x="4" y="0"/>
                  </a:lnTo>
                  <a:lnTo>
                    <a:pt x="0" y="30"/>
                  </a:lnTo>
                  <a:lnTo>
                    <a:pt x="0" y="30"/>
                  </a:lnTo>
                  <a:lnTo>
                    <a:pt x="42" y="30"/>
                  </a:lnTo>
                  <a:lnTo>
                    <a:pt x="42" y="30"/>
                  </a:lnTo>
                  <a:lnTo>
                    <a:pt x="44" y="0"/>
                  </a:lnTo>
                  <a:lnTo>
                    <a:pt x="44" y="0"/>
                  </a:lnTo>
                  <a:lnTo>
                    <a:pt x="4" y="0"/>
                  </a:lnTo>
                  <a:lnTo>
                    <a:pt x="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27"/>
            <p:cNvSpPr>
              <a:spLocks/>
            </p:cNvSpPr>
            <p:nvPr/>
          </p:nvSpPr>
          <p:spPr bwMode="auto">
            <a:xfrm>
              <a:off x="7634860" y="1814765"/>
              <a:ext cx="51283" cy="36631"/>
            </a:xfrm>
            <a:custGeom>
              <a:avLst/>
              <a:gdLst>
                <a:gd name="T0" fmla="*/ 40 w 42"/>
                <a:gd name="T1" fmla="*/ 0 h 30"/>
                <a:gd name="T2" fmla="*/ 40 w 42"/>
                <a:gd name="T3" fmla="*/ 0 h 30"/>
                <a:gd name="T4" fmla="*/ 42 w 42"/>
                <a:gd name="T5" fmla="*/ 30 h 30"/>
                <a:gd name="T6" fmla="*/ 42 w 42"/>
                <a:gd name="T7" fmla="*/ 30 h 30"/>
                <a:gd name="T8" fmla="*/ 0 w 42"/>
                <a:gd name="T9" fmla="*/ 30 h 30"/>
                <a:gd name="T10" fmla="*/ 0 w 42"/>
                <a:gd name="T11" fmla="*/ 30 h 30"/>
                <a:gd name="T12" fmla="*/ 0 w 42"/>
                <a:gd name="T13" fmla="*/ 0 h 30"/>
                <a:gd name="T14" fmla="*/ 0 w 42"/>
                <a:gd name="T15" fmla="*/ 0 h 30"/>
                <a:gd name="T16" fmla="*/ 40 w 42"/>
                <a:gd name="T17" fmla="*/ 0 h 30"/>
                <a:gd name="T18" fmla="*/ 40 w 4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40" y="0"/>
                  </a:moveTo>
                  <a:lnTo>
                    <a:pt x="40" y="0"/>
                  </a:lnTo>
                  <a:lnTo>
                    <a:pt x="42" y="30"/>
                  </a:lnTo>
                  <a:lnTo>
                    <a:pt x="42" y="30"/>
                  </a:lnTo>
                  <a:lnTo>
                    <a:pt x="0" y="30"/>
                  </a:lnTo>
                  <a:lnTo>
                    <a:pt x="0" y="30"/>
                  </a:lnTo>
                  <a:lnTo>
                    <a:pt x="0" y="0"/>
                  </a:lnTo>
                  <a:lnTo>
                    <a:pt x="0" y="0"/>
                  </a:lnTo>
                  <a:lnTo>
                    <a:pt x="40" y="0"/>
                  </a:lnTo>
                  <a:lnTo>
                    <a:pt x="4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28"/>
            <p:cNvSpPr>
              <a:spLocks/>
            </p:cNvSpPr>
            <p:nvPr/>
          </p:nvSpPr>
          <p:spPr bwMode="auto">
            <a:xfrm>
              <a:off x="7397983" y="1910004"/>
              <a:ext cx="61052" cy="51283"/>
            </a:xfrm>
            <a:custGeom>
              <a:avLst/>
              <a:gdLst>
                <a:gd name="T0" fmla="*/ 46 w 50"/>
                <a:gd name="T1" fmla="*/ 0 h 42"/>
                <a:gd name="T2" fmla="*/ 46 w 50"/>
                <a:gd name="T3" fmla="*/ 0 h 42"/>
                <a:gd name="T4" fmla="*/ 0 w 50"/>
                <a:gd name="T5" fmla="*/ 0 h 42"/>
                <a:gd name="T6" fmla="*/ 0 w 50"/>
                <a:gd name="T7" fmla="*/ 0 h 42"/>
                <a:gd name="T8" fmla="*/ 0 w 50"/>
                <a:gd name="T9" fmla="*/ 42 h 42"/>
                <a:gd name="T10" fmla="*/ 0 w 50"/>
                <a:gd name="T11" fmla="*/ 42 h 42"/>
                <a:gd name="T12" fmla="*/ 50 w 50"/>
                <a:gd name="T13" fmla="*/ 42 h 42"/>
                <a:gd name="T14" fmla="*/ 50 w 50"/>
                <a:gd name="T15" fmla="*/ 42 h 42"/>
                <a:gd name="T16" fmla="*/ 46 w 50"/>
                <a:gd name="T17" fmla="*/ 0 h 42"/>
                <a:gd name="T18" fmla="*/ 46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46" y="0"/>
                  </a:moveTo>
                  <a:lnTo>
                    <a:pt x="46" y="0"/>
                  </a:lnTo>
                  <a:lnTo>
                    <a:pt x="0" y="0"/>
                  </a:lnTo>
                  <a:lnTo>
                    <a:pt x="0" y="0"/>
                  </a:lnTo>
                  <a:lnTo>
                    <a:pt x="0" y="42"/>
                  </a:lnTo>
                  <a:lnTo>
                    <a:pt x="0" y="42"/>
                  </a:lnTo>
                  <a:lnTo>
                    <a:pt x="50" y="42"/>
                  </a:lnTo>
                  <a:lnTo>
                    <a:pt x="50" y="42"/>
                  </a:lnTo>
                  <a:lnTo>
                    <a:pt x="46" y="0"/>
                  </a:lnTo>
                  <a:lnTo>
                    <a:pt x="46"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29"/>
            <p:cNvSpPr>
              <a:spLocks/>
            </p:cNvSpPr>
            <p:nvPr/>
          </p:nvSpPr>
          <p:spPr bwMode="auto">
            <a:xfrm>
              <a:off x="7568925" y="1910004"/>
              <a:ext cx="61052" cy="51283"/>
            </a:xfrm>
            <a:custGeom>
              <a:avLst/>
              <a:gdLst>
                <a:gd name="T0" fmla="*/ 2 w 50"/>
                <a:gd name="T1" fmla="*/ 0 h 42"/>
                <a:gd name="T2" fmla="*/ 2 w 50"/>
                <a:gd name="T3" fmla="*/ 0 h 42"/>
                <a:gd name="T4" fmla="*/ 48 w 50"/>
                <a:gd name="T5" fmla="*/ 0 h 42"/>
                <a:gd name="T6" fmla="*/ 48 w 50"/>
                <a:gd name="T7" fmla="*/ 0 h 42"/>
                <a:gd name="T8" fmla="*/ 50 w 50"/>
                <a:gd name="T9" fmla="*/ 42 h 42"/>
                <a:gd name="T10" fmla="*/ 50 w 50"/>
                <a:gd name="T11" fmla="*/ 42 h 42"/>
                <a:gd name="T12" fmla="*/ 0 w 50"/>
                <a:gd name="T13" fmla="*/ 42 h 42"/>
                <a:gd name="T14" fmla="*/ 0 w 50"/>
                <a:gd name="T15" fmla="*/ 42 h 42"/>
                <a:gd name="T16" fmla="*/ 2 w 50"/>
                <a:gd name="T17" fmla="*/ 0 h 42"/>
                <a:gd name="T18" fmla="*/ 2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2" y="0"/>
                  </a:moveTo>
                  <a:lnTo>
                    <a:pt x="2" y="0"/>
                  </a:lnTo>
                  <a:lnTo>
                    <a:pt x="48" y="0"/>
                  </a:lnTo>
                  <a:lnTo>
                    <a:pt x="48" y="0"/>
                  </a:lnTo>
                  <a:lnTo>
                    <a:pt x="50" y="42"/>
                  </a:lnTo>
                  <a:lnTo>
                    <a:pt x="50" y="42"/>
                  </a:lnTo>
                  <a:lnTo>
                    <a:pt x="0" y="42"/>
                  </a:lnTo>
                  <a:lnTo>
                    <a:pt x="0" y="42"/>
                  </a:lnTo>
                  <a:lnTo>
                    <a:pt x="2" y="0"/>
                  </a:lnTo>
                  <a:lnTo>
                    <a:pt x="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0"/>
            <p:cNvSpPr>
              <a:spLocks/>
            </p:cNvSpPr>
            <p:nvPr/>
          </p:nvSpPr>
          <p:spPr bwMode="auto">
            <a:xfrm>
              <a:off x="7397983" y="1858721"/>
              <a:ext cx="56166" cy="43956"/>
            </a:xfrm>
            <a:custGeom>
              <a:avLst/>
              <a:gdLst>
                <a:gd name="T0" fmla="*/ 44 w 46"/>
                <a:gd name="T1" fmla="*/ 0 h 36"/>
                <a:gd name="T2" fmla="*/ 44 w 46"/>
                <a:gd name="T3" fmla="*/ 0 h 36"/>
                <a:gd name="T4" fmla="*/ 2 w 46"/>
                <a:gd name="T5" fmla="*/ 0 h 36"/>
                <a:gd name="T6" fmla="*/ 2 w 46"/>
                <a:gd name="T7" fmla="*/ 0 h 36"/>
                <a:gd name="T8" fmla="*/ 0 w 46"/>
                <a:gd name="T9" fmla="*/ 36 h 36"/>
                <a:gd name="T10" fmla="*/ 0 w 46"/>
                <a:gd name="T11" fmla="*/ 36 h 36"/>
                <a:gd name="T12" fmla="*/ 46 w 46"/>
                <a:gd name="T13" fmla="*/ 36 h 36"/>
                <a:gd name="T14" fmla="*/ 46 w 46"/>
                <a:gd name="T15" fmla="*/ 36 h 36"/>
                <a:gd name="T16" fmla="*/ 44 w 46"/>
                <a:gd name="T17" fmla="*/ 0 h 36"/>
                <a:gd name="T18" fmla="*/ 44 w 4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6">
                  <a:moveTo>
                    <a:pt x="44" y="0"/>
                  </a:moveTo>
                  <a:lnTo>
                    <a:pt x="44" y="0"/>
                  </a:lnTo>
                  <a:lnTo>
                    <a:pt x="2" y="0"/>
                  </a:lnTo>
                  <a:lnTo>
                    <a:pt x="2" y="0"/>
                  </a:lnTo>
                  <a:lnTo>
                    <a:pt x="0" y="36"/>
                  </a:lnTo>
                  <a:lnTo>
                    <a:pt x="0" y="36"/>
                  </a:lnTo>
                  <a:lnTo>
                    <a:pt x="46" y="36"/>
                  </a:lnTo>
                  <a:lnTo>
                    <a:pt x="46" y="36"/>
                  </a:lnTo>
                  <a:lnTo>
                    <a:pt x="44" y="0"/>
                  </a:lnTo>
                  <a:lnTo>
                    <a:pt x="4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1"/>
            <p:cNvSpPr>
              <a:spLocks/>
            </p:cNvSpPr>
            <p:nvPr/>
          </p:nvSpPr>
          <p:spPr bwMode="auto">
            <a:xfrm>
              <a:off x="7571367" y="1858721"/>
              <a:ext cx="56166" cy="43956"/>
            </a:xfrm>
            <a:custGeom>
              <a:avLst/>
              <a:gdLst>
                <a:gd name="T0" fmla="*/ 4 w 46"/>
                <a:gd name="T1" fmla="*/ 0 h 36"/>
                <a:gd name="T2" fmla="*/ 4 w 46"/>
                <a:gd name="T3" fmla="*/ 0 h 36"/>
                <a:gd name="T4" fmla="*/ 46 w 46"/>
                <a:gd name="T5" fmla="*/ 0 h 36"/>
                <a:gd name="T6" fmla="*/ 46 w 46"/>
                <a:gd name="T7" fmla="*/ 0 h 36"/>
                <a:gd name="T8" fmla="*/ 46 w 46"/>
                <a:gd name="T9" fmla="*/ 36 h 36"/>
                <a:gd name="T10" fmla="*/ 46 w 46"/>
                <a:gd name="T11" fmla="*/ 36 h 36"/>
                <a:gd name="T12" fmla="*/ 0 w 46"/>
                <a:gd name="T13" fmla="*/ 36 h 36"/>
                <a:gd name="T14" fmla="*/ 0 w 46"/>
                <a:gd name="T15" fmla="*/ 36 h 36"/>
                <a:gd name="T16" fmla="*/ 4 w 46"/>
                <a:gd name="T17" fmla="*/ 0 h 36"/>
                <a:gd name="T18" fmla="*/ 4 w 46"/>
                <a:gd name="T19"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36">
                  <a:moveTo>
                    <a:pt x="4" y="0"/>
                  </a:moveTo>
                  <a:lnTo>
                    <a:pt x="4" y="0"/>
                  </a:lnTo>
                  <a:lnTo>
                    <a:pt x="46" y="0"/>
                  </a:lnTo>
                  <a:lnTo>
                    <a:pt x="46" y="0"/>
                  </a:lnTo>
                  <a:lnTo>
                    <a:pt x="46" y="36"/>
                  </a:lnTo>
                  <a:lnTo>
                    <a:pt x="46" y="36"/>
                  </a:lnTo>
                  <a:lnTo>
                    <a:pt x="0" y="36"/>
                  </a:lnTo>
                  <a:lnTo>
                    <a:pt x="0" y="36"/>
                  </a:lnTo>
                  <a:lnTo>
                    <a:pt x="4" y="0"/>
                  </a:lnTo>
                  <a:lnTo>
                    <a:pt x="4"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2"/>
            <p:cNvSpPr>
              <a:spLocks/>
            </p:cNvSpPr>
            <p:nvPr/>
          </p:nvSpPr>
          <p:spPr bwMode="auto">
            <a:xfrm>
              <a:off x="7400425" y="1814765"/>
              <a:ext cx="51283" cy="36631"/>
            </a:xfrm>
            <a:custGeom>
              <a:avLst/>
              <a:gdLst>
                <a:gd name="T0" fmla="*/ 40 w 42"/>
                <a:gd name="T1" fmla="*/ 0 h 30"/>
                <a:gd name="T2" fmla="*/ 40 w 42"/>
                <a:gd name="T3" fmla="*/ 0 h 30"/>
                <a:gd name="T4" fmla="*/ 0 w 42"/>
                <a:gd name="T5" fmla="*/ 0 h 30"/>
                <a:gd name="T6" fmla="*/ 0 w 42"/>
                <a:gd name="T7" fmla="*/ 0 h 30"/>
                <a:gd name="T8" fmla="*/ 0 w 42"/>
                <a:gd name="T9" fmla="*/ 30 h 30"/>
                <a:gd name="T10" fmla="*/ 0 w 42"/>
                <a:gd name="T11" fmla="*/ 30 h 30"/>
                <a:gd name="T12" fmla="*/ 42 w 42"/>
                <a:gd name="T13" fmla="*/ 30 h 30"/>
                <a:gd name="T14" fmla="*/ 42 w 42"/>
                <a:gd name="T15" fmla="*/ 30 h 30"/>
                <a:gd name="T16" fmla="*/ 40 w 42"/>
                <a:gd name="T17" fmla="*/ 0 h 30"/>
                <a:gd name="T18" fmla="*/ 40 w 4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40" y="0"/>
                  </a:moveTo>
                  <a:lnTo>
                    <a:pt x="40" y="0"/>
                  </a:lnTo>
                  <a:lnTo>
                    <a:pt x="0" y="0"/>
                  </a:lnTo>
                  <a:lnTo>
                    <a:pt x="0" y="0"/>
                  </a:lnTo>
                  <a:lnTo>
                    <a:pt x="0" y="30"/>
                  </a:lnTo>
                  <a:lnTo>
                    <a:pt x="0" y="30"/>
                  </a:lnTo>
                  <a:lnTo>
                    <a:pt x="42" y="30"/>
                  </a:lnTo>
                  <a:lnTo>
                    <a:pt x="42" y="30"/>
                  </a:lnTo>
                  <a:lnTo>
                    <a:pt x="40" y="0"/>
                  </a:lnTo>
                  <a:lnTo>
                    <a:pt x="40"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
            <p:cNvSpPr>
              <a:spLocks/>
            </p:cNvSpPr>
            <p:nvPr/>
          </p:nvSpPr>
          <p:spPr bwMode="auto">
            <a:xfrm>
              <a:off x="7576250" y="1814765"/>
              <a:ext cx="51283" cy="36631"/>
            </a:xfrm>
            <a:custGeom>
              <a:avLst/>
              <a:gdLst>
                <a:gd name="T0" fmla="*/ 2 w 42"/>
                <a:gd name="T1" fmla="*/ 0 h 30"/>
                <a:gd name="T2" fmla="*/ 2 w 42"/>
                <a:gd name="T3" fmla="*/ 0 h 30"/>
                <a:gd name="T4" fmla="*/ 42 w 42"/>
                <a:gd name="T5" fmla="*/ 0 h 30"/>
                <a:gd name="T6" fmla="*/ 42 w 42"/>
                <a:gd name="T7" fmla="*/ 0 h 30"/>
                <a:gd name="T8" fmla="*/ 42 w 42"/>
                <a:gd name="T9" fmla="*/ 30 h 30"/>
                <a:gd name="T10" fmla="*/ 42 w 42"/>
                <a:gd name="T11" fmla="*/ 30 h 30"/>
                <a:gd name="T12" fmla="*/ 0 w 42"/>
                <a:gd name="T13" fmla="*/ 30 h 30"/>
                <a:gd name="T14" fmla="*/ 0 w 42"/>
                <a:gd name="T15" fmla="*/ 30 h 30"/>
                <a:gd name="T16" fmla="*/ 2 w 42"/>
                <a:gd name="T17" fmla="*/ 0 h 30"/>
                <a:gd name="T18" fmla="*/ 2 w 42"/>
                <a:gd name="T19"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 h="30">
                  <a:moveTo>
                    <a:pt x="2" y="0"/>
                  </a:moveTo>
                  <a:lnTo>
                    <a:pt x="2" y="0"/>
                  </a:lnTo>
                  <a:lnTo>
                    <a:pt x="42" y="0"/>
                  </a:lnTo>
                  <a:lnTo>
                    <a:pt x="42" y="0"/>
                  </a:lnTo>
                  <a:lnTo>
                    <a:pt x="42" y="30"/>
                  </a:lnTo>
                  <a:lnTo>
                    <a:pt x="42" y="30"/>
                  </a:lnTo>
                  <a:lnTo>
                    <a:pt x="0" y="30"/>
                  </a:lnTo>
                  <a:lnTo>
                    <a:pt x="0" y="30"/>
                  </a:lnTo>
                  <a:lnTo>
                    <a:pt x="2" y="0"/>
                  </a:lnTo>
                  <a:lnTo>
                    <a:pt x="2" y="0"/>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4"/>
            <p:cNvSpPr>
              <a:spLocks noEditPoints="1"/>
            </p:cNvSpPr>
            <p:nvPr/>
          </p:nvSpPr>
          <p:spPr bwMode="auto">
            <a:xfrm>
              <a:off x="7134243" y="1792786"/>
              <a:ext cx="363862" cy="207573"/>
            </a:xfrm>
            <a:custGeom>
              <a:avLst/>
              <a:gdLst>
                <a:gd name="T0" fmla="*/ 64 w 298"/>
                <a:gd name="T1" fmla="*/ 0 h 170"/>
                <a:gd name="T2" fmla="*/ 64 w 298"/>
                <a:gd name="T3" fmla="*/ 0 h 170"/>
                <a:gd name="T4" fmla="*/ 172 w 298"/>
                <a:gd name="T5" fmla="*/ 0 h 170"/>
                <a:gd name="T6" fmla="*/ 172 w 298"/>
                <a:gd name="T7" fmla="*/ 0 h 170"/>
                <a:gd name="T8" fmla="*/ 278 w 298"/>
                <a:gd name="T9" fmla="*/ 0 h 170"/>
                <a:gd name="T10" fmla="*/ 278 w 298"/>
                <a:gd name="T11" fmla="*/ 0 h 170"/>
                <a:gd name="T12" fmla="*/ 286 w 298"/>
                <a:gd name="T13" fmla="*/ 70 h 170"/>
                <a:gd name="T14" fmla="*/ 286 w 298"/>
                <a:gd name="T15" fmla="*/ 70 h 170"/>
                <a:gd name="T16" fmla="*/ 298 w 298"/>
                <a:gd name="T17" fmla="*/ 170 h 170"/>
                <a:gd name="T18" fmla="*/ 298 w 298"/>
                <a:gd name="T19" fmla="*/ 170 h 170"/>
                <a:gd name="T20" fmla="*/ 148 w 298"/>
                <a:gd name="T21" fmla="*/ 170 h 170"/>
                <a:gd name="T22" fmla="*/ 148 w 298"/>
                <a:gd name="T23" fmla="*/ 170 h 170"/>
                <a:gd name="T24" fmla="*/ 0 w 298"/>
                <a:gd name="T25" fmla="*/ 170 h 170"/>
                <a:gd name="T26" fmla="*/ 0 w 298"/>
                <a:gd name="T27" fmla="*/ 170 h 170"/>
                <a:gd name="T28" fmla="*/ 38 w 298"/>
                <a:gd name="T29" fmla="*/ 70 h 170"/>
                <a:gd name="T30" fmla="*/ 38 w 298"/>
                <a:gd name="T31" fmla="*/ 70 h 170"/>
                <a:gd name="T32" fmla="*/ 64 w 298"/>
                <a:gd name="T33" fmla="*/ 0 h 170"/>
                <a:gd name="T34" fmla="*/ 64 w 298"/>
                <a:gd name="T35" fmla="*/ 0 h 170"/>
                <a:gd name="T36" fmla="*/ 76 w 298"/>
                <a:gd name="T37" fmla="*/ 12 h 170"/>
                <a:gd name="T38" fmla="*/ 76 w 298"/>
                <a:gd name="T39" fmla="*/ 12 h 170"/>
                <a:gd name="T40" fmla="*/ 170 w 298"/>
                <a:gd name="T41" fmla="*/ 12 h 170"/>
                <a:gd name="T42" fmla="*/ 170 w 298"/>
                <a:gd name="T43" fmla="*/ 12 h 170"/>
                <a:gd name="T44" fmla="*/ 264 w 298"/>
                <a:gd name="T45" fmla="*/ 12 h 170"/>
                <a:gd name="T46" fmla="*/ 264 w 298"/>
                <a:gd name="T47" fmla="*/ 12 h 170"/>
                <a:gd name="T48" fmla="*/ 268 w 298"/>
                <a:gd name="T49" fmla="*/ 70 h 170"/>
                <a:gd name="T50" fmla="*/ 268 w 298"/>
                <a:gd name="T51" fmla="*/ 70 h 170"/>
                <a:gd name="T52" fmla="*/ 274 w 298"/>
                <a:gd name="T53" fmla="*/ 148 h 170"/>
                <a:gd name="T54" fmla="*/ 274 w 298"/>
                <a:gd name="T55" fmla="*/ 148 h 170"/>
                <a:gd name="T56" fmla="*/ 152 w 298"/>
                <a:gd name="T57" fmla="*/ 148 h 170"/>
                <a:gd name="T58" fmla="*/ 152 w 298"/>
                <a:gd name="T59" fmla="*/ 148 h 170"/>
                <a:gd name="T60" fmla="*/ 30 w 298"/>
                <a:gd name="T61" fmla="*/ 148 h 170"/>
                <a:gd name="T62" fmla="*/ 30 w 298"/>
                <a:gd name="T63" fmla="*/ 148 h 170"/>
                <a:gd name="T64" fmla="*/ 56 w 298"/>
                <a:gd name="T65" fmla="*/ 70 h 170"/>
                <a:gd name="T66" fmla="*/ 56 w 298"/>
                <a:gd name="T67" fmla="*/ 70 h 170"/>
                <a:gd name="T68" fmla="*/ 76 w 298"/>
                <a:gd name="T69" fmla="*/ 12 h 170"/>
                <a:gd name="T70" fmla="*/ 76 w 298"/>
                <a:gd name="T71" fmla="*/ 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8" h="170">
                  <a:moveTo>
                    <a:pt x="64" y="0"/>
                  </a:moveTo>
                  <a:lnTo>
                    <a:pt x="64" y="0"/>
                  </a:lnTo>
                  <a:lnTo>
                    <a:pt x="172" y="0"/>
                  </a:lnTo>
                  <a:lnTo>
                    <a:pt x="172" y="0"/>
                  </a:lnTo>
                  <a:lnTo>
                    <a:pt x="278" y="0"/>
                  </a:lnTo>
                  <a:lnTo>
                    <a:pt x="278" y="0"/>
                  </a:lnTo>
                  <a:lnTo>
                    <a:pt x="286" y="70"/>
                  </a:lnTo>
                  <a:lnTo>
                    <a:pt x="286" y="70"/>
                  </a:lnTo>
                  <a:lnTo>
                    <a:pt x="298" y="170"/>
                  </a:lnTo>
                  <a:lnTo>
                    <a:pt x="298" y="170"/>
                  </a:lnTo>
                  <a:lnTo>
                    <a:pt x="148" y="170"/>
                  </a:lnTo>
                  <a:lnTo>
                    <a:pt x="148" y="170"/>
                  </a:lnTo>
                  <a:lnTo>
                    <a:pt x="0" y="170"/>
                  </a:lnTo>
                  <a:lnTo>
                    <a:pt x="0" y="170"/>
                  </a:lnTo>
                  <a:lnTo>
                    <a:pt x="38" y="70"/>
                  </a:lnTo>
                  <a:lnTo>
                    <a:pt x="38" y="70"/>
                  </a:lnTo>
                  <a:lnTo>
                    <a:pt x="64" y="0"/>
                  </a:lnTo>
                  <a:lnTo>
                    <a:pt x="64" y="0"/>
                  </a:lnTo>
                  <a:close/>
                  <a:moveTo>
                    <a:pt x="76" y="12"/>
                  </a:moveTo>
                  <a:lnTo>
                    <a:pt x="76" y="12"/>
                  </a:lnTo>
                  <a:lnTo>
                    <a:pt x="170" y="12"/>
                  </a:lnTo>
                  <a:lnTo>
                    <a:pt x="170" y="12"/>
                  </a:lnTo>
                  <a:lnTo>
                    <a:pt x="264" y="12"/>
                  </a:lnTo>
                  <a:lnTo>
                    <a:pt x="264" y="12"/>
                  </a:lnTo>
                  <a:lnTo>
                    <a:pt x="268" y="70"/>
                  </a:lnTo>
                  <a:lnTo>
                    <a:pt x="268" y="70"/>
                  </a:lnTo>
                  <a:lnTo>
                    <a:pt x="274" y="148"/>
                  </a:lnTo>
                  <a:lnTo>
                    <a:pt x="274" y="148"/>
                  </a:lnTo>
                  <a:lnTo>
                    <a:pt x="152" y="148"/>
                  </a:lnTo>
                  <a:lnTo>
                    <a:pt x="152" y="148"/>
                  </a:lnTo>
                  <a:lnTo>
                    <a:pt x="30" y="148"/>
                  </a:lnTo>
                  <a:lnTo>
                    <a:pt x="30" y="148"/>
                  </a:lnTo>
                  <a:lnTo>
                    <a:pt x="56" y="70"/>
                  </a:lnTo>
                  <a:lnTo>
                    <a:pt x="56" y="70"/>
                  </a:lnTo>
                  <a:lnTo>
                    <a:pt x="76" y="12"/>
                  </a:lnTo>
                  <a:lnTo>
                    <a:pt x="76" y="12"/>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5"/>
            <p:cNvSpPr>
              <a:spLocks noEditPoints="1"/>
            </p:cNvSpPr>
            <p:nvPr/>
          </p:nvSpPr>
          <p:spPr bwMode="auto">
            <a:xfrm>
              <a:off x="7529853" y="1792786"/>
              <a:ext cx="361420" cy="207573"/>
            </a:xfrm>
            <a:custGeom>
              <a:avLst/>
              <a:gdLst>
                <a:gd name="T0" fmla="*/ 232 w 296"/>
                <a:gd name="T1" fmla="*/ 0 h 170"/>
                <a:gd name="T2" fmla="*/ 232 w 296"/>
                <a:gd name="T3" fmla="*/ 0 h 170"/>
                <a:gd name="T4" fmla="*/ 126 w 296"/>
                <a:gd name="T5" fmla="*/ 0 h 170"/>
                <a:gd name="T6" fmla="*/ 126 w 296"/>
                <a:gd name="T7" fmla="*/ 0 h 170"/>
                <a:gd name="T8" fmla="*/ 20 w 296"/>
                <a:gd name="T9" fmla="*/ 0 h 170"/>
                <a:gd name="T10" fmla="*/ 20 w 296"/>
                <a:gd name="T11" fmla="*/ 0 h 170"/>
                <a:gd name="T12" fmla="*/ 12 w 296"/>
                <a:gd name="T13" fmla="*/ 70 h 170"/>
                <a:gd name="T14" fmla="*/ 12 w 296"/>
                <a:gd name="T15" fmla="*/ 70 h 170"/>
                <a:gd name="T16" fmla="*/ 0 w 296"/>
                <a:gd name="T17" fmla="*/ 170 h 170"/>
                <a:gd name="T18" fmla="*/ 0 w 296"/>
                <a:gd name="T19" fmla="*/ 170 h 170"/>
                <a:gd name="T20" fmla="*/ 148 w 296"/>
                <a:gd name="T21" fmla="*/ 170 h 170"/>
                <a:gd name="T22" fmla="*/ 148 w 296"/>
                <a:gd name="T23" fmla="*/ 170 h 170"/>
                <a:gd name="T24" fmla="*/ 296 w 296"/>
                <a:gd name="T25" fmla="*/ 170 h 170"/>
                <a:gd name="T26" fmla="*/ 296 w 296"/>
                <a:gd name="T27" fmla="*/ 170 h 170"/>
                <a:gd name="T28" fmla="*/ 260 w 296"/>
                <a:gd name="T29" fmla="*/ 70 h 170"/>
                <a:gd name="T30" fmla="*/ 260 w 296"/>
                <a:gd name="T31" fmla="*/ 70 h 170"/>
                <a:gd name="T32" fmla="*/ 232 w 296"/>
                <a:gd name="T33" fmla="*/ 0 h 170"/>
                <a:gd name="T34" fmla="*/ 232 w 296"/>
                <a:gd name="T35" fmla="*/ 0 h 170"/>
                <a:gd name="T36" fmla="*/ 222 w 296"/>
                <a:gd name="T37" fmla="*/ 12 h 170"/>
                <a:gd name="T38" fmla="*/ 222 w 296"/>
                <a:gd name="T39" fmla="*/ 12 h 170"/>
                <a:gd name="T40" fmla="*/ 128 w 296"/>
                <a:gd name="T41" fmla="*/ 12 h 170"/>
                <a:gd name="T42" fmla="*/ 128 w 296"/>
                <a:gd name="T43" fmla="*/ 12 h 170"/>
                <a:gd name="T44" fmla="*/ 34 w 296"/>
                <a:gd name="T45" fmla="*/ 12 h 170"/>
                <a:gd name="T46" fmla="*/ 34 w 296"/>
                <a:gd name="T47" fmla="*/ 12 h 170"/>
                <a:gd name="T48" fmla="*/ 28 w 296"/>
                <a:gd name="T49" fmla="*/ 70 h 170"/>
                <a:gd name="T50" fmla="*/ 28 w 296"/>
                <a:gd name="T51" fmla="*/ 70 h 170"/>
                <a:gd name="T52" fmla="*/ 22 w 296"/>
                <a:gd name="T53" fmla="*/ 148 h 170"/>
                <a:gd name="T54" fmla="*/ 22 w 296"/>
                <a:gd name="T55" fmla="*/ 148 h 170"/>
                <a:gd name="T56" fmla="*/ 146 w 296"/>
                <a:gd name="T57" fmla="*/ 148 h 170"/>
                <a:gd name="T58" fmla="*/ 146 w 296"/>
                <a:gd name="T59" fmla="*/ 148 h 170"/>
                <a:gd name="T60" fmla="*/ 268 w 296"/>
                <a:gd name="T61" fmla="*/ 148 h 170"/>
                <a:gd name="T62" fmla="*/ 268 w 296"/>
                <a:gd name="T63" fmla="*/ 148 h 170"/>
                <a:gd name="T64" fmla="*/ 242 w 296"/>
                <a:gd name="T65" fmla="*/ 70 h 170"/>
                <a:gd name="T66" fmla="*/ 242 w 296"/>
                <a:gd name="T67" fmla="*/ 70 h 170"/>
                <a:gd name="T68" fmla="*/ 222 w 296"/>
                <a:gd name="T69" fmla="*/ 12 h 170"/>
                <a:gd name="T70" fmla="*/ 222 w 296"/>
                <a:gd name="T71" fmla="*/ 12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6" h="170">
                  <a:moveTo>
                    <a:pt x="232" y="0"/>
                  </a:moveTo>
                  <a:lnTo>
                    <a:pt x="232" y="0"/>
                  </a:lnTo>
                  <a:lnTo>
                    <a:pt x="126" y="0"/>
                  </a:lnTo>
                  <a:lnTo>
                    <a:pt x="126" y="0"/>
                  </a:lnTo>
                  <a:lnTo>
                    <a:pt x="20" y="0"/>
                  </a:lnTo>
                  <a:lnTo>
                    <a:pt x="20" y="0"/>
                  </a:lnTo>
                  <a:lnTo>
                    <a:pt x="12" y="70"/>
                  </a:lnTo>
                  <a:lnTo>
                    <a:pt x="12" y="70"/>
                  </a:lnTo>
                  <a:lnTo>
                    <a:pt x="0" y="170"/>
                  </a:lnTo>
                  <a:lnTo>
                    <a:pt x="0" y="170"/>
                  </a:lnTo>
                  <a:lnTo>
                    <a:pt x="148" y="170"/>
                  </a:lnTo>
                  <a:lnTo>
                    <a:pt x="148" y="170"/>
                  </a:lnTo>
                  <a:lnTo>
                    <a:pt x="296" y="170"/>
                  </a:lnTo>
                  <a:lnTo>
                    <a:pt x="296" y="170"/>
                  </a:lnTo>
                  <a:lnTo>
                    <a:pt x="260" y="70"/>
                  </a:lnTo>
                  <a:lnTo>
                    <a:pt x="260" y="70"/>
                  </a:lnTo>
                  <a:lnTo>
                    <a:pt x="232" y="0"/>
                  </a:lnTo>
                  <a:lnTo>
                    <a:pt x="232" y="0"/>
                  </a:lnTo>
                  <a:close/>
                  <a:moveTo>
                    <a:pt x="222" y="12"/>
                  </a:moveTo>
                  <a:lnTo>
                    <a:pt x="222" y="12"/>
                  </a:lnTo>
                  <a:lnTo>
                    <a:pt x="128" y="12"/>
                  </a:lnTo>
                  <a:lnTo>
                    <a:pt x="128" y="12"/>
                  </a:lnTo>
                  <a:lnTo>
                    <a:pt x="34" y="12"/>
                  </a:lnTo>
                  <a:lnTo>
                    <a:pt x="34" y="12"/>
                  </a:lnTo>
                  <a:lnTo>
                    <a:pt x="28" y="70"/>
                  </a:lnTo>
                  <a:lnTo>
                    <a:pt x="28" y="70"/>
                  </a:lnTo>
                  <a:lnTo>
                    <a:pt x="22" y="148"/>
                  </a:lnTo>
                  <a:lnTo>
                    <a:pt x="22" y="148"/>
                  </a:lnTo>
                  <a:lnTo>
                    <a:pt x="146" y="148"/>
                  </a:lnTo>
                  <a:lnTo>
                    <a:pt x="146" y="148"/>
                  </a:lnTo>
                  <a:lnTo>
                    <a:pt x="268" y="148"/>
                  </a:lnTo>
                  <a:lnTo>
                    <a:pt x="268" y="148"/>
                  </a:lnTo>
                  <a:lnTo>
                    <a:pt x="242" y="70"/>
                  </a:lnTo>
                  <a:lnTo>
                    <a:pt x="242" y="70"/>
                  </a:lnTo>
                  <a:lnTo>
                    <a:pt x="222" y="12"/>
                  </a:lnTo>
                  <a:lnTo>
                    <a:pt x="222" y="12"/>
                  </a:lnTo>
                  <a:close/>
                </a:path>
              </a:pathLst>
            </a:custGeom>
            <a:solidFill>
              <a:srgbClr val="92D0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Rectangle 36"/>
            <p:cNvSpPr>
              <a:spLocks noChangeArrowheads="1"/>
            </p:cNvSpPr>
            <p:nvPr/>
          </p:nvSpPr>
          <p:spPr bwMode="auto">
            <a:xfrm>
              <a:off x="7185526" y="2010127"/>
              <a:ext cx="53725" cy="3174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Rectangle 37"/>
            <p:cNvSpPr>
              <a:spLocks noChangeArrowheads="1"/>
            </p:cNvSpPr>
            <p:nvPr/>
          </p:nvSpPr>
          <p:spPr bwMode="auto">
            <a:xfrm>
              <a:off x="7788707" y="2010127"/>
              <a:ext cx="51283" cy="3174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Rectangle 38"/>
            <p:cNvSpPr>
              <a:spLocks noChangeArrowheads="1"/>
            </p:cNvSpPr>
            <p:nvPr/>
          </p:nvSpPr>
          <p:spPr bwMode="auto">
            <a:xfrm>
              <a:off x="7393098" y="2010127"/>
              <a:ext cx="53725" cy="3174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Rectangle 39"/>
            <p:cNvSpPr>
              <a:spLocks noChangeArrowheads="1"/>
            </p:cNvSpPr>
            <p:nvPr/>
          </p:nvSpPr>
          <p:spPr bwMode="auto">
            <a:xfrm>
              <a:off x="7581135" y="2010127"/>
              <a:ext cx="51283" cy="31746"/>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0" name="Group 149"/>
          <p:cNvGrpSpPr/>
          <p:nvPr/>
        </p:nvGrpSpPr>
        <p:grpSpPr>
          <a:xfrm>
            <a:off x="1018324" y="1213814"/>
            <a:ext cx="626424" cy="611148"/>
            <a:chOff x="8046546" y="2885807"/>
            <a:chExt cx="457732" cy="446571"/>
          </a:xfrm>
          <a:solidFill>
            <a:srgbClr val="92D050"/>
          </a:solidFill>
        </p:grpSpPr>
        <p:sp>
          <p:nvSpPr>
            <p:cNvPr id="151" name="Freeform 87"/>
            <p:cNvSpPr>
              <a:spLocks/>
            </p:cNvSpPr>
            <p:nvPr/>
          </p:nvSpPr>
          <p:spPr bwMode="auto">
            <a:xfrm>
              <a:off x="8143302" y="3083043"/>
              <a:ext cx="360976" cy="249335"/>
            </a:xfrm>
            <a:custGeom>
              <a:avLst/>
              <a:gdLst>
                <a:gd name="T0" fmla="*/ 55 w 57"/>
                <a:gd name="T1" fmla="*/ 9 h 39"/>
                <a:gd name="T2" fmla="*/ 25 w 57"/>
                <a:gd name="T3" fmla="*/ 0 h 39"/>
                <a:gd name="T4" fmla="*/ 24 w 57"/>
                <a:gd name="T5" fmla="*/ 2 h 39"/>
                <a:gd name="T6" fmla="*/ 27 w 57"/>
                <a:gd name="T7" fmla="*/ 10 h 39"/>
                <a:gd name="T8" fmla="*/ 26 w 57"/>
                <a:gd name="T9" fmla="*/ 13 h 39"/>
                <a:gd name="T10" fmla="*/ 12 w 57"/>
                <a:gd name="T11" fmla="*/ 16 h 39"/>
                <a:gd name="T12" fmla="*/ 2 w 57"/>
                <a:gd name="T13" fmla="*/ 15 h 39"/>
                <a:gd name="T14" fmla="*/ 1 w 57"/>
                <a:gd name="T15" fmla="*/ 16 h 39"/>
                <a:gd name="T16" fmla="*/ 26 w 57"/>
                <a:gd name="T17" fmla="*/ 28 h 39"/>
                <a:gd name="T18" fmla="*/ 32 w 57"/>
                <a:gd name="T19" fmla="*/ 28 h 39"/>
                <a:gd name="T20" fmla="*/ 35 w 57"/>
                <a:gd name="T21" fmla="*/ 29 h 39"/>
                <a:gd name="T22" fmla="*/ 38 w 57"/>
                <a:gd name="T23" fmla="*/ 37 h 39"/>
                <a:gd name="T24" fmla="*/ 40 w 57"/>
                <a:gd name="T25" fmla="*/ 37 h 39"/>
                <a:gd name="T26" fmla="*/ 56 w 57"/>
                <a:gd name="T27" fmla="*/ 11 h 39"/>
                <a:gd name="T28" fmla="*/ 55 w 57"/>
                <a:gd name="T29"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39">
                  <a:moveTo>
                    <a:pt x="55" y="9"/>
                  </a:moveTo>
                  <a:cubicBezTo>
                    <a:pt x="25" y="0"/>
                    <a:pt x="25" y="0"/>
                    <a:pt x="25" y="0"/>
                  </a:cubicBezTo>
                  <a:cubicBezTo>
                    <a:pt x="24" y="0"/>
                    <a:pt x="23" y="0"/>
                    <a:pt x="24" y="2"/>
                  </a:cubicBezTo>
                  <a:cubicBezTo>
                    <a:pt x="27" y="10"/>
                    <a:pt x="27" y="10"/>
                    <a:pt x="27" y="10"/>
                  </a:cubicBezTo>
                  <a:cubicBezTo>
                    <a:pt x="28" y="11"/>
                    <a:pt x="27" y="13"/>
                    <a:pt x="26" y="13"/>
                  </a:cubicBezTo>
                  <a:cubicBezTo>
                    <a:pt x="26" y="13"/>
                    <a:pt x="18" y="16"/>
                    <a:pt x="12" y="16"/>
                  </a:cubicBezTo>
                  <a:cubicBezTo>
                    <a:pt x="7" y="16"/>
                    <a:pt x="2" y="15"/>
                    <a:pt x="2" y="15"/>
                  </a:cubicBezTo>
                  <a:cubicBezTo>
                    <a:pt x="0" y="14"/>
                    <a:pt x="0" y="15"/>
                    <a:pt x="1" y="16"/>
                  </a:cubicBezTo>
                  <a:cubicBezTo>
                    <a:pt x="1" y="16"/>
                    <a:pt x="9" y="29"/>
                    <a:pt x="26" y="28"/>
                  </a:cubicBezTo>
                  <a:cubicBezTo>
                    <a:pt x="29" y="28"/>
                    <a:pt x="32" y="28"/>
                    <a:pt x="32" y="28"/>
                  </a:cubicBezTo>
                  <a:cubicBezTo>
                    <a:pt x="33" y="27"/>
                    <a:pt x="34" y="28"/>
                    <a:pt x="35" y="29"/>
                  </a:cubicBezTo>
                  <a:cubicBezTo>
                    <a:pt x="38" y="37"/>
                    <a:pt x="38" y="37"/>
                    <a:pt x="38" y="37"/>
                  </a:cubicBezTo>
                  <a:cubicBezTo>
                    <a:pt x="39" y="38"/>
                    <a:pt x="40" y="39"/>
                    <a:pt x="40" y="37"/>
                  </a:cubicBezTo>
                  <a:cubicBezTo>
                    <a:pt x="56" y="11"/>
                    <a:pt x="56" y="11"/>
                    <a:pt x="56" y="11"/>
                  </a:cubicBezTo>
                  <a:cubicBezTo>
                    <a:pt x="57" y="10"/>
                    <a:pt x="56" y="9"/>
                    <a:pt x="55"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R"/>
            </a:p>
          </p:txBody>
        </p:sp>
        <p:sp>
          <p:nvSpPr>
            <p:cNvPr id="152" name="Freeform 88"/>
            <p:cNvSpPr>
              <a:spLocks/>
            </p:cNvSpPr>
            <p:nvPr/>
          </p:nvSpPr>
          <p:spPr bwMode="auto">
            <a:xfrm>
              <a:off x="8046546" y="2885807"/>
              <a:ext cx="357254" cy="249335"/>
            </a:xfrm>
            <a:custGeom>
              <a:avLst/>
              <a:gdLst>
                <a:gd name="T0" fmla="*/ 33 w 56"/>
                <a:gd name="T1" fmla="*/ 37 h 39"/>
                <a:gd name="T2" fmla="*/ 29 w 56"/>
                <a:gd name="T3" fmla="*/ 29 h 39"/>
                <a:gd name="T4" fmla="*/ 30 w 56"/>
                <a:gd name="T5" fmla="*/ 25 h 39"/>
                <a:gd name="T6" fmla="*/ 44 w 56"/>
                <a:gd name="T7" fmla="*/ 22 h 39"/>
                <a:gd name="T8" fmla="*/ 54 w 56"/>
                <a:gd name="T9" fmla="*/ 24 h 39"/>
                <a:gd name="T10" fmla="*/ 55 w 56"/>
                <a:gd name="T11" fmla="*/ 23 h 39"/>
                <a:gd name="T12" fmla="*/ 31 w 56"/>
                <a:gd name="T13" fmla="*/ 11 h 39"/>
                <a:gd name="T14" fmla="*/ 25 w 56"/>
                <a:gd name="T15" fmla="*/ 11 h 39"/>
                <a:gd name="T16" fmla="*/ 21 w 56"/>
                <a:gd name="T17" fmla="*/ 9 h 39"/>
                <a:gd name="T18" fmla="*/ 18 w 56"/>
                <a:gd name="T19" fmla="*/ 1 h 39"/>
                <a:gd name="T20" fmla="*/ 16 w 56"/>
                <a:gd name="T21" fmla="*/ 1 h 39"/>
                <a:gd name="T22" fmla="*/ 0 w 56"/>
                <a:gd name="T23" fmla="*/ 27 h 39"/>
                <a:gd name="T24" fmla="*/ 1 w 56"/>
                <a:gd name="T25" fmla="*/ 30 h 39"/>
                <a:gd name="T26" fmla="*/ 31 w 56"/>
                <a:gd name="T27" fmla="*/ 39 h 39"/>
                <a:gd name="T28" fmla="*/ 33 w 56"/>
                <a:gd name="T29" fmla="*/ 37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 h="39">
                  <a:moveTo>
                    <a:pt x="33" y="37"/>
                  </a:moveTo>
                  <a:cubicBezTo>
                    <a:pt x="29" y="29"/>
                    <a:pt x="29" y="29"/>
                    <a:pt x="29" y="29"/>
                  </a:cubicBezTo>
                  <a:cubicBezTo>
                    <a:pt x="29" y="27"/>
                    <a:pt x="29" y="26"/>
                    <a:pt x="30" y="25"/>
                  </a:cubicBezTo>
                  <a:cubicBezTo>
                    <a:pt x="30" y="25"/>
                    <a:pt x="38" y="22"/>
                    <a:pt x="44" y="22"/>
                  </a:cubicBezTo>
                  <a:cubicBezTo>
                    <a:pt x="49" y="22"/>
                    <a:pt x="54" y="24"/>
                    <a:pt x="54" y="24"/>
                  </a:cubicBezTo>
                  <a:cubicBezTo>
                    <a:pt x="56" y="24"/>
                    <a:pt x="56" y="24"/>
                    <a:pt x="55" y="23"/>
                  </a:cubicBezTo>
                  <a:cubicBezTo>
                    <a:pt x="55" y="23"/>
                    <a:pt x="48" y="9"/>
                    <a:pt x="31" y="11"/>
                  </a:cubicBezTo>
                  <a:cubicBezTo>
                    <a:pt x="28" y="11"/>
                    <a:pt x="25" y="11"/>
                    <a:pt x="25" y="11"/>
                  </a:cubicBezTo>
                  <a:cubicBezTo>
                    <a:pt x="23" y="11"/>
                    <a:pt x="22" y="11"/>
                    <a:pt x="21" y="9"/>
                  </a:cubicBezTo>
                  <a:cubicBezTo>
                    <a:pt x="18" y="1"/>
                    <a:pt x="18" y="1"/>
                    <a:pt x="18" y="1"/>
                  </a:cubicBezTo>
                  <a:cubicBezTo>
                    <a:pt x="18" y="0"/>
                    <a:pt x="17" y="0"/>
                    <a:pt x="16" y="1"/>
                  </a:cubicBezTo>
                  <a:cubicBezTo>
                    <a:pt x="0" y="27"/>
                    <a:pt x="0" y="27"/>
                    <a:pt x="0" y="27"/>
                  </a:cubicBezTo>
                  <a:cubicBezTo>
                    <a:pt x="0" y="28"/>
                    <a:pt x="0" y="30"/>
                    <a:pt x="1" y="30"/>
                  </a:cubicBezTo>
                  <a:cubicBezTo>
                    <a:pt x="31" y="39"/>
                    <a:pt x="31" y="39"/>
                    <a:pt x="31" y="39"/>
                  </a:cubicBezTo>
                  <a:cubicBezTo>
                    <a:pt x="32" y="39"/>
                    <a:pt x="33" y="38"/>
                    <a:pt x="33" y="37"/>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R"/>
            </a:p>
          </p:txBody>
        </p:sp>
      </p:grpSp>
      <p:grpSp>
        <p:nvGrpSpPr>
          <p:cNvPr id="19" name="Group 18"/>
          <p:cNvGrpSpPr/>
          <p:nvPr/>
        </p:nvGrpSpPr>
        <p:grpSpPr>
          <a:xfrm>
            <a:off x="7383648" y="3215355"/>
            <a:ext cx="531136" cy="643300"/>
            <a:chOff x="7383648" y="3372757"/>
            <a:chExt cx="531136" cy="643300"/>
          </a:xfrm>
        </p:grpSpPr>
        <p:sp>
          <p:nvSpPr>
            <p:cNvPr id="104" name="Oval 172"/>
            <p:cNvSpPr>
              <a:spLocks noChangeArrowheads="1"/>
            </p:cNvSpPr>
            <p:nvPr/>
          </p:nvSpPr>
          <p:spPr bwMode="gray">
            <a:xfrm>
              <a:off x="7569104" y="3372757"/>
              <a:ext cx="203598" cy="201759"/>
            </a:xfrm>
            <a:prstGeom prst="ellipse">
              <a:avLst/>
            </a:prstGeom>
            <a:solidFill>
              <a:srgbClr val="92D050"/>
            </a:solidFill>
            <a:ln w="9525"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73"/>
            <p:cNvSpPr>
              <a:spLocks noChangeArrowheads="1"/>
            </p:cNvSpPr>
            <p:nvPr>
              <p:custDataLst>
                <p:tags r:id="rId3"/>
              </p:custDataLst>
            </p:nvPr>
          </p:nvSpPr>
          <p:spPr bwMode="gray">
            <a:xfrm>
              <a:off x="7616368" y="3397977"/>
              <a:ext cx="0" cy="148917"/>
            </a:xfrm>
            <a:prstGeom prst="rect">
              <a:avLst/>
            </a:prstGeom>
            <a:solidFill>
              <a:schemeClr val="accent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nchorCtr="1">
              <a:spAutoFit/>
            </a:bodyPr>
            <a:lstStyle>
              <a:lvl1pPr defTabSz="895350">
                <a:buClr>
                  <a:schemeClr val="tx2"/>
                </a:buClr>
                <a:defRPr sz="1600">
                  <a:solidFill>
                    <a:schemeClr val="tx1"/>
                  </a:solidFill>
                  <a:latin typeface="Arial" charset="0"/>
                </a:defRPr>
              </a:lvl1pPr>
              <a:lvl2pPr marL="193675" indent="-192088" defTabSz="895350">
                <a:buClr>
                  <a:schemeClr val="tx2"/>
                </a:buClr>
                <a:buSzPct val="125000"/>
                <a:buFont typeface="Arial" charset="0"/>
                <a:buChar char="▪"/>
                <a:defRPr sz="1600">
                  <a:solidFill>
                    <a:schemeClr val="tx1"/>
                  </a:solidFill>
                  <a:latin typeface="Arial" charset="0"/>
                </a:defRPr>
              </a:lvl2pPr>
              <a:lvl3pPr marL="457200" indent="-261938" defTabSz="895350">
                <a:buClr>
                  <a:schemeClr val="tx2"/>
                </a:buClr>
                <a:buSzPct val="120000"/>
                <a:buFont typeface="Arial" charset="0"/>
                <a:buChar char="–"/>
                <a:defRPr sz="1600">
                  <a:solidFill>
                    <a:schemeClr val="tx1"/>
                  </a:solidFill>
                  <a:latin typeface="Arial" charset="0"/>
                </a:defRPr>
              </a:lvl3pPr>
              <a:lvl4pPr marL="614363" indent="-155575" defTabSz="895350">
                <a:buClr>
                  <a:schemeClr val="tx2"/>
                </a:buClr>
                <a:buSzPct val="120000"/>
                <a:buFont typeface="Arial" charset="0"/>
                <a:buChar char="▫"/>
                <a:defRPr sz="1600">
                  <a:solidFill>
                    <a:schemeClr val="tx1"/>
                  </a:solidFill>
                  <a:latin typeface="Arial" charset="0"/>
                </a:defRPr>
              </a:lvl4pPr>
              <a:lvl5pPr marL="746125" indent="-130175" defTabSz="895350">
                <a:buClr>
                  <a:schemeClr val="tx2"/>
                </a:buClr>
                <a:buSzPct val="89000"/>
                <a:buFont typeface="Arial" charset="0"/>
                <a:buChar char="-"/>
                <a:defRPr sz="1600">
                  <a:solidFill>
                    <a:schemeClr val="tx1"/>
                  </a:solidFill>
                  <a:latin typeface="Arial" charset="0"/>
                </a:defRPr>
              </a:lvl5pPr>
              <a:lvl6pPr marL="12033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6pPr>
              <a:lvl7pPr marL="16605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7pPr>
              <a:lvl8pPr marL="21177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8pPr>
              <a:lvl9pPr marL="2574925" indent="-130175" defTabSz="895350" fontAlgn="base">
                <a:spcBef>
                  <a:spcPct val="0"/>
                </a:spcBef>
                <a:spcAft>
                  <a:spcPct val="0"/>
                </a:spcAft>
                <a:buClr>
                  <a:schemeClr val="tx2"/>
                </a:buClr>
                <a:buSzPct val="89000"/>
                <a:buFont typeface="Arial" charset="0"/>
                <a:buChar char="-"/>
                <a:defRPr sz="1600">
                  <a:solidFill>
                    <a:schemeClr val="tx1"/>
                  </a:solidFill>
                  <a:latin typeface="Arial" charset="0"/>
                </a:defRPr>
              </a:lvl9pPr>
            </a:lstStyle>
            <a:p>
              <a:pPr>
                <a:spcBef>
                  <a:spcPct val="20000"/>
                </a:spcBef>
              </a:pPr>
              <a:endParaRPr lang="en-US" sz="1200" dirty="0"/>
            </a:p>
          </p:txBody>
        </p:sp>
        <p:grpSp>
          <p:nvGrpSpPr>
            <p:cNvPr id="95" name="Group 94"/>
            <p:cNvGrpSpPr/>
            <p:nvPr/>
          </p:nvGrpSpPr>
          <p:grpSpPr bwMode="gray">
            <a:xfrm>
              <a:off x="7383648" y="3594445"/>
              <a:ext cx="531136" cy="421612"/>
              <a:chOff x="2680810" y="4831723"/>
              <a:chExt cx="694379" cy="551192"/>
            </a:xfrm>
            <a:solidFill>
              <a:schemeClr val="accent4"/>
            </a:solidFill>
          </p:grpSpPr>
          <p:sp>
            <p:nvSpPr>
              <p:cNvPr id="96" name="Oval 158"/>
              <p:cNvSpPr>
                <a:spLocks noChangeArrowheads="1"/>
              </p:cNvSpPr>
              <p:nvPr>
                <p:custDataLst>
                  <p:tags r:id="rId4"/>
                </p:custDataLst>
              </p:nvPr>
            </p:nvSpPr>
            <p:spPr bwMode="gray">
              <a:xfrm>
                <a:off x="2712032" y="4846199"/>
                <a:ext cx="647650" cy="488605"/>
              </a:xfrm>
              <a:prstGeom prst="ellipse">
                <a:avLst/>
              </a:prstGeom>
              <a:grp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Arc 96"/>
              <p:cNvSpPr/>
              <p:nvPr/>
            </p:nvSpPr>
            <p:spPr bwMode="gray">
              <a:xfrm>
                <a:off x="2944470" y="4870069"/>
                <a:ext cx="193406" cy="45719"/>
              </a:xfrm>
              <a:prstGeom prst="arc">
                <a:avLst>
                  <a:gd name="adj1" fmla="val 10665741"/>
                  <a:gd name="adj2" fmla="val 0"/>
                </a:avLst>
              </a:prstGeom>
              <a:grpFill/>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8" name="Oval 97"/>
              <p:cNvSpPr/>
              <p:nvPr/>
            </p:nvSpPr>
            <p:spPr bwMode="gray">
              <a:xfrm rot="971852">
                <a:off x="2777731" y="4981169"/>
                <a:ext cx="69046" cy="95698"/>
              </a:xfrm>
              <a:prstGeom prst="ellipse">
                <a:avLst/>
              </a:pr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sp>
            <p:nvSpPr>
              <p:cNvPr id="99" name="Rectangle 98"/>
              <p:cNvSpPr/>
              <p:nvPr/>
            </p:nvSpPr>
            <p:spPr bwMode="gray">
              <a:xfrm rot="20535728">
                <a:off x="2680810" y="5064662"/>
                <a:ext cx="68747" cy="97882"/>
              </a:xfrm>
              <a:prstGeom prst="rect">
                <a:avLst/>
              </a:prstGeom>
              <a:grp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err="1">
                  <a:solidFill>
                    <a:schemeClr val="tx1"/>
                  </a:solidFill>
                  <a:latin typeface="Arial" charset="0"/>
                </a:endParaRPr>
              </a:p>
            </p:txBody>
          </p:sp>
          <p:sp>
            <p:nvSpPr>
              <p:cNvPr id="100" name="Flowchart: Extract 6"/>
              <p:cNvSpPr/>
              <p:nvPr/>
            </p:nvSpPr>
            <p:spPr bwMode="gray">
              <a:xfrm rot="21066080">
                <a:off x="2757181" y="4831723"/>
                <a:ext cx="156090" cy="125966"/>
              </a:xfrm>
              <a:custGeom>
                <a:avLst/>
                <a:gdLst>
                  <a:gd name="connsiteX0" fmla="*/ 0 w 10000"/>
                  <a:gd name="connsiteY0" fmla="*/ 10000 h 10000"/>
                  <a:gd name="connsiteX1" fmla="*/ 5000 w 10000"/>
                  <a:gd name="connsiteY1" fmla="*/ 0 h 10000"/>
                  <a:gd name="connsiteX2" fmla="*/ 10000 w 10000"/>
                  <a:gd name="connsiteY2" fmla="*/ 10000 h 10000"/>
                  <a:gd name="connsiteX3" fmla="*/ 0 w 10000"/>
                  <a:gd name="connsiteY3" fmla="*/ 10000 h 10000"/>
                  <a:gd name="connsiteX0" fmla="*/ 0 w 10000"/>
                  <a:gd name="connsiteY0" fmla="*/ 9896 h 9896"/>
                  <a:gd name="connsiteX1" fmla="*/ 1544 w 10000"/>
                  <a:gd name="connsiteY1" fmla="*/ 0 h 9896"/>
                  <a:gd name="connsiteX2" fmla="*/ 10000 w 10000"/>
                  <a:gd name="connsiteY2" fmla="*/ 9896 h 9896"/>
                  <a:gd name="connsiteX3" fmla="*/ 0 w 10000"/>
                  <a:gd name="connsiteY3" fmla="*/ 9896 h 9896"/>
                </a:gdLst>
                <a:ahLst/>
                <a:cxnLst>
                  <a:cxn ang="0">
                    <a:pos x="connsiteX0" y="connsiteY0"/>
                  </a:cxn>
                  <a:cxn ang="0">
                    <a:pos x="connsiteX1" y="connsiteY1"/>
                  </a:cxn>
                  <a:cxn ang="0">
                    <a:pos x="connsiteX2" y="connsiteY2"/>
                  </a:cxn>
                  <a:cxn ang="0">
                    <a:pos x="connsiteX3" y="connsiteY3"/>
                  </a:cxn>
                </a:cxnLst>
                <a:rect l="l" t="t" r="r" b="b"/>
                <a:pathLst>
                  <a:path w="10000" h="9896">
                    <a:moveTo>
                      <a:pt x="0" y="9896"/>
                    </a:moveTo>
                    <a:lnTo>
                      <a:pt x="1544" y="0"/>
                    </a:lnTo>
                    <a:lnTo>
                      <a:pt x="10000" y="9896"/>
                    </a:lnTo>
                    <a:lnTo>
                      <a:pt x="0" y="9896"/>
                    </a:lnTo>
                    <a:close/>
                  </a:path>
                </a:pathLst>
              </a:custGeom>
              <a:grp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err="1">
                  <a:solidFill>
                    <a:schemeClr val="tx1"/>
                  </a:solidFill>
                  <a:latin typeface="Arial" charset="0"/>
                </a:endParaRPr>
              </a:p>
            </p:txBody>
          </p:sp>
          <p:sp>
            <p:nvSpPr>
              <p:cNvPr id="101" name="Rectangle 100"/>
              <p:cNvSpPr/>
              <p:nvPr/>
            </p:nvSpPr>
            <p:spPr bwMode="gray">
              <a:xfrm>
                <a:off x="2850969" y="5254900"/>
                <a:ext cx="79014" cy="128015"/>
              </a:xfrm>
              <a:prstGeom prst="rect">
                <a:avLst/>
              </a:prstGeom>
              <a:grp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err="1">
                  <a:solidFill>
                    <a:schemeClr val="tx1"/>
                  </a:solidFill>
                  <a:latin typeface="Arial" charset="0"/>
                </a:endParaRPr>
              </a:p>
            </p:txBody>
          </p:sp>
          <p:sp>
            <p:nvSpPr>
              <p:cNvPr id="102" name="Rectangle 101"/>
              <p:cNvSpPr/>
              <p:nvPr/>
            </p:nvSpPr>
            <p:spPr bwMode="gray">
              <a:xfrm>
                <a:off x="3157658" y="5254900"/>
                <a:ext cx="79014" cy="128015"/>
              </a:xfrm>
              <a:prstGeom prst="rect">
                <a:avLst/>
              </a:prstGeom>
              <a:grpFill/>
              <a:ln>
                <a:noFill/>
              </a:ln>
              <a:effectLst/>
              <a:extLst>
                <a:ext uri="{91240B29-F687-4F45-9708-019B960494DF}">
                  <a14:hiddenLine xmlns:a14="http://schemas.microsoft.com/office/drawing/2010/main" w="9525" algn="ctr">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err="1">
                  <a:solidFill>
                    <a:schemeClr val="tx1"/>
                  </a:solidFill>
                  <a:latin typeface="Arial" charset="0"/>
                </a:endParaRPr>
              </a:p>
            </p:txBody>
          </p:sp>
          <p:sp>
            <p:nvSpPr>
              <p:cNvPr id="103" name="Freeform 102"/>
              <p:cNvSpPr/>
              <p:nvPr/>
            </p:nvSpPr>
            <p:spPr bwMode="gray">
              <a:xfrm>
                <a:off x="3329314" y="4954533"/>
                <a:ext cx="45875" cy="93260"/>
              </a:xfrm>
              <a:custGeom>
                <a:avLst/>
                <a:gdLst>
                  <a:gd name="connsiteX0" fmla="*/ 3000 w 45875"/>
                  <a:gd name="connsiteY0" fmla="*/ 92870 h 93260"/>
                  <a:gd name="connsiteX1" fmla="*/ 5382 w 45875"/>
                  <a:gd name="connsiteY1" fmla="*/ 16670 h 93260"/>
                  <a:gd name="connsiteX2" fmla="*/ 19669 w 45875"/>
                  <a:gd name="connsiteY2" fmla="*/ 42864 h 93260"/>
                  <a:gd name="connsiteX3" fmla="*/ 26813 w 45875"/>
                  <a:gd name="connsiteY3" fmla="*/ 2 h 93260"/>
                  <a:gd name="connsiteX4" fmla="*/ 45863 w 45875"/>
                  <a:gd name="connsiteY4" fmla="*/ 45245 h 93260"/>
                  <a:gd name="connsiteX5" fmla="*/ 3000 w 45875"/>
                  <a:gd name="connsiteY5" fmla="*/ 92870 h 9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875" h="93260">
                    <a:moveTo>
                      <a:pt x="3000" y="92870"/>
                    </a:moveTo>
                    <a:cubicBezTo>
                      <a:pt x="-3747" y="88108"/>
                      <a:pt x="2604" y="25004"/>
                      <a:pt x="5382" y="16670"/>
                    </a:cubicBezTo>
                    <a:cubicBezTo>
                      <a:pt x="8160" y="8336"/>
                      <a:pt x="16097" y="45642"/>
                      <a:pt x="19669" y="42864"/>
                    </a:cubicBezTo>
                    <a:cubicBezTo>
                      <a:pt x="23241" y="40086"/>
                      <a:pt x="22447" y="-395"/>
                      <a:pt x="26813" y="2"/>
                    </a:cubicBezTo>
                    <a:cubicBezTo>
                      <a:pt x="31179" y="399"/>
                      <a:pt x="45069" y="32942"/>
                      <a:pt x="45863" y="45245"/>
                    </a:cubicBezTo>
                    <a:cubicBezTo>
                      <a:pt x="46657" y="57548"/>
                      <a:pt x="9747" y="97632"/>
                      <a:pt x="3000" y="92870"/>
                    </a:cubicBezTo>
                    <a:close/>
                  </a:path>
                </a:pathLst>
              </a:cu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smtClean="0">
                  <a:solidFill>
                    <a:schemeClr val="tx1"/>
                  </a:solidFill>
                </a:endParaRPr>
              </a:p>
            </p:txBody>
          </p:sp>
        </p:grpSp>
        <p:sp>
          <p:nvSpPr>
            <p:cNvPr id="4" name="TextBox 3"/>
            <p:cNvSpPr txBox="1"/>
            <p:nvPr/>
          </p:nvSpPr>
          <p:spPr>
            <a:xfrm>
              <a:off x="7629010" y="3383927"/>
              <a:ext cx="104559" cy="18466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852123" eaLnBrk="1" hangingPunct="1">
                <a:spcBef>
                  <a:spcPts val="373"/>
                </a:spcBef>
                <a:buClr>
                  <a:schemeClr val="tx2"/>
                </a:buClr>
                <a:defRPr sz="1493" baseline="0">
                  <a:latin typeface="+mn-lt"/>
                  <a:sym typeface="+mn-lt"/>
                </a:defRPr>
              </a:lvl1pPr>
              <a:lvl2pPr marL="184325" lvl="1" indent="-182814" defTabSz="852123" eaLnBrk="1" hangingPunct="1">
                <a:spcBef>
                  <a:spcPts val="373"/>
                </a:spcBef>
                <a:buClr>
                  <a:schemeClr val="tx2"/>
                </a:buClr>
                <a:buSzPct val="125000"/>
                <a:buFont typeface="Arial" pitchFamily="34" charset="0"/>
                <a:buChar char="•"/>
                <a:defRPr sz="1493" baseline="0">
                  <a:latin typeface="+mn-lt"/>
                  <a:sym typeface="+mn-lt"/>
                </a:defRPr>
              </a:lvl2pPr>
              <a:lvl3pPr marL="435128" lvl="2" indent="-249292" defTabSz="852123" eaLnBrk="1" hangingPunct="1">
                <a:spcBef>
                  <a:spcPts val="373"/>
                </a:spcBef>
                <a:buClr>
                  <a:schemeClr val="tx2"/>
                </a:buClr>
                <a:buSzPct val="120000"/>
                <a:buFont typeface="Arial" charset="0"/>
                <a:buChar char="–"/>
                <a:defRPr sz="1493" baseline="0">
                  <a:latin typeface="+mn-lt"/>
                  <a:sym typeface="+mn-lt"/>
                </a:defRPr>
              </a:lvl3pPr>
              <a:lvl4pPr marL="584700" lvl="3" indent="-148063" defTabSz="852123" eaLnBrk="1" hangingPunct="1">
                <a:spcBef>
                  <a:spcPts val="373"/>
                </a:spcBef>
                <a:buClr>
                  <a:schemeClr val="tx2"/>
                </a:buClr>
                <a:buSzPct val="100000"/>
                <a:buFont typeface="Arial" pitchFamily="34" charset="0"/>
                <a:buChar char="•"/>
                <a:defRPr sz="1493" baseline="0">
                  <a:latin typeface="+mn-lt"/>
                  <a:sym typeface="+mn-lt"/>
                </a:defRPr>
              </a:lvl4pPr>
              <a:lvl5pPr marL="713609" lvl="4" indent="-123891" defTabSz="852123" eaLnBrk="1" hangingPunct="1">
                <a:spcBef>
                  <a:spcPts val="373"/>
                </a:spcBef>
                <a:buClr>
                  <a:schemeClr val="tx2"/>
                </a:buClr>
                <a:buSzPct val="89000"/>
                <a:buFont typeface="Arial" charset="0"/>
                <a:buChar char="-"/>
                <a:defRPr sz="1493" baseline="0">
                  <a:latin typeface="+mn-lt"/>
                  <a:sym typeface="+mn-lt"/>
                </a:defRPr>
              </a:lvl5pPr>
              <a:lvl6pPr marL="713609" indent="-123891" defTabSz="852123" fontAlgn="base">
                <a:spcBef>
                  <a:spcPct val="0"/>
                </a:spcBef>
                <a:spcAft>
                  <a:spcPct val="0"/>
                </a:spcAft>
                <a:buClr>
                  <a:schemeClr val="tx2"/>
                </a:buClr>
                <a:buSzPct val="89000"/>
                <a:buFont typeface="Arial" charset="0"/>
                <a:buChar char="-"/>
                <a:defRPr sz="1493" baseline="0">
                  <a:latin typeface="+mn-lt"/>
                </a:defRPr>
              </a:lvl6pPr>
              <a:lvl7pPr marL="713609" indent="-123891" defTabSz="852123" fontAlgn="base">
                <a:spcBef>
                  <a:spcPct val="0"/>
                </a:spcBef>
                <a:spcAft>
                  <a:spcPct val="0"/>
                </a:spcAft>
                <a:buClr>
                  <a:schemeClr val="tx2"/>
                </a:buClr>
                <a:buSzPct val="89000"/>
                <a:buFont typeface="Arial" charset="0"/>
                <a:buChar char="-"/>
                <a:defRPr sz="1493" baseline="0">
                  <a:latin typeface="+mn-lt"/>
                </a:defRPr>
              </a:lvl7pPr>
              <a:lvl8pPr marL="713609" indent="-123891" defTabSz="852123" fontAlgn="base">
                <a:spcBef>
                  <a:spcPct val="0"/>
                </a:spcBef>
                <a:spcAft>
                  <a:spcPct val="0"/>
                </a:spcAft>
                <a:buClr>
                  <a:schemeClr val="tx2"/>
                </a:buClr>
                <a:buSzPct val="89000"/>
                <a:buFont typeface="Arial" charset="0"/>
                <a:buChar char="-"/>
                <a:defRPr sz="1493" baseline="0">
                  <a:latin typeface="+mn-lt"/>
                </a:defRPr>
              </a:lvl8pPr>
              <a:lvl9pPr marL="713609" indent="-123891" defTabSz="852123" fontAlgn="base">
                <a:spcBef>
                  <a:spcPct val="0"/>
                </a:spcBef>
                <a:spcAft>
                  <a:spcPct val="0"/>
                </a:spcAft>
                <a:buClr>
                  <a:schemeClr val="tx2"/>
                </a:buClr>
                <a:buSzPct val="89000"/>
                <a:buFont typeface="Arial" charset="0"/>
                <a:buChar char="-"/>
                <a:defRPr sz="1493" baseline="0">
                  <a:latin typeface="+mn-lt"/>
                </a:defRPr>
              </a:lvl9pPr>
            </a:lstStyle>
            <a:p>
              <a:r>
                <a:rPr lang="en-US" sz="1200" dirty="0" smtClean="0">
                  <a:solidFill>
                    <a:schemeClr val="bg1"/>
                  </a:solidFill>
                </a:rPr>
                <a:t>$</a:t>
              </a:r>
              <a:endParaRPr lang="en-US" sz="1200" dirty="0">
                <a:solidFill>
                  <a:schemeClr val="bg1"/>
                </a:solidFill>
              </a:endParaRPr>
            </a:p>
          </p:txBody>
        </p:sp>
      </p:grpSp>
    </p:spTree>
    <p:extLst>
      <p:ext uri="{BB962C8B-B14F-4D97-AF65-F5344CB8AC3E}">
        <p14:creationId xmlns:p14="http://schemas.microsoft.com/office/powerpoint/2010/main" val="34881285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786" y="268942"/>
            <a:ext cx="8244211" cy="315920"/>
          </a:xfrm>
        </p:spPr>
        <p:txBody>
          <a:bodyPr/>
          <a:lstStyle/>
          <a:p>
            <a:r>
              <a:rPr lang="en-US" b="1" dirty="0" smtClean="0">
                <a:solidFill>
                  <a:schemeClr val="tx1"/>
                </a:solidFill>
              </a:rPr>
              <a:t>OVERVIEW</a:t>
            </a:r>
          </a:p>
        </p:txBody>
      </p:sp>
      <p:sp>
        <p:nvSpPr>
          <p:cNvPr id="3" name="TextBox 2"/>
          <p:cNvSpPr txBox="1"/>
          <p:nvPr/>
        </p:nvSpPr>
        <p:spPr>
          <a:xfrm>
            <a:off x="6657072" y="3514956"/>
            <a:ext cx="546998" cy="236681"/>
          </a:xfrm>
          <a:prstGeom prst="rect">
            <a:avLst/>
          </a:prstGeom>
          <a:noFill/>
        </p:spPr>
        <p:txBody>
          <a:bodyPr wrap="square" lIns="89611" tIns="44806" rIns="89611" bIns="44806" rtlCol="0">
            <a:spAutoFit/>
          </a:bodyPr>
          <a:lstStyle/>
          <a:p>
            <a:pPr>
              <a:lnSpc>
                <a:spcPct val="95000"/>
              </a:lnSpc>
              <a:spcBef>
                <a:spcPts val="588"/>
              </a:spcBef>
            </a:pPr>
            <a:r>
              <a:rPr lang="en-US" sz="1000" dirty="0">
                <a:solidFill>
                  <a:schemeClr val="bg1"/>
                </a:solidFill>
              </a:rPr>
              <a:t>(1)</a:t>
            </a:r>
          </a:p>
        </p:txBody>
      </p:sp>
      <p:sp>
        <p:nvSpPr>
          <p:cNvPr id="5" name="Rectangle 4"/>
          <p:cNvSpPr/>
          <p:nvPr/>
        </p:nvSpPr>
        <p:spPr>
          <a:xfrm>
            <a:off x="98474" y="813289"/>
            <a:ext cx="8709348" cy="1785104"/>
          </a:xfrm>
          <a:prstGeom prst="rect">
            <a:avLst/>
          </a:prstGeom>
        </p:spPr>
        <p:txBody>
          <a:bodyPr wrap="square">
            <a:spAutoFit/>
          </a:bodyPr>
          <a:lstStyle/>
          <a:p>
            <a:endParaRPr lang="en-US" dirty="0"/>
          </a:p>
          <a:p>
            <a:pPr marL="285750" indent="-285750">
              <a:spcAft>
                <a:spcPts val="1200"/>
              </a:spcAft>
              <a:buFont typeface="Arial" panose="020B0604020202020204" pitchFamily="34" charset="0"/>
              <a:buChar char="•"/>
            </a:pPr>
            <a:r>
              <a:rPr lang="en-US" b="1" dirty="0" smtClean="0">
                <a:latin typeface="+mj-lt"/>
              </a:rPr>
              <a:t>ComEd At A Glance;  Our Roots in Smart Grid</a:t>
            </a:r>
          </a:p>
          <a:p>
            <a:pPr marL="285750" indent="-285750">
              <a:spcAft>
                <a:spcPts val="1200"/>
              </a:spcAft>
              <a:buFont typeface="Arial" panose="020B0604020202020204" pitchFamily="34" charset="0"/>
              <a:buChar char="•"/>
            </a:pPr>
            <a:r>
              <a:rPr lang="en-US" b="1" dirty="0" smtClean="0">
                <a:latin typeface="+mj-lt"/>
              </a:rPr>
              <a:t>How TOU Has Been Developing in Illinois</a:t>
            </a:r>
          </a:p>
          <a:p>
            <a:pPr marL="285750" indent="-285750">
              <a:spcAft>
                <a:spcPts val="1200"/>
              </a:spcAft>
              <a:buFont typeface="Arial" panose="020B0604020202020204" pitchFamily="34" charset="0"/>
              <a:buChar char="•"/>
            </a:pPr>
            <a:r>
              <a:rPr lang="en-US" b="1" dirty="0" smtClean="0">
                <a:latin typeface="+mj-lt"/>
              </a:rPr>
              <a:t>Program Spotlight:  Hourly Pricing, Peak Time Savings, Residential Meter Usage Data</a:t>
            </a:r>
          </a:p>
          <a:p>
            <a:pPr lvl="1">
              <a:spcAft>
                <a:spcPts val="1200"/>
              </a:spcAft>
            </a:pPr>
            <a:r>
              <a:rPr lang="en-US" b="1" dirty="0" smtClean="0">
                <a:latin typeface="+mj-lt"/>
              </a:rPr>
              <a:t> </a:t>
            </a:r>
          </a:p>
        </p:txBody>
      </p:sp>
      <p:pic>
        <p:nvPicPr>
          <p:cNvPr id="368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045" y="2736166"/>
            <a:ext cx="8565777" cy="34855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98474" y="682122"/>
            <a:ext cx="8823248" cy="117857"/>
            <a:chOff x="0" y="943916"/>
            <a:chExt cx="8961438" cy="651131"/>
          </a:xfrm>
        </p:grpSpPr>
        <p:sp>
          <p:nvSpPr>
            <p:cNvPr id="7" name="Rectangle 6"/>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8" name="Straight Connector 7"/>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36044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00786" y="268942"/>
            <a:ext cx="8244211" cy="315920"/>
          </a:xfrm>
        </p:spPr>
        <p:txBody>
          <a:bodyPr/>
          <a:lstStyle/>
          <a:p>
            <a:r>
              <a:rPr lang="en-US" b="1" dirty="0" smtClean="0">
                <a:solidFill>
                  <a:schemeClr val="tx1"/>
                </a:solidFill>
              </a:rPr>
              <a:t>ComEd At A Glance</a:t>
            </a:r>
          </a:p>
        </p:txBody>
      </p:sp>
      <p:sp>
        <p:nvSpPr>
          <p:cNvPr id="3" name="TextBox 2"/>
          <p:cNvSpPr txBox="1"/>
          <p:nvPr/>
        </p:nvSpPr>
        <p:spPr>
          <a:xfrm>
            <a:off x="6657072" y="3514956"/>
            <a:ext cx="546998" cy="236681"/>
          </a:xfrm>
          <a:prstGeom prst="rect">
            <a:avLst/>
          </a:prstGeom>
          <a:noFill/>
        </p:spPr>
        <p:txBody>
          <a:bodyPr wrap="square" lIns="89611" tIns="44806" rIns="89611" bIns="44806" rtlCol="0">
            <a:spAutoFit/>
          </a:bodyPr>
          <a:lstStyle/>
          <a:p>
            <a:pPr>
              <a:lnSpc>
                <a:spcPct val="95000"/>
              </a:lnSpc>
              <a:spcBef>
                <a:spcPts val="588"/>
              </a:spcBef>
            </a:pPr>
            <a:r>
              <a:rPr lang="en-US" sz="1000" dirty="0">
                <a:solidFill>
                  <a:schemeClr val="bg1"/>
                </a:solidFill>
              </a:rPr>
              <a:t>(1)</a:t>
            </a:r>
          </a:p>
        </p:txBody>
      </p:sp>
      <p:sp>
        <p:nvSpPr>
          <p:cNvPr id="5" name="Rectangle 4"/>
          <p:cNvSpPr/>
          <p:nvPr/>
        </p:nvSpPr>
        <p:spPr>
          <a:xfrm>
            <a:off x="128775" y="672220"/>
            <a:ext cx="6801796" cy="4524315"/>
          </a:xfrm>
          <a:prstGeom prst="rect">
            <a:avLst/>
          </a:prstGeom>
        </p:spPr>
        <p:txBody>
          <a:bodyPr wrap="square">
            <a:spAutoFit/>
          </a:bodyPr>
          <a:lstStyle/>
          <a:p>
            <a:endParaRPr lang="en-US" dirty="0"/>
          </a:p>
          <a:p>
            <a:r>
              <a:rPr lang="en-US" b="1" dirty="0" smtClean="0">
                <a:solidFill>
                  <a:srgbClr val="FF0000"/>
                </a:solidFill>
              </a:rPr>
              <a:t>Our </a:t>
            </a:r>
            <a:r>
              <a:rPr lang="en-US" b="1" dirty="0">
                <a:solidFill>
                  <a:srgbClr val="FF0000"/>
                </a:solidFill>
              </a:rPr>
              <a:t>Customers: </a:t>
            </a:r>
          </a:p>
          <a:p>
            <a:r>
              <a:rPr lang="en-US" dirty="0"/>
              <a:t>• 3.85 million customers in northern Illinois, including the City of </a:t>
            </a:r>
            <a:r>
              <a:rPr lang="en-US" dirty="0" smtClean="0"/>
              <a:t>Chicago</a:t>
            </a:r>
          </a:p>
          <a:p>
            <a:pPr marL="112713" indent="-112713">
              <a:buFont typeface="Arial" panose="020B0604020202020204" pitchFamily="34" charset="0"/>
              <a:buChar char="•"/>
            </a:pPr>
            <a:r>
              <a:rPr lang="en-US" dirty="0" smtClean="0"/>
              <a:t>1.3M  </a:t>
            </a:r>
            <a:r>
              <a:rPr lang="en-US" dirty="0"/>
              <a:t>or 37.9% take supply service from </a:t>
            </a:r>
            <a:r>
              <a:rPr lang="en-US" dirty="0" smtClean="0"/>
              <a:t>a RES</a:t>
            </a:r>
            <a:endParaRPr lang="en-US" dirty="0"/>
          </a:p>
          <a:p>
            <a:r>
              <a:rPr lang="en-US" dirty="0" smtClean="0"/>
              <a:t> </a:t>
            </a:r>
          </a:p>
          <a:p>
            <a:r>
              <a:rPr lang="en-US" b="1" dirty="0" smtClean="0">
                <a:solidFill>
                  <a:srgbClr val="FF0000"/>
                </a:solidFill>
              </a:rPr>
              <a:t>Our </a:t>
            </a:r>
            <a:r>
              <a:rPr lang="en-US" b="1" dirty="0">
                <a:solidFill>
                  <a:srgbClr val="FF0000"/>
                </a:solidFill>
              </a:rPr>
              <a:t>Company</a:t>
            </a:r>
            <a:r>
              <a:rPr lang="en-US" dirty="0">
                <a:solidFill>
                  <a:srgbClr val="FF0000"/>
                </a:solidFill>
              </a:rPr>
              <a:t>:</a:t>
            </a:r>
            <a:r>
              <a:rPr lang="en-US" dirty="0"/>
              <a:t> </a:t>
            </a:r>
          </a:p>
          <a:p>
            <a:r>
              <a:rPr lang="en-US" dirty="0"/>
              <a:t>• One of </a:t>
            </a:r>
            <a:r>
              <a:rPr lang="en-US" dirty="0" smtClean="0"/>
              <a:t>six </a:t>
            </a:r>
            <a:r>
              <a:rPr lang="en-US" dirty="0"/>
              <a:t>utilities owned by Exelon </a:t>
            </a:r>
          </a:p>
          <a:p>
            <a:r>
              <a:rPr lang="en-US" dirty="0" smtClean="0"/>
              <a:t>• 6,800 </a:t>
            </a:r>
            <a:r>
              <a:rPr lang="en-US" dirty="0"/>
              <a:t>Employees </a:t>
            </a:r>
          </a:p>
          <a:p>
            <a:r>
              <a:rPr lang="en-US" dirty="0"/>
              <a:t>• Service Territory: 11,428 square miles </a:t>
            </a:r>
          </a:p>
          <a:p>
            <a:endParaRPr lang="en-US" dirty="0"/>
          </a:p>
          <a:p>
            <a:r>
              <a:rPr lang="en-US" b="1" dirty="0">
                <a:solidFill>
                  <a:srgbClr val="FF0000"/>
                </a:solidFill>
              </a:rPr>
              <a:t>Our Grid</a:t>
            </a:r>
            <a:r>
              <a:rPr lang="en-US" dirty="0">
                <a:solidFill>
                  <a:srgbClr val="FF0000"/>
                </a:solidFill>
              </a:rPr>
              <a:t>: </a:t>
            </a:r>
          </a:p>
          <a:p>
            <a:r>
              <a:rPr lang="en-US" dirty="0"/>
              <a:t>• Peak Load: 23,753 </a:t>
            </a:r>
            <a:r>
              <a:rPr lang="en-US" dirty="0" smtClean="0"/>
              <a:t>MW </a:t>
            </a:r>
            <a:endParaRPr lang="en-US" dirty="0"/>
          </a:p>
          <a:p>
            <a:r>
              <a:rPr lang="en-US" dirty="0"/>
              <a:t>• 526,000 distribution transformers </a:t>
            </a:r>
          </a:p>
          <a:p>
            <a:r>
              <a:rPr lang="en-US" dirty="0" smtClean="0"/>
              <a:t>• 5,502 </a:t>
            </a:r>
            <a:r>
              <a:rPr lang="en-US" dirty="0"/>
              <a:t>circuit miles of transmission </a:t>
            </a:r>
          </a:p>
          <a:p>
            <a:r>
              <a:rPr lang="en-US" dirty="0"/>
              <a:t>• Including 2nd largest </a:t>
            </a:r>
            <a:r>
              <a:rPr lang="en-US" dirty="0" smtClean="0"/>
              <a:t>underground network </a:t>
            </a:r>
            <a:r>
              <a:rPr lang="en-US" dirty="0"/>
              <a:t>in the </a:t>
            </a:r>
            <a:r>
              <a:rPr lang="en-US" dirty="0" smtClean="0"/>
              <a:t>U.S</a:t>
            </a:r>
          </a:p>
          <a:p>
            <a:pPr marL="120650" indent="-120650">
              <a:buFont typeface="Arial" panose="020B0604020202020204" pitchFamily="34" charset="0"/>
              <a:buChar char="•"/>
            </a:pPr>
            <a:r>
              <a:rPr lang="en-US" dirty="0" smtClean="0"/>
              <a:t>Over 2 million smart meters installed with completion targeted 2018 </a:t>
            </a:r>
            <a:endParaRPr lang="en-US" dirty="0"/>
          </a:p>
          <a:p>
            <a:endParaRPr lang="en-US" dirty="0"/>
          </a:p>
          <a:p>
            <a:r>
              <a:rPr lang="en-US" b="1" i="1" dirty="0" smtClean="0"/>
              <a:t> </a:t>
            </a:r>
            <a:endParaRPr lang="en-US" dirty="0"/>
          </a:p>
        </p:txBody>
      </p:sp>
      <p:pic>
        <p:nvPicPr>
          <p:cNvPr id="8" name="Picture 7" descr="Location Philadelphia skyline in the evening.jpg"/>
          <p:cNvPicPr>
            <a:picLocks/>
          </p:cNvPicPr>
          <p:nvPr/>
        </p:nvPicPr>
        <p:blipFill rotWithShape="1">
          <a:blip r:embed="rId3" cstate="print">
            <a:extLst>
              <a:ext uri="{28A0092B-C50C-407E-A947-70E740481C1C}">
                <a14:useLocalDpi xmlns:a14="http://schemas.microsoft.com/office/drawing/2010/main" val="0"/>
              </a:ext>
            </a:extLst>
          </a:blip>
          <a:srcRect t="47721" b="22603"/>
          <a:stretch/>
        </p:blipFill>
        <p:spPr>
          <a:xfrm>
            <a:off x="0" y="5210736"/>
            <a:ext cx="8961438" cy="1078916"/>
          </a:xfrm>
          <a:prstGeom prst="rect">
            <a:avLst/>
          </a:prstGeom>
        </p:spPr>
      </p:pic>
      <p:grpSp>
        <p:nvGrpSpPr>
          <p:cNvPr id="6" name="Group 5"/>
          <p:cNvGrpSpPr/>
          <p:nvPr/>
        </p:nvGrpSpPr>
        <p:grpSpPr>
          <a:xfrm>
            <a:off x="98474" y="623193"/>
            <a:ext cx="8823248" cy="117857"/>
            <a:chOff x="0" y="943916"/>
            <a:chExt cx="8961438" cy="651131"/>
          </a:xfrm>
        </p:grpSpPr>
        <p:sp>
          <p:nvSpPr>
            <p:cNvPr id="7" name="Rectangle 6"/>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9" name="Straight Connector 8"/>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1122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5698" y="370338"/>
            <a:ext cx="8585985" cy="369332"/>
          </a:xfrm>
        </p:spPr>
        <p:txBody>
          <a:bodyPr/>
          <a:lstStyle/>
          <a:p>
            <a:r>
              <a:rPr lang="en-US" sz="2400" b="1" dirty="0" smtClean="0">
                <a:solidFill>
                  <a:schemeClr val="tx1"/>
                </a:solidFill>
              </a:rPr>
              <a:t>Snapshot of Rates </a:t>
            </a:r>
            <a:endParaRPr lang="en-US" sz="2400" b="1" dirty="0">
              <a:solidFill>
                <a:schemeClr val="tx1"/>
              </a:solidFill>
            </a:endParaRPr>
          </a:p>
        </p:txBody>
      </p:sp>
      <p:sp>
        <p:nvSpPr>
          <p:cNvPr id="3" name="Content Placeholder 2"/>
          <p:cNvSpPr>
            <a:spLocks noGrp="1"/>
          </p:cNvSpPr>
          <p:nvPr>
            <p:ph sz="half" idx="1"/>
          </p:nvPr>
        </p:nvSpPr>
        <p:spPr>
          <a:xfrm>
            <a:off x="336054" y="970880"/>
            <a:ext cx="3995308" cy="1620957"/>
          </a:xfrm>
        </p:spPr>
        <p:txBody>
          <a:bodyPr/>
          <a:lstStyle/>
          <a:p>
            <a:endParaRPr lang="en-US" sz="2000" dirty="0"/>
          </a:p>
          <a:p>
            <a:endParaRPr lang="en-US" sz="2000" dirty="0"/>
          </a:p>
          <a:p>
            <a:pPr lvl="1"/>
            <a:endParaRPr lang="en-US" sz="1600" dirty="0"/>
          </a:p>
          <a:p>
            <a:pPr lvl="1"/>
            <a:endParaRPr lang="en-US" sz="1600" dirty="0"/>
          </a:p>
          <a:p>
            <a:endParaRPr lang="en-US" sz="2000" dirty="0"/>
          </a:p>
        </p:txBody>
      </p:sp>
      <p:sp>
        <p:nvSpPr>
          <p:cNvPr id="5" name="Slide Number Placeholder 4"/>
          <p:cNvSpPr>
            <a:spLocks noGrp="1"/>
          </p:cNvSpPr>
          <p:nvPr>
            <p:ph type="sldNum" sz="quarter" idx="10"/>
          </p:nvPr>
        </p:nvSpPr>
        <p:spPr/>
        <p:txBody>
          <a:bodyPr/>
          <a:lstStyle/>
          <a:p>
            <a:pPr>
              <a:defRPr/>
            </a:pPr>
            <a:endParaRPr lang="en-US" smtClean="0"/>
          </a:p>
          <a:p>
            <a:pPr>
              <a:defRPr/>
            </a:pPr>
            <a:fld id="{676EA6FA-3362-4245-ABCC-4261995A7875}" type="slidenum">
              <a:rPr lang="en-US" smtClean="0"/>
              <a:pPr>
                <a:defRPr/>
              </a:pPr>
              <a:t>4</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321321837"/>
              </p:ext>
            </p:extLst>
          </p:nvPr>
        </p:nvGraphicFramePr>
        <p:xfrm>
          <a:off x="4375295" y="1524900"/>
          <a:ext cx="4175774" cy="3561896"/>
        </p:xfrm>
        <a:graphic>
          <a:graphicData uri="http://schemas.openxmlformats.org/drawingml/2006/table">
            <a:tbl>
              <a:tblPr firstRow="1" bandRow="1">
                <a:tableStyleId>{5C22544A-7EE6-4342-B048-85BDC9FD1C3A}</a:tableStyleId>
              </a:tblPr>
              <a:tblGrid>
                <a:gridCol w="740863"/>
                <a:gridCol w="1010268"/>
                <a:gridCol w="1010268"/>
                <a:gridCol w="1414375"/>
              </a:tblGrid>
              <a:tr h="1021305">
                <a:tc>
                  <a:txBody>
                    <a:bodyPr/>
                    <a:lstStyle/>
                    <a:p>
                      <a:pPr algn="ctr"/>
                      <a:r>
                        <a:rPr lang="en-US" sz="1400" dirty="0" smtClean="0"/>
                        <a:t>Class</a:t>
                      </a:r>
                      <a:endParaRPr lang="en-US" sz="1400" dirty="0"/>
                    </a:p>
                  </a:txBody>
                  <a:tcPr marL="89614" marR="89614" marT="44810" marB="44810">
                    <a:solidFill>
                      <a:schemeClr val="tx2">
                        <a:lumMod val="50000"/>
                        <a:lumOff val="50000"/>
                      </a:schemeClr>
                    </a:solidFill>
                  </a:tcPr>
                </a:tc>
                <a:tc>
                  <a:txBody>
                    <a:bodyPr/>
                    <a:lstStyle/>
                    <a:p>
                      <a:pPr algn="ctr"/>
                      <a:r>
                        <a:rPr lang="en-US" sz="1400" dirty="0" smtClean="0"/>
                        <a:t>Customer Charge (per month)</a:t>
                      </a:r>
                      <a:endParaRPr lang="en-US" sz="1400" dirty="0"/>
                    </a:p>
                  </a:txBody>
                  <a:tcPr marL="89614" marR="89614" marT="44810" marB="44810">
                    <a:solidFill>
                      <a:schemeClr val="tx2">
                        <a:lumMod val="50000"/>
                        <a:lumOff val="50000"/>
                      </a:schemeClr>
                    </a:solidFill>
                  </a:tcPr>
                </a:tc>
                <a:tc>
                  <a:txBody>
                    <a:bodyPr/>
                    <a:lstStyle/>
                    <a:p>
                      <a:pPr algn="ctr"/>
                      <a:r>
                        <a:rPr lang="en-US" sz="1400" dirty="0" smtClean="0"/>
                        <a:t>Meter Charge (per month)</a:t>
                      </a:r>
                      <a:endParaRPr lang="en-US" sz="1400" dirty="0"/>
                    </a:p>
                  </a:txBody>
                  <a:tcPr marL="89614" marR="89614" marT="44810" marB="44810">
                    <a:solidFill>
                      <a:schemeClr val="tx2">
                        <a:lumMod val="50000"/>
                        <a:lumOff val="50000"/>
                      </a:schemeClr>
                    </a:solidFill>
                  </a:tcPr>
                </a:tc>
                <a:tc>
                  <a:txBody>
                    <a:bodyPr/>
                    <a:lstStyle/>
                    <a:p>
                      <a:pPr algn="ctr"/>
                      <a:r>
                        <a:rPr lang="en-US" sz="1400" dirty="0" smtClean="0"/>
                        <a:t>Distribution Facilities Charge (per kWh)</a:t>
                      </a:r>
                      <a:endParaRPr lang="en-US" sz="1400" dirty="0"/>
                    </a:p>
                  </a:txBody>
                  <a:tcPr marL="89614" marR="89614" marT="44810" marB="44810">
                    <a:solidFill>
                      <a:schemeClr val="tx2">
                        <a:lumMod val="50000"/>
                        <a:lumOff val="50000"/>
                      </a:schemeClr>
                    </a:solidFill>
                  </a:tcPr>
                </a:tc>
              </a:tr>
              <a:tr h="574712">
                <a:tc>
                  <a:txBody>
                    <a:bodyPr/>
                    <a:lstStyle/>
                    <a:p>
                      <a:pPr algn="ctr"/>
                      <a:r>
                        <a:rPr lang="en-US" sz="1400" dirty="0" smtClean="0"/>
                        <a:t>SFNSH</a:t>
                      </a:r>
                      <a:endParaRPr lang="en-US" sz="1400" dirty="0"/>
                    </a:p>
                  </a:txBody>
                  <a:tcPr marL="89614" marR="89614" marT="44810" marB="44810"/>
                </a:tc>
                <a:tc>
                  <a:txBody>
                    <a:bodyPr/>
                    <a:lstStyle/>
                    <a:p>
                      <a:pPr algn="ctr"/>
                      <a:r>
                        <a:rPr lang="en-US" sz="1400" dirty="0" smtClean="0"/>
                        <a:t>$9.89</a:t>
                      </a:r>
                      <a:endParaRPr lang="en-US" sz="1400" dirty="0"/>
                    </a:p>
                  </a:txBody>
                  <a:tcPr marL="89614" marR="89614" marT="44810" marB="44810"/>
                </a:tc>
                <a:tc>
                  <a:txBody>
                    <a:bodyPr/>
                    <a:lstStyle/>
                    <a:p>
                      <a:pPr algn="ctr"/>
                      <a:r>
                        <a:rPr lang="en-US" sz="1400" dirty="0" smtClean="0"/>
                        <a:t>$4.33</a:t>
                      </a:r>
                      <a:endParaRPr lang="en-US" sz="1400" dirty="0"/>
                    </a:p>
                  </a:txBody>
                  <a:tcPr marL="89614" marR="89614" marT="44810" marB="44810"/>
                </a:tc>
                <a:tc>
                  <a:txBody>
                    <a:bodyPr/>
                    <a:lstStyle/>
                    <a:p>
                      <a:pPr algn="ctr"/>
                      <a:r>
                        <a:rPr lang="en-US" sz="1400" dirty="0" smtClean="0"/>
                        <a:t>$0.03134</a:t>
                      </a:r>
                      <a:endParaRPr lang="en-US" sz="1400" dirty="0"/>
                    </a:p>
                  </a:txBody>
                  <a:tcPr marL="89614" marR="89614" marT="44810" marB="44810"/>
                </a:tc>
              </a:tr>
              <a:tr h="816455">
                <a:tc>
                  <a:txBody>
                    <a:bodyPr/>
                    <a:lstStyle/>
                    <a:p>
                      <a:pPr algn="ctr"/>
                      <a:r>
                        <a:rPr lang="en-US" sz="1400" dirty="0" smtClean="0"/>
                        <a:t>MFNSH</a:t>
                      </a:r>
                      <a:endParaRPr lang="en-US" sz="1400" dirty="0"/>
                    </a:p>
                  </a:txBody>
                  <a:tcPr marL="89614" marR="89614" marT="44810" marB="44810"/>
                </a:tc>
                <a:tc>
                  <a:txBody>
                    <a:bodyPr/>
                    <a:lstStyle/>
                    <a:p>
                      <a:pPr algn="ctr"/>
                      <a:r>
                        <a:rPr lang="en-US" sz="1400" dirty="0" smtClean="0"/>
                        <a:t>$7.00</a:t>
                      </a:r>
                      <a:endParaRPr lang="en-US" sz="1400" dirty="0"/>
                    </a:p>
                  </a:txBody>
                  <a:tcPr marL="89614" marR="89614" marT="44810" marB="44810"/>
                </a:tc>
                <a:tc>
                  <a:txBody>
                    <a:bodyPr/>
                    <a:lstStyle/>
                    <a:p>
                      <a:pPr algn="ctr"/>
                      <a:r>
                        <a:rPr lang="en-US" sz="1400" dirty="0" smtClean="0"/>
                        <a:t>$4.33</a:t>
                      </a:r>
                      <a:endParaRPr lang="en-US" sz="1400" dirty="0"/>
                    </a:p>
                  </a:txBody>
                  <a:tcPr marL="89614" marR="89614" marT="44810" marB="44810"/>
                </a:tc>
                <a:tc>
                  <a:txBody>
                    <a:bodyPr/>
                    <a:lstStyle/>
                    <a:p>
                      <a:pPr algn="ctr"/>
                      <a:r>
                        <a:rPr lang="en-US" sz="1400" dirty="0" smtClean="0"/>
                        <a:t>$0.03166</a:t>
                      </a:r>
                      <a:endParaRPr lang="en-US" sz="1400" dirty="0"/>
                    </a:p>
                  </a:txBody>
                  <a:tcPr marL="89614" marR="89614" marT="44810" marB="44810"/>
                </a:tc>
              </a:tr>
              <a:tr h="574712">
                <a:tc>
                  <a:txBody>
                    <a:bodyPr/>
                    <a:lstStyle/>
                    <a:p>
                      <a:pPr algn="ctr"/>
                      <a:r>
                        <a:rPr lang="en-US" sz="1400" dirty="0" smtClean="0"/>
                        <a:t>SFSH</a:t>
                      </a:r>
                      <a:endParaRPr lang="en-US" sz="1400" dirty="0"/>
                    </a:p>
                  </a:txBody>
                  <a:tcPr marL="89614" marR="89614" marT="44810" marB="44810"/>
                </a:tc>
                <a:tc>
                  <a:txBody>
                    <a:bodyPr/>
                    <a:lstStyle/>
                    <a:p>
                      <a:pPr algn="ctr"/>
                      <a:r>
                        <a:rPr lang="en-US" sz="1400" dirty="0" smtClean="0"/>
                        <a:t>$11.31</a:t>
                      </a:r>
                      <a:endParaRPr lang="en-US" sz="1400" dirty="0"/>
                    </a:p>
                  </a:txBody>
                  <a:tcPr marL="89614" marR="89614" marT="44810" marB="44810"/>
                </a:tc>
                <a:tc>
                  <a:txBody>
                    <a:bodyPr/>
                    <a:lstStyle/>
                    <a:p>
                      <a:pPr algn="ctr"/>
                      <a:r>
                        <a:rPr lang="en-US" sz="1400" dirty="0" smtClean="0"/>
                        <a:t>$4.33</a:t>
                      </a:r>
                      <a:endParaRPr lang="en-US" sz="1400" dirty="0"/>
                    </a:p>
                  </a:txBody>
                  <a:tcPr marL="89614" marR="89614" marT="44810" marB="44810"/>
                </a:tc>
                <a:tc>
                  <a:txBody>
                    <a:bodyPr/>
                    <a:lstStyle/>
                    <a:p>
                      <a:pPr algn="ctr"/>
                      <a:r>
                        <a:rPr lang="en-US" sz="1400" dirty="0" smtClean="0"/>
                        <a:t>$0.01860</a:t>
                      </a:r>
                      <a:endParaRPr lang="en-US" sz="1400" dirty="0"/>
                    </a:p>
                  </a:txBody>
                  <a:tcPr marL="89614" marR="89614" marT="44810" marB="44810"/>
                </a:tc>
              </a:tr>
              <a:tr h="574712">
                <a:tc>
                  <a:txBody>
                    <a:bodyPr/>
                    <a:lstStyle/>
                    <a:p>
                      <a:pPr algn="ctr"/>
                      <a:r>
                        <a:rPr lang="en-US" sz="1400" dirty="0" smtClean="0"/>
                        <a:t>MFSH</a:t>
                      </a:r>
                      <a:endParaRPr lang="en-US" sz="1400" dirty="0"/>
                    </a:p>
                  </a:txBody>
                  <a:tcPr marL="89614" marR="89614" marT="44810" marB="44810"/>
                </a:tc>
                <a:tc>
                  <a:txBody>
                    <a:bodyPr/>
                    <a:lstStyle/>
                    <a:p>
                      <a:pPr algn="ctr"/>
                      <a:r>
                        <a:rPr lang="en-US" sz="1400" dirty="0" smtClean="0"/>
                        <a:t>$7.48</a:t>
                      </a:r>
                      <a:endParaRPr lang="en-US" sz="1400" dirty="0"/>
                    </a:p>
                  </a:txBody>
                  <a:tcPr marL="89614" marR="89614" marT="44810" marB="44810"/>
                </a:tc>
                <a:tc>
                  <a:txBody>
                    <a:bodyPr/>
                    <a:lstStyle/>
                    <a:p>
                      <a:pPr algn="ctr"/>
                      <a:r>
                        <a:rPr lang="en-US" sz="1400" dirty="0" smtClean="0"/>
                        <a:t>$4.33</a:t>
                      </a:r>
                      <a:endParaRPr lang="en-US" sz="1400" dirty="0"/>
                    </a:p>
                  </a:txBody>
                  <a:tcPr marL="89614" marR="89614" marT="44810" marB="44810"/>
                </a:tc>
                <a:tc>
                  <a:txBody>
                    <a:bodyPr/>
                    <a:lstStyle/>
                    <a:p>
                      <a:pPr algn="ctr"/>
                      <a:r>
                        <a:rPr lang="en-US" sz="1400" dirty="0" smtClean="0"/>
                        <a:t>$0.01966</a:t>
                      </a:r>
                      <a:endParaRPr lang="en-US" sz="1400" dirty="0"/>
                    </a:p>
                  </a:txBody>
                  <a:tcPr marL="89614" marR="89614" marT="44810" marB="44810"/>
                </a:tc>
              </a:tr>
            </a:tbl>
          </a:graphicData>
        </a:graphic>
      </p:graphicFrame>
      <p:sp>
        <p:nvSpPr>
          <p:cNvPr id="8" name="TextBox 7"/>
          <p:cNvSpPr txBox="1"/>
          <p:nvPr/>
        </p:nvSpPr>
        <p:spPr>
          <a:xfrm>
            <a:off x="428176" y="1524900"/>
            <a:ext cx="3454507" cy="2946654"/>
          </a:xfrm>
          <a:prstGeom prst="rect">
            <a:avLst/>
          </a:prstGeom>
          <a:noFill/>
        </p:spPr>
        <p:txBody>
          <a:bodyPr wrap="square" lIns="89611" tIns="44806" rIns="89611" bIns="44806" rtlCol="0">
            <a:spAutoFit/>
          </a:bodyPr>
          <a:lstStyle/>
          <a:p>
            <a:pPr fontAlgn="base">
              <a:spcBef>
                <a:spcPct val="20000"/>
              </a:spcBef>
              <a:spcAft>
                <a:spcPct val="0"/>
              </a:spcAft>
            </a:pPr>
            <a:r>
              <a:rPr lang="en-US" sz="1800" b="1" kern="0" dirty="0">
                <a:solidFill>
                  <a:srgbClr val="CC3300"/>
                </a:solidFill>
              </a:rPr>
              <a:t>ComEd </a:t>
            </a:r>
            <a:r>
              <a:rPr lang="en-US" sz="1800" b="1" kern="0" dirty="0" smtClean="0">
                <a:solidFill>
                  <a:srgbClr val="CC3300"/>
                </a:solidFill>
              </a:rPr>
              <a:t>Rates (Supply):</a:t>
            </a:r>
          </a:p>
          <a:p>
            <a:pPr fontAlgn="base">
              <a:spcBef>
                <a:spcPct val="20000"/>
              </a:spcBef>
              <a:spcAft>
                <a:spcPct val="0"/>
              </a:spcAft>
            </a:pPr>
            <a:endParaRPr lang="en-US" sz="1800" b="1" kern="0" dirty="0">
              <a:solidFill>
                <a:srgbClr val="CC3300"/>
              </a:solidFill>
            </a:endParaRPr>
          </a:p>
          <a:p>
            <a:pPr marL="336042" indent="-336042">
              <a:spcBef>
                <a:spcPts val="0"/>
              </a:spcBef>
              <a:spcAft>
                <a:spcPts val="2400"/>
              </a:spcAft>
              <a:buFont typeface="Wingdings" pitchFamily="2" charset="2"/>
              <a:buChar char="§"/>
            </a:pPr>
            <a:r>
              <a:rPr lang="en-US" sz="1800" kern="0" dirty="0">
                <a:solidFill>
                  <a:srgbClr val="CC3300"/>
                </a:solidFill>
              </a:rPr>
              <a:t>ComEd Price to Compare (supply) Summer (June 2016-September 2016</a:t>
            </a:r>
            <a:r>
              <a:rPr lang="en-US" sz="1800" kern="0" dirty="0" smtClean="0">
                <a:solidFill>
                  <a:srgbClr val="CC3300"/>
                </a:solidFill>
              </a:rPr>
              <a:t>): </a:t>
            </a:r>
            <a:r>
              <a:rPr lang="en-US" sz="1800" u="sng" kern="0" dirty="0">
                <a:solidFill>
                  <a:srgbClr val="CC3300"/>
                </a:solidFill>
              </a:rPr>
              <a:t>$0.0619/kWh</a:t>
            </a:r>
          </a:p>
          <a:p>
            <a:pPr marL="336042" indent="-336042">
              <a:spcBef>
                <a:spcPts val="0"/>
              </a:spcBef>
              <a:spcAft>
                <a:spcPts val="2400"/>
              </a:spcAft>
              <a:buFont typeface="Wingdings" pitchFamily="2" charset="2"/>
              <a:buChar char="§"/>
            </a:pPr>
            <a:r>
              <a:rPr lang="en-US" sz="1800" kern="0" dirty="0">
                <a:solidFill>
                  <a:srgbClr val="CC3300"/>
                </a:solidFill>
              </a:rPr>
              <a:t>Price to Compare Non-Summer (October 2016-May 2017</a:t>
            </a:r>
            <a:r>
              <a:rPr lang="en-US" sz="1800" kern="0" dirty="0" smtClean="0">
                <a:solidFill>
                  <a:srgbClr val="CC3300"/>
                </a:solidFill>
              </a:rPr>
              <a:t>):   </a:t>
            </a:r>
            <a:r>
              <a:rPr lang="en-US" sz="1800" u="sng" kern="0" dirty="0">
                <a:solidFill>
                  <a:srgbClr val="CC3300"/>
                </a:solidFill>
              </a:rPr>
              <a:t>$0.0638/kWh</a:t>
            </a:r>
            <a:r>
              <a:rPr lang="en-US" sz="1800" kern="0" dirty="0">
                <a:solidFill>
                  <a:srgbClr val="CC3300"/>
                </a:solidFill>
              </a:rPr>
              <a:t> </a:t>
            </a:r>
          </a:p>
        </p:txBody>
      </p:sp>
      <p:grpSp>
        <p:nvGrpSpPr>
          <p:cNvPr id="7" name="Group 6"/>
          <p:cNvGrpSpPr/>
          <p:nvPr/>
        </p:nvGrpSpPr>
        <p:grpSpPr>
          <a:xfrm>
            <a:off x="98474" y="865456"/>
            <a:ext cx="8823248" cy="117857"/>
            <a:chOff x="0" y="943916"/>
            <a:chExt cx="8961438" cy="651131"/>
          </a:xfrm>
        </p:grpSpPr>
        <p:sp>
          <p:nvSpPr>
            <p:cNvPr id="9" name="Rectangle 8"/>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10" name="Straight Connector 9"/>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13276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Illinois’ Smart Grid Law:  The Foundation</a:t>
            </a:r>
            <a:endParaRPr lang="en-US" b="1" dirty="0">
              <a:solidFill>
                <a:schemeClr val="tx1"/>
              </a:solidFill>
            </a:endParaRPr>
          </a:p>
        </p:txBody>
      </p:sp>
      <p:sp>
        <p:nvSpPr>
          <p:cNvPr id="4" name="Slide Number Placeholder 3"/>
          <p:cNvSpPr>
            <a:spLocks noGrp="1"/>
          </p:cNvSpPr>
          <p:nvPr>
            <p:ph type="sldNum" sz="quarter" idx="10"/>
          </p:nvPr>
        </p:nvSpPr>
        <p:spPr/>
        <p:txBody>
          <a:bodyPr/>
          <a:lstStyle/>
          <a:p>
            <a:fld id="{D984E4BD-9D2E-4526-A336-EC57ADA314BB}" type="slidenum">
              <a:rPr lang="en-US" smtClean="0">
                <a:solidFill>
                  <a:prstClr val="white"/>
                </a:solidFill>
              </a:rPr>
              <a:pPr/>
              <a:t>5</a:t>
            </a:fld>
            <a:endParaRPr lang="en-US" dirty="0">
              <a:solidFill>
                <a:prstClr val="white"/>
              </a:solidFill>
            </a:endParaRPr>
          </a:p>
        </p:txBody>
      </p:sp>
      <p:sp>
        <p:nvSpPr>
          <p:cNvPr id="6152" name="AutoShape 5" descr="Image result for smart thermostat icon"/>
          <p:cNvSpPr>
            <a:spLocks noChangeAspect="1" noChangeArrowheads="1"/>
          </p:cNvSpPr>
          <p:nvPr/>
        </p:nvSpPr>
        <p:spPr bwMode="auto">
          <a:xfrm>
            <a:off x="0" y="-141587"/>
            <a:ext cx="298715" cy="298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611" tIns="44806" rIns="89611" bIns="44806" numCol="1" anchor="t" anchorCtr="0" compatLnSpc="1">
            <a:prstTxWarp prst="textNoShape">
              <a:avLst/>
            </a:prstTxWarp>
          </a:bodyPr>
          <a:lstStyle/>
          <a:p>
            <a:endParaRPr lang="en-US">
              <a:solidFill>
                <a:srgbClr val="595959"/>
              </a:solidFill>
            </a:endParaRPr>
          </a:p>
        </p:txBody>
      </p:sp>
      <p:sp>
        <p:nvSpPr>
          <p:cNvPr id="6153" name="AutoShape 7" descr="Image result for smart thermostat icon"/>
          <p:cNvSpPr>
            <a:spLocks noChangeAspect="1" noChangeArrowheads="1"/>
          </p:cNvSpPr>
          <p:nvPr/>
        </p:nvSpPr>
        <p:spPr bwMode="auto">
          <a:xfrm>
            <a:off x="149357" y="7780"/>
            <a:ext cx="298715" cy="2987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89611" tIns="44806" rIns="89611" bIns="44806" numCol="1" anchor="t" anchorCtr="0" compatLnSpc="1">
            <a:prstTxWarp prst="textNoShape">
              <a:avLst/>
            </a:prstTxWarp>
          </a:bodyPr>
          <a:lstStyle/>
          <a:p>
            <a:endParaRPr lang="en-US">
              <a:solidFill>
                <a:srgbClr val="595959"/>
              </a:solidFill>
            </a:endParaRPr>
          </a:p>
        </p:txBody>
      </p:sp>
      <p:sp>
        <p:nvSpPr>
          <p:cNvPr id="8" name="Rectangle 7"/>
          <p:cNvSpPr/>
          <p:nvPr/>
        </p:nvSpPr>
        <p:spPr bwMode="auto">
          <a:xfrm>
            <a:off x="328093" y="985408"/>
            <a:ext cx="8364009" cy="1087348"/>
          </a:xfrm>
          <a:prstGeom prst="rect">
            <a:avLst/>
          </a:prstGeom>
          <a:solidFill>
            <a:schemeClr val="accent2">
              <a:lumMod val="40000"/>
              <a:lumOff val="60000"/>
            </a:schemeClr>
          </a:solidFill>
          <a:ln>
            <a:solidFill>
              <a:schemeClr val="bg1"/>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89611" tIns="44806" rIns="89611" bIns="44806" numCol="1" rtlCol="0" anchor="t" anchorCtr="0" compatLnSpc="1">
            <a:prstTxWarp prst="textNoShape">
              <a:avLst/>
            </a:prstTxWarp>
            <a:noAutofit/>
          </a:bodyPr>
          <a:lstStyle/>
          <a:p>
            <a:pPr marL="448056" indent="-395161" algn="ctr">
              <a:buFont typeface="Arial" pitchFamily="34" charset="0"/>
              <a:buChar char="•"/>
            </a:pPr>
            <a:endParaRPr lang="en-US" sz="1400" dirty="0">
              <a:solidFill>
                <a:schemeClr val="tx1"/>
              </a:solidFill>
            </a:endParaRPr>
          </a:p>
        </p:txBody>
      </p:sp>
      <p:graphicFrame>
        <p:nvGraphicFramePr>
          <p:cNvPr id="9" name="Diagram 8"/>
          <p:cNvGraphicFramePr/>
          <p:nvPr>
            <p:extLst>
              <p:ext uri="{D42A27DB-BD31-4B8C-83A1-F6EECF244321}">
                <p14:modId xmlns:p14="http://schemas.microsoft.com/office/powerpoint/2010/main" val="1224061511"/>
              </p:ext>
            </p:extLst>
          </p:nvPr>
        </p:nvGraphicFramePr>
        <p:xfrm>
          <a:off x="149356" y="2274526"/>
          <a:ext cx="8685155" cy="3873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Content Placeholder 1"/>
          <p:cNvSpPr txBox="1">
            <a:spLocks/>
          </p:cNvSpPr>
          <p:nvPr/>
        </p:nvSpPr>
        <p:spPr>
          <a:xfrm>
            <a:off x="298714" y="997073"/>
            <a:ext cx="8111968" cy="1242092"/>
          </a:xfrm>
          <a:prstGeom prst="rect">
            <a:avLst/>
          </a:prstGeom>
        </p:spPr>
        <p:txBody>
          <a:bodyPr lIns="89611" tIns="44806" rIns="89611" bIns="44806"/>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1600" i="1" dirty="0"/>
              <a:t>On October 27, 2011, the Illinois General Assembly enacted the Energy Infrastructure Modernization Act (EIMA), setting in motion a $2.6 billion investment by ComEd to strengthen and modernize the state’s electric grid.  </a:t>
            </a:r>
            <a:endParaRPr lang="en-US" sz="1600" dirty="0"/>
          </a:p>
        </p:txBody>
      </p:sp>
      <p:grpSp>
        <p:nvGrpSpPr>
          <p:cNvPr id="10" name="Group 9"/>
          <p:cNvGrpSpPr/>
          <p:nvPr/>
        </p:nvGrpSpPr>
        <p:grpSpPr>
          <a:xfrm>
            <a:off x="6256515" y="3763463"/>
            <a:ext cx="1904959" cy="1076260"/>
            <a:chOff x="9373067" y="3827398"/>
            <a:chExt cx="1296660" cy="621840"/>
          </a:xfrm>
          <a:solidFill>
            <a:srgbClr val="0070C0"/>
          </a:solidFill>
        </p:grpSpPr>
        <p:sp>
          <p:nvSpPr>
            <p:cNvPr id="12" name="Freeform 174"/>
            <p:cNvSpPr>
              <a:spLocks noEditPoints="1"/>
            </p:cNvSpPr>
            <p:nvPr/>
          </p:nvSpPr>
          <p:spPr bwMode="auto">
            <a:xfrm>
              <a:off x="10063823" y="3827398"/>
              <a:ext cx="605904" cy="621840"/>
            </a:xfrm>
            <a:custGeom>
              <a:avLst/>
              <a:gdLst>
                <a:gd name="T0" fmla="*/ 117 w 3248"/>
                <a:gd name="T1" fmla="*/ 3209 h 3333"/>
                <a:gd name="T2" fmla="*/ 175 w 3248"/>
                <a:gd name="T3" fmla="*/ 2286 h 3333"/>
                <a:gd name="T4" fmla="*/ 234 w 3248"/>
                <a:gd name="T5" fmla="*/ 1228 h 3333"/>
                <a:gd name="T6" fmla="*/ 767 w 3248"/>
                <a:gd name="T7" fmla="*/ 667 h 3333"/>
                <a:gd name="T8" fmla="*/ 1117 w 3248"/>
                <a:gd name="T9" fmla="*/ 617 h 3333"/>
                <a:gd name="T10" fmla="*/ 1998 w 3248"/>
                <a:gd name="T11" fmla="*/ 0 h 3333"/>
                <a:gd name="T12" fmla="*/ 2920 w 3248"/>
                <a:gd name="T13" fmla="*/ 642 h 3333"/>
                <a:gd name="T14" fmla="*/ 3029 w 3248"/>
                <a:gd name="T15" fmla="*/ 1903 h 3333"/>
                <a:gd name="T16" fmla="*/ 3117 w 3248"/>
                <a:gd name="T17" fmla="*/ 3200 h 3333"/>
                <a:gd name="T18" fmla="*/ 1616 w 3248"/>
                <a:gd name="T19" fmla="*/ 3333 h 3333"/>
                <a:gd name="T20" fmla="*/ 467 w 3248"/>
                <a:gd name="T21" fmla="*/ 2582 h 3333"/>
                <a:gd name="T22" fmla="*/ 900 w 3248"/>
                <a:gd name="T23" fmla="*/ 2903 h 3333"/>
                <a:gd name="T24" fmla="*/ 1117 w 3248"/>
                <a:gd name="T25" fmla="*/ 3217 h 3333"/>
                <a:gd name="T26" fmla="*/ 905 w 3248"/>
                <a:gd name="T27" fmla="*/ 2156 h 3333"/>
                <a:gd name="T28" fmla="*/ 234 w 3248"/>
                <a:gd name="T29" fmla="*/ 2387 h 3333"/>
                <a:gd name="T30" fmla="*/ 342 w 3248"/>
                <a:gd name="T31" fmla="*/ 3217 h 3333"/>
                <a:gd name="T32" fmla="*/ 477 w 3248"/>
                <a:gd name="T33" fmla="*/ 2424 h 3333"/>
                <a:gd name="T34" fmla="*/ 889 w 3248"/>
                <a:gd name="T35" fmla="*/ 2414 h 3333"/>
                <a:gd name="T36" fmla="*/ 1342 w 3248"/>
                <a:gd name="T37" fmla="*/ 2458 h 3333"/>
                <a:gd name="T38" fmla="*/ 1234 w 3248"/>
                <a:gd name="T39" fmla="*/ 2833 h 3333"/>
                <a:gd name="T40" fmla="*/ 1342 w 3248"/>
                <a:gd name="T41" fmla="*/ 3208 h 3333"/>
                <a:gd name="T42" fmla="*/ 1692 w 3248"/>
                <a:gd name="T43" fmla="*/ 2458 h 3333"/>
                <a:gd name="T44" fmla="*/ 2113 w 3248"/>
                <a:gd name="T45" fmla="*/ 2838 h 3333"/>
                <a:gd name="T46" fmla="*/ 2350 w 3248"/>
                <a:gd name="T47" fmla="*/ 3217 h 3333"/>
                <a:gd name="T48" fmla="*/ 2280 w 3248"/>
                <a:gd name="T49" fmla="*/ 1987 h 3333"/>
                <a:gd name="T50" fmla="*/ 1475 w 3248"/>
                <a:gd name="T51" fmla="*/ 2034 h 3333"/>
                <a:gd name="T52" fmla="*/ 1575 w 3248"/>
                <a:gd name="T53" fmla="*/ 3213 h 3333"/>
                <a:gd name="T54" fmla="*/ 1690 w 3248"/>
                <a:gd name="T55" fmla="*/ 2192 h 3333"/>
                <a:gd name="T56" fmla="*/ 2109 w 3248"/>
                <a:gd name="T57" fmla="*/ 2125 h 3333"/>
                <a:gd name="T58" fmla="*/ 1904 w 3248"/>
                <a:gd name="T59" fmla="*/ 2213 h 3333"/>
                <a:gd name="T60" fmla="*/ 3009 w 3248"/>
                <a:gd name="T61" fmla="*/ 2125 h 3333"/>
                <a:gd name="T62" fmla="*/ 2450 w 3248"/>
                <a:gd name="T63" fmla="*/ 2667 h 3333"/>
                <a:gd name="T64" fmla="*/ 3009 w 3248"/>
                <a:gd name="T65" fmla="*/ 3208 h 3333"/>
                <a:gd name="T66" fmla="*/ 1225 w 3248"/>
                <a:gd name="T67" fmla="*/ 1775 h 3333"/>
                <a:gd name="T68" fmla="*/ 1021 w 3248"/>
                <a:gd name="T69" fmla="*/ 1047 h 3333"/>
                <a:gd name="T70" fmla="*/ 350 w 3248"/>
                <a:gd name="T71" fmla="*/ 1265 h 3333"/>
                <a:gd name="T72" fmla="*/ 508 w 3248"/>
                <a:gd name="T73" fmla="*/ 1934 h 3333"/>
                <a:gd name="T74" fmla="*/ 591 w 3248"/>
                <a:gd name="T75" fmla="*/ 1426 h 3333"/>
                <a:gd name="T76" fmla="*/ 991 w 3248"/>
                <a:gd name="T77" fmla="*/ 1424 h 3333"/>
                <a:gd name="T78" fmla="*/ 2225 w 3248"/>
                <a:gd name="T79" fmla="*/ 1442 h 3333"/>
                <a:gd name="T80" fmla="*/ 1793 w 3248"/>
                <a:gd name="T81" fmla="*/ 1333 h 3333"/>
                <a:gd name="T82" fmla="*/ 1350 w 3248"/>
                <a:gd name="T83" fmla="*/ 1773 h 3333"/>
                <a:gd name="T84" fmla="*/ 1667 w 3248"/>
                <a:gd name="T85" fmla="*/ 1665 h 3333"/>
                <a:gd name="T86" fmla="*/ 2784 w 3248"/>
                <a:gd name="T87" fmla="*/ 1158 h 3333"/>
                <a:gd name="T88" fmla="*/ 2242 w 3248"/>
                <a:gd name="T89" fmla="*/ 675 h 3333"/>
                <a:gd name="T90" fmla="*/ 2309 w 3248"/>
                <a:gd name="T91" fmla="*/ 1185 h 3333"/>
                <a:gd name="T92" fmla="*/ 2359 w 3248"/>
                <a:gd name="T93" fmla="*/ 1442 h 3333"/>
                <a:gd name="T94" fmla="*/ 2676 w 3248"/>
                <a:gd name="T95" fmla="*/ 1551 h 3333"/>
                <a:gd name="T96" fmla="*/ 2117 w 3248"/>
                <a:gd name="T97" fmla="*/ 792 h 3333"/>
                <a:gd name="T98" fmla="*/ 1678 w 3248"/>
                <a:gd name="T99" fmla="*/ 155 h 3333"/>
                <a:gd name="T100" fmla="*/ 1793 w 3248"/>
                <a:gd name="T101" fmla="*/ 667 h 3333"/>
                <a:gd name="T102" fmla="*/ 2117 w 3248"/>
                <a:gd name="T103" fmla="*/ 792 h 3333"/>
                <a:gd name="T104" fmla="*/ 1775 w 3248"/>
                <a:gd name="T105" fmla="*/ 500 h 3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48" h="3333">
                  <a:moveTo>
                    <a:pt x="28" y="3322"/>
                  </a:moveTo>
                  <a:cubicBezTo>
                    <a:pt x="0" y="3294"/>
                    <a:pt x="20" y="3246"/>
                    <a:pt x="67" y="3228"/>
                  </a:cubicBezTo>
                  <a:lnTo>
                    <a:pt x="117" y="3209"/>
                  </a:lnTo>
                  <a:lnTo>
                    <a:pt x="117" y="2780"/>
                  </a:lnTo>
                  <a:lnTo>
                    <a:pt x="117" y="2350"/>
                  </a:lnTo>
                  <a:lnTo>
                    <a:pt x="175" y="2286"/>
                  </a:lnTo>
                  <a:lnTo>
                    <a:pt x="234" y="2221"/>
                  </a:lnTo>
                  <a:lnTo>
                    <a:pt x="234" y="1724"/>
                  </a:lnTo>
                  <a:lnTo>
                    <a:pt x="234" y="1228"/>
                  </a:lnTo>
                  <a:lnTo>
                    <a:pt x="337" y="1118"/>
                  </a:lnTo>
                  <a:cubicBezTo>
                    <a:pt x="394" y="1058"/>
                    <a:pt x="514" y="931"/>
                    <a:pt x="604" y="837"/>
                  </a:cubicBezTo>
                  <a:lnTo>
                    <a:pt x="767" y="667"/>
                  </a:lnTo>
                  <a:lnTo>
                    <a:pt x="942" y="667"/>
                  </a:lnTo>
                  <a:lnTo>
                    <a:pt x="1117" y="667"/>
                  </a:lnTo>
                  <a:lnTo>
                    <a:pt x="1117" y="617"/>
                  </a:lnTo>
                  <a:cubicBezTo>
                    <a:pt x="1117" y="576"/>
                    <a:pt x="1162" y="520"/>
                    <a:pt x="1385" y="284"/>
                  </a:cubicBezTo>
                  <a:lnTo>
                    <a:pt x="1654" y="0"/>
                  </a:lnTo>
                  <a:lnTo>
                    <a:pt x="1998" y="0"/>
                  </a:lnTo>
                  <a:lnTo>
                    <a:pt x="2342" y="0"/>
                  </a:lnTo>
                  <a:lnTo>
                    <a:pt x="2641" y="299"/>
                  </a:lnTo>
                  <a:cubicBezTo>
                    <a:pt x="2930" y="588"/>
                    <a:pt x="2939" y="600"/>
                    <a:pt x="2920" y="642"/>
                  </a:cubicBezTo>
                  <a:cubicBezTo>
                    <a:pt x="2906" y="672"/>
                    <a:pt x="2900" y="845"/>
                    <a:pt x="2900" y="1230"/>
                  </a:cubicBezTo>
                  <a:lnTo>
                    <a:pt x="2900" y="1774"/>
                  </a:lnTo>
                  <a:lnTo>
                    <a:pt x="3029" y="1903"/>
                  </a:lnTo>
                  <a:cubicBezTo>
                    <a:pt x="3157" y="2033"/>
                    <a:pt x="3157" y="2033"/>
                    <a:pt x="3137" y="2088"/>
                  </a:cubicBezTo>
                  <a:cubicBezTo>
                    <a:pt x="3123" y="2127"/>
                    <a:pt x="3117" y="2301"/>
                    <a:pt x="3117" y="2672"/>
                  </a:cubicBezTo>
                  <a:lnTo>
                    <a:pt x="3117" y="3200"/>
                  </a:lnTo>
                  <a:lnTo>
                    <a:pt x="3175" y="3224"/>
                  </a:lnTo>
                  <a:cubicBezTo>
                    <a:pt x="3236" y="3249"/>
                    <a:pt x="3248" y="3279"/>
                    <a:pt x="3214" y="3313"/>
                  </a:cubicBezTo>
                  <a:cubicBezTo>
                    <a:pt x="3198" y="3329"/>
                    <a:pt x="2821" y="3333"/>
                    <a:pt x="1616" y="3333"/>
                  </a:cubicBezTo>
                  <a:cubicBezTo>
                    <a:pt x="749" y="3333"/>
                    <a:pt x="34" y="3328"/>
                    <a:pt x="28" y="3322"/>
                  </a:cubicBezTo>
                  <a:close/>
                  <a:moveTo>
                    <a:pt x="450" y="2916"/>
                  </a:moveTo>
                  <a:cubicBezTo>
                    <a:pt x="450" y="2740"/>
                    <a:pt x="457" y="2601"/>
                    <a:pt x="467" y="2582"/>
                  </a:cubicBezTo>
                  <a:cubicBezTo>
                    <a:pt x="483" y="2553"/>
                    <a:pt x="504" y="2550"/>
                    <a:pt x="672" y="2550"/>
                  </a:cubicBezTo>
                  <a:cubicBezTo>
                    <a:pt x="796" y="2550"/>
                    <a:pt x="867" y="2557"/>
                    <a:pt x="880" y="2570"/>
                  </a:cubicBezTo>
                  <a:cubicBezTo>
                    <a:pt x="894" y="2584"/>
                    <a:pt x="900" y="2682"/>
                    <a:pt x="900" y="2903"/>
                  </a:cubicBezTo>
                  <a:lnTo>
                    <a:pt x="900" y="3217"/>
                  </a:lnTo>
                  <a:lnTo>
                    <a:pt x="1009" y="3217"/>
                  </a:lnTo>
                  <a:lnTo>
                    <a:pt x="1117" y="3217"/>
                  </a:lnTo>
                  <a:lnTo>
                    <a:pt x="1117" y="2799"/>
                  </a:lnTo>
                  <a:lnTo>
                    <a:pt x="1117" y="2380"/>
                  </a:lnTo>
                  <a:lnTo>
                    <a:pt x="905" y="2156"/>
                  </a:lnTo>
                  <a:cubicBezTo>
                    <a:pt x="789" y="2033"/>
                    <a:pt x="684" y="1934"/>
                    <a:pt x="672" y="1937"/>
                  </a:cubicBezTo>
                  <a:cubicBezTo>
                    <a:pt x="660" y="1940"/>
                    <a:pt x="557" y="2042"/>
                    <a:pt x="442" y="2164"/>
                  </a:cubicBezTo>
                  <a:lnTo>
                    <a:pt x="234" y="2387"/>
                  </a:lnTo>
                  <a:lnTo>
                    <a:pt x="234" y="2802"/>
                  </a:lnTo>
                  <a:lnTo>
                    <a:pt x="234" y="3217"/>
                  </a:lnTo>
                  <a:lnTo>
                    <a:pt x="342" y="3217"/>
                  </a:lnTo>
                  <a:lnTo>
                    <a:pt x="450" y="3217"/>
                  </a:lnTo>
                  <a:lnTo>
                    <a:pt x="450" y="2916"/>
                  </a:lnTo>
                  <a:close/>
                  <a:moveTo>
                    <a:pt x="477" y="2424"/>
                  </a:moveTo>
                  <a:cubicBezTo>
                    <a:pt x="409" y="2357"/>
                    <a:pt x="461" y="2333"/>
                    <a:pt x="677" y="2333"/>
                  </a:cubicBezTo>
                  <a:cubicBezTo>
                    <a:pt x="826" y="2333"/>
                    <a:pt x="867" y="2339"/>
                    <a:pt x="885" y="2360"/>
                  </a:cubicBezTo>
                  <a:cubicBezTo>
                    <a:pt x="901" y="2379"/>
                    <a:pt x="902" y="2394"/>
                    <a:pt x="889" y="2414"/>
                  </a:cubicBezTo>
                  <a:cubicBezTo>
                    <a:pt x="863" y="2455"/>
                    <a:pt x="516" y="2464"/>
                    <a:pt x="477" y="2424"/>
                  </a:cubicBezTo>
                  <a:close/>
                  <a:moveTo>
                    <a:pt x="1342" y="2833"/>
                  </a:moveTo>
                  <a:lnTo>
                    <a:pt x="1342" y="2458"/>
                  </a:lnTo>
                  <a:lnTo>
                    <a:pt x="1288" y="2453"/>
                  </a:lnTo>
                  <a:lnTo>
                    <a:pt x="1234" y="2448"/>
                  </a:lnTo>
                  <a:lnTo>
                    <a:pt x="1234" y="2833"/>
                  </a:lnTo>
                  <a:lnTo>
                    <a:pt x="1234" y="3219"/>
                  </a:lnTo>
                  <a:lnTo>
                    <a:pt x="1288" y="3214"/>
                  </a:lnTo>
                  <a:lnTo>
                    <a:pt x="1342" y="3208"/>
                  </a:lnTo>
                  <a:lnTo>
                    <a:pt x="1342" y="2833"/>
                  </a:lnTo>
                  <a:close/>
                  <a:moveTo>
                    <a:pt x="1684" y="2833"/>
                  </a:moveTo>
                  <a:lnTo>
                    <a:pt x="1692" y="2458"/>
                  </a:lnTo>
                  <a:lnTo>
                    <a:pt x="1900" y="2458"/>
                  </a:lnTo>
                  <a:lnTo>
                    <a:pt x="2109" y="2458"/>
                  </a:lnTo>
                  <a:lnTo>
                    <a:pt x="2113" y="2838"/>
                  </a:lnTo>
                  <a:lnTo>
                    <a:pt x="2118" y="3217"/>
                  </a:lnTo>
                  <a:lnTo>
                    <a:pt x="2234" y="3217"/>
                  </a:lnTo>
                  <a:lnTo>
                    <a:pt x="2350" y="3217"/>
                  </a:lnTo>
                  <a:lnTo>
                    <a:pt x="2350" y="2641"/>
                  </a:lnTo>
                  <a:lnTo>
                    <a:pt x="2350" y="2066"/>
                  </a:lnTo>
                  <a:lnTo>
                    <a:pt x="2280" y="1987"/>
                  </a:lnTo>
                  <a:cubicBezTo>
                    <a:pt x="2145" y="1834"/>
                    <a:pt x="1909" y="1600"/>
                    <a:pt x="1892" y="1601"/>
                  </a:cubicBezTo>
                  <a:cubicBezTo>
                    <a:pt x="1883" y="1602"/>
                    <a:pt x="1785" y="1700"/>
                    <a:pt x="1675" y="1818"/>
                  </a:cubicBezTo>
                  <a:lnTo>
                    <a:pt x="1475" y="2034"/>
                  </a:lnTo>
                  <a:lnTo>
                    <a:pt x="1465" y="2271"/>
                  </a:lnTo>
                  <a:cubicBezTo>
                    <a:pt x="1450" y="2612"/>
                    <a:pt x="1448" y="3192"/>
                    <a:pt x="1462" y="3206"/>
                  </a:cubicBezTo>
                  <a:cubicBezTo>
                    <a:pt x="1469" y="3213"/>
                    <a:pt x="1519" y="3216"/>
                    <a:pt x="1575" y="3213"/>
                  </a:cubicBezTo>
                  <a:lnTo>
                    <a:pt x="1675" y="3208"/>
                  </a:lnTo>
                  <a:lnTo>
                    <a:pt x="1684" y="2833"/>
                  </a:lnTo>
                  <a:close/>
                  <a:moveTo>
                    <a:pt x="1690" y="2192"/>
                  </a:moveTo>
                  <a:cubicBezTo>
                    <a:pt x="1684" y="2178"/>
                    <a:pt x="1684" y="2155"/>
                    <a:pt x="1690" y="2141"/>
                  </a:cubicBezTo>
                  <a:cubicBezTo>
                    <a:pt x="1698" y="2120"/>
                    <a:pt x="1733" y="2116"/>
                    <a:pt x="1904" y="2120"/>
                  </a:cubicBezTo>
                  <a:lnTo>
                    <a:pt x="2109" y="2125"/>
                  </a:lnTo>
                  <a:lnTo>
                    <a:pt x="2109" y="2167"/>
                  </a:lnTo>
                  <a:lnTo>
                    <a:pt x="2109" y="2208"/>
                  </a:lnTo>
                  <a:lnTo>
                    <a:pt x="1904" y="2213"/>
                  </a:lnTo>
                  <a:cubicBezTo>
                    <a:pt x="1733" y="2217"/>
                    <a:pt x="1698" y="2214"/>
                    <a:pt x="1690" y="2192"/>
                  </a:cubicBezTo>
                  <a:close/>
                  <a:moveTo>
                    <a:pt x="3009" y="2667"/>
                  </a:moveTo>
                  <a:lnTo>
                    <a:pt x="3009" y="2125"/>
                  </a:lnTo>
                  <a:lnTo>
                    <a:pt x="2729" y="2120"/>
                  </a:lnTo>
                  <a:lnTo>
                    <a:pt x="2450" y="2116"/>
                  </a:lnTo>
                  <a:lnTo>
                    <a:pt x="2450" y="2667"/>
                  </a:lnTo>
                  <a:lnTo>
                    <a:pt x="2450" y="3217"/>
                  </a:lnTo>
                  <a:lnTo>
                    <a:pt x="2729" y="3213"/>
                  </a:lnTo>
                  <a:lnTo>
                    <a:pt x="3009" y="3208"/>
                  </a:lnTo>
                  <a:lnTo>
                    <a:pt x="3009" y="2667"/>
                  </a:lnTo>
                  <a:close/>
                  <a:moveTo>
                    <a:pt x="945" y="1776"/>
                  </a:moveTo>
                  <a:lnTo>
                    <a:pt x="1225" y="1775"/>
                  </a:lnTo>
                  <a:lnTo>
                    <a:pt x="1230" y="1525"/>
                  </a:lnTo>
                  <a:lnTo>
                    <a:pt x="1234" y="1275"/>
                  </a:lnTo>
                  <a:lnTo>
                    <a:pt x="1021" y="1047"/>
                  </a:lnTo>
                  <a:cubicBezTo>
                    <a:pt x="904" y="922"/>
                    <a:pt x="800" y="820"/>
                    <a:pt x="789" y="822"/>
                  </a:cubicBezTo>
                  <a:cubicBezTo>
                    <a:pt x="779" y="824"/>
                    <a:pt x="676" y="924"/>
                    <a:pt x="560" y="1045"/>
                  </a:cubicBezTo>
                  <a:lnTo>
                    <a:pt x="350" y="1265"/>
                  </a:lnTo>
                  <a:lnTo>
                    <a:pt x="350" y="1678"/>
                  </a:lnTo>
                  <a:lnTo>
                    <a:pt x="350" y="2091"/>
                  </a:lnTo>
                  <a:lnTo>
                    <a:pt x="508" y="1934"/>
                  </a:lnTo>
                  <a:lnTo>
                    <a:pt x="666" y="1777"/>
                  </a:lnTo>
                  <a:lnTo>
                    <a:pt x="945" y="1776"/>
                  </a:lnTo>
                  <a:close/>
                  <a:moveTo>
                    <a:pt x="591" y="1426"/>
                  </a:moveTo>
                  <a:cubicBezTo>
                    <a:pt x="565" y="1407"/>
                    <a:pt x="562" y="1396"/>
                    <a:pt x="577" y="1372"/>
                  </a:cubicBezTo>
                  <a:cubicBezTo>
                    <a:pt x="593" y="1346"/>
                    <a:pt x="623" y="1341"/>
                    <a:pt x="783" y="1337"/>
                  </a:cubicBezTo>
                  <a:cubicBezTo>
                    <a:pt x="1003" y="1331"/>
                    <a:pt x="1060" y="1355"/>
                    <a:pt x="991" y="1424"/>
                  </a:cubicBezTo>
                  <a:cubicBezTo>
                    <a:pt x="955" y="1460"/>
                    <a:pt x="639" y="1462"/>
                    <a:pt x="591" y="1426"/>
                  </a:cubicBezTo>
                  <a:close/>
                  <a:moveTo>
                    <a:pt x="2051" y="1443"/>
                  </a:moveTo>
                  <a:lnTo>
                    <a:pt x="2225" y="1442"/>
                  </a:lnTo>
                  <a:lnTo>
                    <a:pt x="2230" y="1388"/>
                  </a:lnTo>
                  <a:lnTo>
                    <a:pt x="2236" y="1333"/>
                  </a:lnTo>
                  <a:lnTo>
                    <a:pt x="1793" y="1333"/>
                  </a:lnTo>
                  <a:lnTo>
                    <a:pt x="1350" y="1333"/>
                  </a:lnTo>
                  <a:lnTo>
                    <a:pt x="1350" y="1553"/>
                  </a:lnTo>
                  <a:lnTo>
                    <a:pt x="1350" y="1773"/>
                  </a:lnTo>
                  <a:lnTo>
                    <a:pt x="1404" y="1829"/>
                  </a:lnTo>
                  <a:lnTo>
                    <a:pt x="1459" y="1885"/>
                  </a:lnTo>
                  <a:lnTo>
                    <a:pt x="1667" y="1665"/>
                  </a:lnTo>
                  <a:lnTo>
                    <a:pt x="1876" y="1445"/>
                  </a:lnTo>
                  <a:lnTo>
                    <a:pt x="2051" y="1443"/>
                  </a:lnTo>
                  <a:close/>
                  <a:moveTo>
                    <a:pt x="2784" y="1158"/>
                  </a:moveTo>
                  <a:lnTo>
                    <a:pt x="2784" y="666"/>
                  </a:lnTo>
                  <a:lnTo>
                    <a:pt x="2513" y="670"/>
                  </a:lnTo>
                  <a:lnTo>
                    <a:pt x="2242" y="675"/>
                  </a:lnTo>
                  <a:lnTo>
                    <a:pt x="2237" y="889"/>
                  </a:lnTo>
                  <a:lnTo>
                    <a:pt x="2233" y="1104"/>
                  </a:lnTo>
                  <a:lnTo>
                    <a:pt x="2309" y="1185"/>
                  </a:lnTo>
                  <a:cubicBezTo>
                    <a:pt x="2374" y="1255"/>
                    <a:pt x="2382" y="1271"/>
                    <a:pt x="2367" y="1301"/>
                  </a:cubicBezTo>
                  <a:cubicBezTo>
                    <a:pt x="2356" y="1320"/>
                    <a:pt x="2351" y="1359"/>
                    <a:pt x="2353" y="1388"/>
                  </a:cubicBezTo>
                  <a:lnTo>
                    <a:pt x="2359" y="1442"/>
                  </a:lnTo>
                  <a:lnTo>
                    <a:pt x="2468" y="1447"/>
                  </a:lnTo>
                  <a:lnTo>
                    <a:pt x="2578" y="1451"/>
                  </a:lnTo>
                  <a:lnTo>
                    <a:pt x="2676" y="1551"/>
                  </a:lnTo>
                  <a:cubicBezTo>
                    <a:pt x="2730" y="1605"/>
                    <a:pt x="2776" y="1650"/>
                    <a:pt x="2779" y="1650"/>
                  </a:cubicBezTo>
                  <a:cubicBezTo>
                    <a:pt x="2781" y="1650"/>
                    <a:pt x="2784" y="1429"/>
                    <a:pt x="2784" y="1158"/>
                  </a:cubicBezTo>
                  <a:close/>
                  <a:moveTo>
                    <a:pt x="2117" y="792"/>
                  </a:moveTo>
                  <a:lnTo>
                    <a:pt x="2117" y="601"/>
                  </a:lnTo>
                  <a:lnTo>
                    <a:pt x="1907" y="380"/>
                  </a:lnTo>
                  <a:cubicBezTo>
                    <a:pt x="1792" y="258"/>
                    <a:pt x="1689" y="157"/>
                    <a:pt x="1678" y="155"/>
                  </a:cubicBezTo>
                  <a:cubicBezTo>
                    <a:pt x="1651" y="151"/>
                    <a:pt x="1243" y="593"/>
                    <a:pt x="1237" y="634"/>
                  </a:cubicBezTo>
                  <a:cubicBezTo>
                    <a:pt x="1231" y="665"/>
                    <a:pt x="1242" y="667"/>
                    <a:pt x="1512" y="667"/>
                  </a:cubicBezTo>
                  <a:lnTo>
                    <a:pt x="1793" y="667"/>
                  </a:lnTo>
                  <a:lnTo>
                    <a:pt x="1950" y="825"/>
                  </a:lnTo>
                  <a:cubicBezTo>
                    <a:pt x="2037" y="912"/>
                    <a:pt x="2110" y="983"/>
                    <a:pt x="2112" y="983"/>
                  </a:cubicBezTo>
                  <a:cubicBezTo>
                    <a:pt x="2115" y="983"/>
                    <a:pt x="2117" y="897"/>
                    <a:pt x="2117" y="792"/>
                  </a:cubicBezTo>
                  <a:close/>
                  <a:moveTo>
                    <a:pt x="1573" y="526"/>
                  </a:moveTo>
                  <a:cubicBezTo>
                    <a:pt x="1551" y="467"/>
                    <a:pt x="1579" y="448"/>
                    <a:pt x="1679" y="453"/>
                  </a:cubicBezTo>
                  <a:cubicBezTo>
                    <a:pt x="1769" y="458"/>
                    <a:pt x="1775" y="461"/>
                    <a:pt x="1775" y="500"/>
                  </a:cubicBezTo>
                  <a:cubicBezTo>
                    <a:pt x="1775" y="539"/>
                    <a:pt x="1769" y="542"/>
                    <a:pt x="1679" y="547"/>
                  </a:cubicBezTo>
                  <a:cubicBezTo>
                    <a:pt x="1605" y="551"/>
                    <a:pt x="1581" y="546"/>
                    <a:pt x="1573" y="526"/>
                  </a:cubicBezTo>
                  <a:close/>
                </a:path>
              </a:pathLst>
            </a:custGeom>
            <a:grp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84"/>
            <p:cNvSpPr>
              <a:spLocks noEditPoints="1"/>
            </p:cNvSpPr>
            <p:nvPr/>
          </p:nvSpPr>
          <p:spPr bwMode="auto">
            <a:xfrm>
              <a:off x="9373067" y="3906274"/>
              <a:ext cx="664050" cy="542964"/>
            </a:xfrm>
            <a:custGeom>
              <a:avLst/>
              <a:gdLst>
                <a:gd name="T0" fmla="*/ 1304 w 10433"/>
                <a:gd name="T1" fmla="*/ 4950 h 8530"/>
                <a:gd name="T2" fmla="*/ 2383 w 10433"/>
                <a:gd name="T3" fmla="*/ 8529 h 8530"/>
                <a:gd name="T4" fmla="*/ 221 w 10433"/>
                <a:gd name="T5" fmla="*/ 6742 h 8530"/>
                <a:gd name="T6" fmla="*/ 1300 w 10433"/>
                <a:gd name="T7" fmla="*/ 6663 h 8530"/>
                <a:gd name="T8" fmla="*/ 878 w 10433"/>
                <a:gd name="T9" fmla="*/ 7502 h 8530"/>
                <a:gd name="T10" fmla="*/ 1733 w 10433"/>
                <a:gd name="T11" fmla="*/ 7088 h 8530"/>
                <a:gd name="T12" fmla="*/ 1725 w 10433"/>
                <a:gd name="T13" fmla="*/ 5404 h 8530"/>
                <a:gd name="T14" fmla="*/ 871 w 10433"/>
                <a:gd name="T15" fmla="*/ 5820 h 8530"/>
                <a:gd name="T16" fmla="*/ 2800 w 10433"/>
                <a:gd name="T17" fmla="*/ 5505 h 8530"/>
                <a:gd name="T18" fmla="*/ 4538 w 10433"/>
                <a:gd name="T19" fmla="*/ 1318 h 8530"/>
                <a:gd name="T20" fmla="*/ 7413 w 10433"/>
                <a:gd name="T21" fmla="*/ 2333 h 8530"/>
                <a:gd name="T22" fmla="*/ 7633 w 10433"/>
                <a:gd name="T23" fmla="*/ 8529 h 8530"/>
                <a:gd name="T24" fmla="*/ 5933 w 10433"/>
                <a:gd name="T25" fmla="*/ 7538 h 8530"/>
                <a:gd name="T26" fmla="*/ 4500 w 10433"/>
                <a:gd name="T27" fmla="*/ 6546 h 8530"/>
                <a:gd name="T28" fmla="*/ 3650 w 10433"/>
                <a:gd name="T29" fmla="*/ 8529 h 8530"/>
                <a:gd name="T30" fmla="*/ 4354 w 10433"/>
                <a:gd name="T31" fmla="*/ 6247 h 8530"/>
                <a:gd name="T32" fmla="*/ 3942 w 10433"/>
                <a:gd name="T33" fmla="*/ 5396 h 8530"/>
                <a:gd name="T34" fmla="*/ 3524 w 10433"/>
                <a:gd name="T35" fmla="*/ 6248 h 8530"/>
                <a:gd name="T36" fmla="*/ 5651 w 10433"/>
                <a:gd name="T37" fmla="*/ 5396 h 8530"/>
                <a:gd name="T38" fmla="*/ 4787 w 10433"/>
                <a:gd name="T39" fmla="*/ 5817 h 8530"/>
                <a:gd name="T40" fmla="*/ 5642 w 10433"/>
                <a:gd name="T41" fmla="*/ 6247 h 8530"/>
                <a:gd name="T42" fmla="*/ 6929 w 10433"/>
                <a:gd name="T43" fmla="*/ 5812 h 8530"/>
                <a:gd name="T44" fmla="*/ 6067 w 10433"/>
                <a:gd name="T45" fmla="*/ 5396 h 8530"/>
                <a:gd name="T46" fmla="*/ 6446 w 10433"/>
                <a:gd name="T47" fmla="*/ 6250 h 8530"/>
                <a:gd name="T48" fmla="*/ 4358 w 10433"/>
                <a:gd name="T49" fmla="*/ 4546 h 8530"/>
                <a:gd name="T50" fmla="*/ 3525 w 10433"/>
                <a:gd name="T51" fmla="*/ 4121 h 8530"/>
                <a:gd name="T52" fmla="*/ 3937 w 10433"/>
                <a:gd name="T53" fmla="*/ 4976 h 8530"/>
                <a:gd name="T54" fmla="*/ 5642 w 10433"/>
                <a:gd name="T55" fmla="*/ 4546 h 8530"/>
                <a:gd name="T56" fmla="*/ 4821 w 10433"/>
                <a:gd name="T57" fmla="*/ 4121 h 8530"/>
                <a:gd name="T58" fmla="*/ 4795 w 10433"/>
                <a:gd name="T59" fmla="*/ 4969 h 8530"/>
                <a:gd name="T60" fmla="*/ 5642 w 10433"/>
                <a:gd name="T61" fmla="*/ 4546 h 8530"/>
                <a:gd name="T62" fmla="*/ 6933 w 10433"/>
                <a:gd name="T63" fmla="*/ 4130 h 8530"/>
                <a:gd name="T64" fmla="*/ 6075 w 10433"/>
                <a:gd name="T65" fmla="*/ 4121 h 8530"/>
                <a:gd name="T66" fmla="*/ 6498 w 10433"/>
                <a:gd name="T67" fmla="*/ 4979 h 8530"/>
                <a:gd name="T68" fmla="*/ 4367 w 10433"/>
                <a:gd name="T69" fmla="*/ 2846 h 8530"/>
                <a:gd name="T70" fmla="*/ 3517 w 10433"/>
                <a:gd name="T71" fmla="*/ 3271 h 8530"/>
                <a:gd name="T72" fmla="*/ 4367 w 10433"/>
                <a:gd name="T73" fmla="*/ 3696 h 8530"/>
                <a:gd name="T74" fmla="*/ 5650 w 10433"/>
                <a:gd name="T75" fmla="*/ 2846 h 8530"/>
                <a:gd name="T76" fmla="*/ 4787 w 10433"/>
                <a:gd name="T77" fmla="*/ 3254 h 8530"/>
                <a:gd name="T78" fmla="*/ 5650 w 10433"/>
                <a:gd name="T79" fmla="*/ 3696 h 8530"/>
                <a:gd name="T80" fmla="*/ 6925 w 10433"/>
                <a:gd name="T81" fmla="*/ 2854 h 8530"/>
                <a:gd name="T82" fmla="*/ 6067 w 10433"/>
                <a:gd name="T83" fmla="*/ 3271 h 8530"/>
                <a:gd name="T84" fmla="*/ 6925 w 10433"/>
                <a:gd name="T85" fmla="*/ 3688 h 8530"/>
                <a:gd name="T86" fmla="*/ 8050 w 10433"/>
                <a:gd name="T87" fmla="*/ 4946 h 8530"/>
                <a:gd name="T88" fmla="*/ 10208 w 10433"/>
                <a:gd name="T89" fmla="*/ 6738 h 8530"/>
                <a:gd name="T90" fmla="*/ 8050 w 10433"/>
                <a:gd name="T91" fmla="*/ 8530 h 8530"/>
                <a:gd name="T92" fmla="*/ 9567 w 10433"/>
                <a:gd name="T93" fmla="*/ 6663 h 8530"/>
                <a:gd name="T94" fmla="*/ 8700 w 10433"/>
                <a:gd name="T95" fmla="*/ 7088 h 8530"/>
                <a:gd name="T96" fmla="*/ 9558 w 10433"/>
                <a:gd name="T97" fmla="*/ 7504 h 8530"/>
                <a:gd name="T98" fmla="*/ 9563 w 10433"/>
                <a:gd name="T99" fmla="*/ 5825 h 8530"/>
                <a:gd name="T100" fmla="*/ 8708 w 10433"/>
                <a:gd name="T101" fmla="*/ 5404 h 8530"/>
                <a:gd name="T102" fmla="*/ 9546 w 10433"/>
                <a:gd name="T103" fmla="*/ 6247 h 8530"/>
                <a:gd name="T104" fmla="*/ 1192 w 10433"/>
                <a:gd name="T105" fmla="*/ 4413 h 8530"/>
                <a:gd name="T106" fmla="*/ 2383 w 10433"/>
                <a:gd name="T107" fmla="*/ 4663 h 8530"/>
                <a:gd name="T108" fmla="*/ 0 w 10433"/>
                <a:gd name="T109" fmla="*/ 4538 h 8530"/>
                <a:gd name="T110" fmla="*/ 9242 w 10433"/>
                <a:gd name="T111" fmla="*/ 4413 h 8530"/>
                <a:gd name="T112" fmla="*/ 10433 w 10433"/>
                <a:gd name="T113" fmla="*/ 4663 h 8530"/>
                <a:gd name="T114" fmla="*/ 8050 w 10433"/>
                <a:gd name="T115" fmla="*/ 4538 h 8530"/>
                <a:gd name="T116" fmla="*/ 5217 w 10433"/>
                <a:gd name="T117" fmla="*/ 0 h 8530"/>
                <a:gd name="T118" fmla="*/ 8187 w 10433"/>
                <a:gd name="T119" fmla="*/ 2242 h 8530"/>
                <a:gd name="T120" fmla="*/ 6045 w 10433"/>
                <a:gd name="T121" fmla="*/ 1074 h 8530"/>
                <a:gd name="T122" fmla="*/ 4483 w 10433"/>
                <a:gd name="T123" fmla="*/ 1013 h 8530"/>
                <a:gd name="T124" fmla="*/ 2249 w 10433"/>
                <a:gd name="T125" fmla="*/ 2246 h 8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433" h="8530">
                  <a:moveTo>
                    <a:pt x="221" y="6742"/>
                  </a:moveTo>
                  <a:lnTo>
                    <a:pt x="225" y="4954"/>
                  </a:lnTo>
                  <a:lnTo>
                    <a:pt x="1304" y="4950"/>
                  </a:lnTo>
                  <a:lnTo>
                    <a:pt x="2383" y="4946"/>
                  </a:lnTo>
                  <a:lnTo>
                    <a:pt x="2383" y="6738"/>
                  </a:lnTo>
                  <a:lnTo>
                    <a:pt x="2383" y="8529"/>
                  </a:lnTo>
                  <a:lnTo>
                    <a:pt x="1300" y="8529"/>
                  </a:lnTo>
                  <a:lnTo>
                    <a:pt x="217" y="8529"/>
                  </a:lnTo>
                  <a:lnTo>
                    <a:pt x="221" y="6742"/>
                  </a:lnTo>
                  <a:close/>
                  <a:moveTo>
                    <a:pt x="1733" y="7088"/>
                  </a:moveTo>
                  <a:lnTo>
                    <a:pt x="1733" y="6663"/>
                  </a:lnTo>
                  <a:lnTo>
                    <a:pt x="1300" y="6663"/>
                  </a:lnTo>
                  <a:lnTo>
                    <a:pt x="867" y="6663"/>
                  </a:lnTo>
                  <a:lnTo>
                    <a:pt x="867" y="7077"/>
                  </a:lnTo>
                  <a:cubicBezTo>
                    <a:pt x="867" y="7304"/>
                    <a:pt x="872" y="7496"/>
                    <a:pt x="878" y="7502"/>
                  </a:cubicBezTo>
                  <a:cubicBezTo>
                    <a:pt x="884" y="7508"/>
                    <a:pt x="1079" y="7513"/>
                    <a:pt x="1311" y="7513"/>
                  </a:cubicBezTo>
                  <a:lnTo>
                    <a:pt x="1733" y="7513"/>
                  </a:lnTo>
                  <a:lnTo>
                    <a:pt x="1733" y="7088"/>
                  </a:lnTo>
                  <a:close/>
                  <a:moveTo>
                    <a:pt x="1704" y="6247"/>
                  </a:moveTo>
                  <a:cubicBezTo>
                    <a:pt x="1732" y="6246"/>
                    <a:pt x="1734" y="6218"/>
                    <a:pt x="1729" y="5825"/>
                  </a:cubicBezTo>
                  <a:lnTo>
                    <a:pt x="1725" y="5404"/>
                  </a:lnTo>
                  <a:lnTo>
                    <a:pt x="1300" y="5404"/>
                  </a:lnTo>
                  <a:lnTo>
                    <a:pt x="875" y="5404"/>
                  </a:lnTo>
                  <a:lnTo>
                    <a:pt x="871" y="5820"/>
                  </a:lnTo>
                  <a:cubicBezTo>
                    <a:pt x="868" y="6062"/>
                    <a:pt x="873" y="6239"/>
                    <a:pt x="881" y="6245"/>
                  </a:cubicBezTo>
                  <a:cubicBezTo>
                    <a:pt x="893" y="6252"/>
                    <a:pt x="1441" y="6253"/>
                    <a:pt x="1704" y="6247"/>
                  </a:cubicBezTo>
                  <a:close/>
                  <a:moveTo>
                    <a:pt x="2800" y="5505"/>
                  </a:moveTo>
                  <a:lnTo>
                    <a:pt x="2800" y="2481"/>
                  </a:lnTo>
                  <a:lnTo>
                    <a:pt x="3329" y="2127"/>
                  </a:lnTo>
                  <a:cubicBezTo>
                    <a:pt x="3620" y="1933"/>
                    <a:pt x="4164" y="1569"/>
                    <a:pt x="4538" y="1318"/>
                  </a:cubicBezTo>
                  <a:lnTo>
                    <a:pt x="5218" y="863"/>
                  </a:lnTo>
                  <a:lnTo>
                    <a:pt x="6205" y="1524"/>
                  </a:lnTo>
                  <a:cubicBezTo>
                    <a:pt x="6748" y="1888"/>
                    <a:pt x="7291" y="2252"/>
                    <a:pt x="7413" y="2333"/>
                  </a:cubicBezTo>
                  <a:lnTo>
                    <a:pt x="7633" y="2481"/>
                  </a:lnTo>
                  <a:lnTo>
                    <a:pt x="7633" y="5505"/>
                  </a:lnTo>
                  <a:lnTo>
                    <a:pt x="7633" y="8529"/>
                  </a:lnTo>
                  <a:lnTo>
                    <a:pt x="6783" y="8529"/>
                  </a:lnTo>
                  <a:lnTo>
                    <a:pt x="5933" y="8529"/>
                  </a:lnTo>
                  <a:lnTo>
                    <a:pt x="5933" y="7538"/>
                  </a:lnTo>
                  <a:lnTo>
                    <a:pt x="5933" y="6546"/>
                  </a:lnTo>
                  <a:lnTo>
                    <a:pt x="5217" y="6546"/>
                  </a:lnTo>
                  <a:lnTo>
                    <a:pt x="4500" y="6546"/>
                  </a:lnTo>
                  <a:lnTo>
                    <a:pt x="4500" y="7538"/>
                  </a:lnTo>
                  <a:lnTo>
                    <a:pt x="4500" y="8529"/>
                  </a:lnTo>
                  <a:lnTo>
                    <a:pt x="3650" y="8529"/>
                  </a:lnTo>
                  <a:lnTo>
                    <a:pt x="2800" y="8529"/>
                  </a:lnTo>
                  <a:lnTo>
                    <a:pt x="2800" y="5505"/>
                  </a:lnTo>
                  <a:close/>
                  <a:moveTo>
                    <a:pt x="4354" y="6247"/>
                  </a:moveTo>
                  <a:cubicBezTo>
                    <a:pt x="4361" y="6246"/>
                    <a:pt x="4367" y="6055"/>
                    <a:pt x="4367" y="5821"/>
                  </a:cubicBezTo>
                  <a:lnTo>
                    <a:pt x="4367" y="5396"/>
                  </a:lnTo>
                  <a:lnTo>
                    <a:pt x="3942" y="5396"/>
                  </a:lnTo>
                  <a:lnTo>
                    <a:pt x="3517" y="5396"/>
                  </a:lnTo>
                  <a:lnTo>
                    <a:pt x="3517" y="5818"/>
                  </a:lnTo>
                  <a:cubicBezTo>
                    <a:pt x="3517" y="6051"/>
                    <a:pt x="3520" y="6244"/>
                    <a:pt x="3524" y="6248"/>
                  </a:cubicBezTo>
                  <a:cubicBezTo>
                    <a:pt x="3529" y="6253"/>
                    <a:pt x="4221" y="6252"/>
                    <a:pt x="4354" y="6247"/>
                  </a:cubicBezTo>
                  <a:close/>
                  <a:moveTo>
                    <a:pt x="5646" y="5822"/>
                  </a:moveTo>
                  <a:lnTo>
                    <a:pt x="5651" y="5396"/>
                  </a:lnTo>
                  <a:lnTo>
                    <a:pt x="5221" y="5400"/>
                  </a:lnTo>
                  <a:lnTo>
                    <a:pt x="4792" y="5404"/>
                  </a:lnTo>
                  <a:lnTo>
                    <a:pt x="4787" y="5817"/>
                  </a:lnTo>
                  <a:cubicBezTo>
                    <a:pt x="4783" y="6214"/>
                    <a:pt x="4784" y="6231"/>
                    <a:pt x="4815" y="6242"/>
                  </a:cubicBezTo>
                  <a:cubicBezTo>
                    <a:pt x="4833" y="6249"/>
                    <a:pt x="5026" y="6253"/>
                    <a:pt x="5245" y="6251"/>
                  </a:cubicBezTo>
                  <a:lnTo>
                    <a:pt x="5642" y="6247"/>
                  </a:lnTo>
                  <a:lnTo>
                    <a:pt x="5646" y="5822"/>
                  </a:lnTo>
                  <a:close/>
                  <a:moveTo>
                    <a:pt x="6916" y="6237"/>
                  </a:moveTo>
                  <a:cubicBezTo>
                    <a:pt x="6928" y="6225"/>
                    <a:pt x="6932" y="6084"/>
                    <a:pt x="6929" y="5812"/>
                  </a:cubicBezTo>
                  <a:lnTo>
                    <a:pt x="6925" y="5404"/>
                  </a:lnTo>
                  <a:lnTo>
                    <a:pt x="6496" y="5400"/>
                  </a:lnTo>
                  <a:lnTo>
                    <a:pt x="6067" y="5396"/>
                  </a:lnTo>
                  <a:lnTo>
                    <a:pt x="6067" y="5821"/>
                  </a:lnTo>
                  <a:lnTo>
                    <a:pt x="6067" y="6246"/>
                  </a:lnTo>
                  <a:lnTo>
                    <a:pt x="6446" y="6250"/>
                  </a:lnTo>
                  <a:cubicBezTo>
                    <a:pt x="6654" y="6252"/>
                    <a:pt x="6842" y="6254"/>
                    <a:pt x="6862" y="6254"/>
                  </a:cubicBezTo>
                  <a:cubicBezTo>
                    <a:pt x="6882" y="6254"/>
                    <a:pt x="6906" y="6246"/>
                    <a:pt x="6916" y="6237"/>
                  </a:cubicBezTo>
                  <a:close/>
                  <a:moveTo>
                    <a:pt x="4358" y="4546"/>
                  </a:moveTo>
                  <a:lnTo>
                    <a:pt x="4358" y="4121"/>
                  </a:lnTo>
                  <a:lnTo>
                    <a:pt x="3942" y="4121"/>
                  </a:lnTo>
                  <a:lnTo>
                    <a:pt x="3525" y="4121"/>
                  </a:lnTo>
                  <a:lnTo>
                    <a:pt x="3521" y="4551"/>
                  </a:lnTo>
                  <a:lnTo>
                    <a:pt x="3516" y="4980"/>
                  </a:lnTo>
                  <a:lnTo>
                    <a:pt x="3937" y="4976"/>
                  </a:lnTo>
                  <a:lnTo>
                    <a:pt x="4358" y="4971"/>
                  </a:lnTo>
                  <a:lnTo>
                    <a:pt x="4358" y="4546"/>
                  </a:lnTo>
                  <a:close/>
                  <a:moveTo>
                    <a:pt x="5642" y="4546"/>
                  </a:moveTo>
                  <a:lnTo>
                    <a:pt x="5642" y="4121"/>
                  </a:lnTo>
                  <a:lnTo>
                    <a:pt x="5250" y="4116"/>
                  </a:lnTo>
                  <a:cubicBezTo>
                    <a:pt x="5035" y="4114"/>
                    <a:pt x="4841" y="4116"/>
                    <a:pt x="4821" y="4121"/>
                  </a:cubicBezTo>
                  <a:lnTo>
                    <a:pt x="4783" y="4130"/>
                  </a:lnTo>
                  <a:lnTo>
                    <a:pt x="4783" y="4544"/>
                  </a:lnTo>
                  <a:cubicBezTo>
                    <a:pt x="4783" y="4771"/>
                    <a:pt x="4788" y="4962"/>
                    <a:pt x="4795" y="4969"/>
                  </a:cubicBezTo>
                  <a:cubicBezTo>
                    <a:pt x="4801" y="4975"/>
                    <a:pt x="4994" y="4978"/>
                    <a:pt x="5224" y="4976"/>
                  </a:cubicBezTo>
                  <a:lnTo>
                    <a:pt x="5642" y="4971"/>
                  </a:lnTo>
                  <a:lnTo>
                    <a:pt x="5642" y="4546"/>
                  </a:lnTo>
                  <a:close/>
                  <a:moveTo>
                    <a:pt x="6923" y="4953"/>
                  </a:moveTo>
                  <a:cubicBezTo>
                    <a:pt x="6929" y="4939"/>
                    <a:pt x="6933" y="4748"/>
                    <a:pt x="6933" y="4528"/>
                  </a:cubicBezTo>
                  <a:lnTo>
                    <a:pt x="6933" y="4130"/>
                  </a:lnTo>
                  <a:lnTo>
                    <a:pt x="6896" y="4121"/>
                  </a:lnTo>
                  <a:cubicBezTo>
                    <a:pt x="6875" y="4116"/>
                    <a:pt x="6682" y="4114"/>
                    <a:pt x="6467" y="4116"/>
                  </a:cubicBezTo>
                  <a:lnTo>
                    <a:pt x="6075" y="4121"/>
                  </a:lnTo>
                  <a:lnTo>
                    <a:pt x="6071" y="4529"/>
                  </a:lnTo>
                  <a:cubicBezTo>
                    <a:pt x="6068" y="4754"/>
                    <a:pt x="6070" y="4947"/>
                    <a:pt x="6074" y="4958"/>
                  </a:cubicBezTo>
                  <a:cubicBezTo>
                    <a:pt x="6080" y="4975"/>
                    <a:pt x="6177" y="4979"/>
                    <a:pt x="6498" y="4979"/>
                  </a:cubicBezTo>
                  <a:cubicBezTo>
                    <a:pt x="6861" y="4979"/>
                    <a:pt x="6914" y="4976"/>
                    <a:pt x="6923" y="4953"/>
                  </a:cubicBezTo>
                  <a:close/>
                  <a:moveTo>
                    <a:pt x="4367" y="3271"/>
                  </a:moveTo>
                  <a:lnTo>
                    <a:pt x="4367" y="2846"/>
                  </a:lnTo>
                  <a:lnTo>
                    <a:pt x="3942" y="2846"/>
                  </a:lnTo>
                  <a:lnTo>
                    <a:pt x="3517" y="2846"/>
                  </a:lnTo>
                  <a:lnTo>
                    <a:pt x="3517" y="3271"/>
                  </a:lnTo>
                  <a:lnTo>
                    <a:pt x="3517" y="3696"/>
                  </a:lnTo>
                  <a:lnTo>
                    <a:pt x="3942" y="3696"/>
                  </a:lnTo>
                  <a:lnTo>
                    <a:pt x="4367" y="3696"/>
                  </a:lnTo>
                  <a:lnTo>
                    <a:pt x="4367" y="3271"/>
                  </a:lnTo>
                  <a:close/>
                  <a:moveTo>
                    <a:pt x="5650" y="3271"/>
                  </a:moveTo>
                  <a:lnTo>
                    <a:pt x="5650" y="2846"/>
                  </a:lnTo>
                  <a:lnTo>
                    <a:pt x="5221" y="2850"/>
                  </a:lnTo>
                  <a:lnTo>
                    <a:pt x="4792" y="2854"/>
                  </a:lnTo>
                  <a:lnTo>
                    <a:pt x="4787" y="3254"/>
                  </a:lnTo>
                  <a:cubicBezTo>
                    <a:pt x="4785" y="3474"/>
                    <a:pt x="4786" y="3663"/>
                    <a:pt x="4791" y="3675"/>
                  </a:cubicBezTo>
                  <a:cubicBezTo>
                    <a:pt x="4797" y="3691"/>
                    <a:pt x="4896" y="3696"/>
                    <a:pt x="5224" y="3696"/>
                  </a:cubicBezTo>
                  <a:lnTo>
                    <a:pt x="5650" y="3696"/>
                  </a:lnTo>
                  <a:lnTo>
                    <a:pt x="5650" y="3271"/>
                  </a:lnTo>
                  <a:close/>
                  <a:moveTo>
                    <a:pt x="6925" y="3271"/>
                  </a:moveTo>
                  <a:lnTo>
                    <a:pt x="6925" y="2854"/>
                  </a:lnTo>
                  <a:lnTo>
                    <a:pt x="6496" y="2850"/>
                  </a:lnTo>
                  <a:lnTo>
                    <a:pt x="6067" y="2846"/>
                  </a:lnTo>
                  <a:lnTo>
                    <a:pt x="6067" y="3271"/>
                  </a:lnTo>
                  <a:lnTo>
                    <a:pt x="6067" y="3697"/>
                  </a:lnTo>
                  <a:lnTo>
                    <a:pt x="6496" y="3692"/>
                  </a:lnTo>
                  <a:lnTo>
                    <a:pt x="6925" y="3688"/>
                  </a:lnTo>
                  <a:lnTo>
                    <a:pt x="6925" y="3271"/>
                  </a:lnTo>
                  <a:close/>
                  <a:moveTo>
                    <a:pt x="8050" y="6738"/>
                  </a:moveTo>
                  <a:lnTo>
                    <a:pt x="8050" y="4946"/>
                  </a:lnTo>
                  <a:lnTo>
                    <a:pt x="9129" y="4950"/>
                  </a:lnTo>
                  <a:lnTo>
                    <a:pt x="10208" y="4954"/>
                  </a:lnTo>
                  <a:lnTo>
                    <a:pt x="10208" y="6738"/>
                  </a:lnTo>
                  <a:lnTo>
                    <a:pt x="10208" y="8521"/>
                  </a:lnTo>
                  <a:lnTo>
                    <a:pt x="9129" y="8525"/>
                  </a:lnTo>
                  <a:lnTo>
                    <a:pt x="8050" y="8530"/>
                  </a:lnTo>
                  <a:lnTo>
                    <a:pt x="8050" y="6738"/>
                  </a:lnTo>
                  <a:close/>
                  <a:moveTo>
                    <a:pt x="9563" y="7084"/>
                  </a:moveTo>
                  <a:lnTo>
                    <a:pt x="9567" y="6663"/>
                  </a:lnTo>
                  <a:lnTo>
                    <a:pt x="9134" y="6663"/>
                  </a:lnTo>
                  <a:lnTo>
                    <a:pt x="8700" y="6663"/>
                  </a:lnTo>
                  <a:lnTo>
                    <a:pt x="8700" y="7088"/>
                  </a:lnTo>
                  <a:lnTo>
                    <a:pt x="8700" y="7513"/>
                  </a:lnTo>
                  <a:lnTo>
                    <a:pt x="9129" y="7509"/>
                  </a:lnTo>
                  <a:lnTo>
                    <a:pt x="9558" y="7504"/>
                  </a:lnTo>
                  <a:lnTo>
                    <a:pt x="9563" y="7084"/>
                  </a:lnTo>
                  <a:close/>
                  <a:moveTo>
                    <a:pt x="9546" y="6247"/>
                  </a:moveTo>
                  <a:cubicBezTo>
                    <a:pt x="9563" y="6246"/>
                    <a:pt x="9566" y="6156"/>
                    <a:pt x="9563" y="5825"/>
                  </a:cubicBezTo>
                  <a:lnTo>
                    <a:pt x="9558" y="5404"/>
                  </a:lnTo>
                  <a:lnTo>
                    <a:pt x="9133" y="5404"/>
                  </a:lnTo>
                  <a:lnTo>
                    <a:pt x="8708" y="5404"/>
                  </a:lnTo>
                  <a:lnTo>
                    <a:pt x="8704" y="5824"/>
                  </a:lnTo>
                  <a:cubicBezTo>
                    <a:pt x="8700" y="6208"/>
                    <a:pt x="8702" y="6244"/>
                    <a:pt x="8728" y="6249"/>
                  </a:cubicBezTo>
                  <a:cubicBezTo>
                    <a:pt x="8749" y="6253"/>
                    <a:pt x="9394" y="6251"/>
                    <a:pt x="9546" y="6247"/>
                  </a:cubicBezTo>
                  <a:close/>
                  <a:moveTo>
                    <a:pt x="0" y="4538"/>
                  </a:moveTo>
                  <a:lnTo>
                    <a:pt x="0" y="4413"/>
                  </a:lnTo>
                  <a:lnTo>
                    <a:pt x="1192" y="4413"/>
                  </a:lnTo>
                  <a:lnTo>
                    <a:pt x="2383" y="4413"/>
                  </a:lnTo>
                  <a:lnTo>
                    <a:pt x="2383" y="4538"/>
                  </a:lnTo>
                  <a:lnTo>
                    <a:pt x="2383" y="4663"/>
                  </a:lnTo>
                  <a:lnTo>
                    <a:pt x="1192" y="4663"/>
                  </a:lnTo>
                  <a:lnTo>
                    <a:pt x="0" y="4663"/>
                  </a:lnTo>
                  <a:lnTo>
                    <a:pt x="0" y="4538"/>
                  </a:lnTo>
                  <a:close/>
                  <a:moveTo>
                    <a:pt x="8050" y="4538"/>
                  </a:moveTo>
                  <a:lnTo>
                    <a:pt x="8050" y="4413"/>
                  </a:lnTo>
                  <a:lnTo>
                    <a:pt x="9242" y="4413"/>
                  </a:lnTo>
                  <a:lnTo>
                    <a:pt x="10433" y="4413"/>
                  </a:lnTo>
                  <a:lnTo>
                    <a:pt x="10433" y="4538"/>
                  </a:lnTo>
                  <a:lnTo>
                    <a:pt x="10433" y="4663"/>
                  </a:lnTo>
                  <a:lnTo>
                    <a:pt x="9242" y="4663"/>
                  </a:lnTo>
                  <a:lnTo>
                    <a:pt x="8050" y="4663"/>
                  </a:lnTo>
                  <a:lnTo>
                    <a:pt x="8050" y="4538"/>
                  </a:lnTo>
                  <a:close/>
                  <a:moveTo>
                    <a:pt x="1876" y="2231"/>
                  </a:moveTo>
                  <a:cubicBezTo>
                    <a:pt x="1885" y="2222"/>
                    <a:pt x="2640" y="1717"/>
                    <a:pt x="3555" y="1108"/>
                  </a:cubicBezTo>
                  <a:lnTo>
                    <a:pt x="5217" y="0"/>
                  </a:lnTo>
                  <a:lnTo>
                    <a:pt x="6897" y="1119"/>
                  </a:lnTo>
                  <a:lnTo>
                    <a:pt x="8577" y="2238"/>
                  </a:lnTo>
                  <a:lnTo>
                    <a:pt x="8187" y="2242"/>
                  </a:lnTo>
                  <a:lnTo>
                    <a:pt x="7798" y="2247"/>
                  </a:lnTo>
                  <a:lnTo>
                    <a:pt x="7303" y="1916"/>
                  </a:lnTo>
                  <a:cubicBezTo>
                    <a:pt x="7031" y="1734"/>
                    <a:pt x="6465" y="1355"/>
                    <a:pt x="6045" y="1074"/>
                  </a:cubicBezTo>
                  <a:cubicBezTo>
                    <a:pt x="5303" y="578"/>
                    <a:pt x="5279" y="564"/>
                    <a:pt x="5209" y="569"/>
                  </a:cubicBezTo>
                  <a:cubicBezTo>
                    <a:pt x="5148" y="574"/>
                    <a:pt x="5085" y="609"/>
                    <a:pt x="4814" y="790"/>
                  </a:cubicBezTo>
                  <a:cubicBezTo>
                    <a:pt x="4637" y="908"/>
                    <a:pt x="4488" y="1008"/>
                    <a:pt x="4483" y="1013"/>
                  </a:cubicBezTo>
                  <a:cubicBezTo>
                    <a:pt x="4479" y="1017"/>
                    <a:pt x="4062" y="1297"/>
                    <a:pt x="3557" y="1634"/>
                  </a:cubicBezTo>
                  <a:lnTo>
                    <a:pt x="2638" y="2246"/>
                  </a:lnTo>
                  <a:lnTo>
                    <a:pt x="2249" y="2246"/>
                  </a:lnTo>
                  <a:cubicBezTo>
                    <a:pt x="2013" y="2246"/>
                    <a:pt x="1866" y="2240"/>
                    <a:pt x="1876" y="2231"/>
                  </a:cubicBezTo>
                  <a:close/>
                </a:path>
              </a:pathLst>
            </a:custGeom>
            <a:grpFill/>
            <a:ln w="0">
              <a:solidFill>
                <a:srgbClr val="00206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14" name="Picture 13"/>
          <p:cNvPicPr>
            <a:picLocks noChangeAspect="1"/>
          </p:cNvPicPr>
          <p:nvPr/>
        </p:nvPicPr>
        <p:blipFill>
          <a:blip r:embed="rId8">
            <a:clrChange>
              <a:clrFrom>
                <a:srgbClr val="FDFDFF"/>
              </a:clrFrom>
              <a:clrTo>
                <a:srgbClr val="FDFDFF">
                  <a:alpha val="0"/>
                </a:srgbClr>
              </a:clrTo>
            </a:clrChange>
          </a:blip>
          <a:stretch>
            <a:fillRect/>
          </a:stretch>
        </p:blipFill>
        <p:spPr>
          <a:xfrm>
            <a:off x="6373520" y="5191087"/>
            <a:ext cx="1847047" cy="1040546"/>
          </a:xfrm>
          <a:prstGeom prst="ellipse">
            <a:avLst/>
          </a:prstGeom>
        </p:spPr>
      </p:pic>
      <p:pic>
        <p:nvPicPr>
          <p:cNvPr id="15" name="Picture 14"/>
          <p:cNvPicPr>
            <a:picLocks noChangeAspect="1"/>
          </p:cNvPicPr>
          <p:nvPr/>
        </p:nvPicPr>
        <p:blipFill rotWithShape="1">
          <a:blip r:embed="rId9" cstate="print">
            <a:extLst>
              <a:ext uri="{28A0092B-C50C-407E-A947-70E740481C1C}">
                <a14:useLocalDpi xmlns:a14="http://schemas.microsoft.com/office/drawing/2010/main" val="0"/>
              </a:ext>
            </a:extLst>
          </a:blip>
          <a:srcRect b="14434"/>
          <a:stretch/>
        </p:blipFill>
        <p:spPr>
          <a:xfrm>
            <a:off x="6432614" y="2655900"/>
            <a:ext cx="1728860" cy="985335"/>
          </a:xfrm>
          <a:prstGeom prst="ellipse">
            <a:avLst/>
          </a:prstGeom>
        </p:spPr>
      </p:pic>
      <p:grpSp>
        <p:nvGrpSpPr>
          <p:cNvPr id="16" name="Group 15"/>
          <p:cNvGrpSpPr/>
          <p:nvPr/>
        </p:nvGrpSpPr>
        <p:grpSpPr>
          <a:xfrm>
            <a:off x="98474" y="682122"/>
            <a:ext cx="8823248" cy="117857"/>
            <a:chOff x="0" y="943916"/>
            <a:chExt cx="8961438" cy="651131"/>
          </a:xfrm>
        </p:grpSpPr>
        <p:sp>
          <p:nvSpPr>
            <p:cNvPr id="17" name="Rectangle 16"/>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18" name="Straight Connector 17"/>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09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1"/>
                </a:solidFill>
              </a:rPr>
              <a:t>Evolving Discussion on Time Variant Rates</a:t>
            </a:r>
            <a:endParaRPr lang="en-US" b="1" dirty="0">
              <a:solidFill>
                <a:schemeClr val="tx1"/>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D984E4BD-9D2E-4526-A336-EC57ADA314BB}" type="slidenum">
              <a:rPr lang="en-US" smtClean="0">
                <a:solidFill>
                  <a:prstClr val="white"/>
                </a:solidFill>
              </a:rPr>
              <a:pPr/>
              <a:t>6</a:t>
            </a:fld>
            <a:endParaRPr lang="en-US" dirty="0">
              <a:solidFill>
                <a:prstClr val="white"/>
              </a:solidFill>
            </a:endParaRPr>
          </a:p>
        </p:txBody>
      </p:sp>
      <p:grpSp>
        <p:nvGrpSpPr>
          <p:cNvPr id="5" name="Group 4"/>
          <p:cNvGrpSpPr/>
          <p:nvPr/>
        </p:nvGrpSpPr>
        <p:grpSpPr>
          <a:xfrm>
            <a:off x="164570" y="954722"/>
            <a:ext cx="2452022" cy="5432009"/>
            <a:chOff x="389188" y="1684361"/>
            <a:chExt cx="2057400" cy="3040039"/>
          </a:xfrm>
          <a:solidFill>
            <a:schemeClr val="bg2">
              <a:lumMod val="90000"/>
            </a:schemeClr>
          </a:solidFill>
        </p:grpSpPr>
        <p:sp>
          <p:nvSpPr>
            <p:cNvPr id="6" name="Round Same Side Corner Rectangle 5"/>
            <p:cNvSpPr/>
            <p:nvPr/>
          </p:nvSpPr>
          <p:spPr>
            <a:xfrm>
              <a:off x="389188" y="1684361"/>
              <a:ext cx="2057400" cy="457200"/>
            </a:xfrm>
            <a:prstGeom prst="round2SameRect">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b="1" dirty="0" smtClean="0">
                  <a:solidFill>
                    <a:schemeClr val="tx2"/>
                  </a:solidFill>
                  <a:latin typeface="+mj-lt"/>
                  <a:cs typeface="Arial" pitchFamily="34" charset="0"/>
                </a:rPr>
                <a:t>Pre-AMI</a:t>
              </a:r>
              <a:endParaRPr lang="en-US" sz="1600" b="1" dirty="0">
                <a:solidFill>
                  <a:schemeClr val="tx2"/>
                </a:solidFill>
                <a:latin typeface="+mj-lt"/>
                <a:cs typeface="Arial" pitchFamily="34" charset="0"/>
              </a:endParaRPr>
            </a:p>
          </p:txBody>
        </p:sp>
        <p:sp>
          <p:nvSpPr>
            <p:cNvPr id="7" name="Round Same Side Corner Rectangle 6"/>
            <p:cNvSpPr/>
            <p:nvPr/>
          </p:nvSpPr>
          <p:spPr>
            <a:xfrm>
              <a:off x="389188" y="2141561"/>
              <a:ext cx="2057400" cy="2582839"/>
            </a:xfrm>
            <a:prstGeom prst="round2SameRect">
              <a:avLst>
                <a:gd name="adj1" fmla="val 0"/>
                <a:gd name="adj2" fmla="val 4757"/>
              </a:avLst>
            </a:prstGeom>
            <a:grp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b="1">
                <a:solidFill>
                  <a:schemeClr val="tx2"/>
                </a:solidFill>
                <a:latin typeface="+mj-lt"/>
              </a:endParaRPr>
            </a:p>
          </p:txBody>
        </p:sp>
        <p:sp>
          <p:nvSpPr>
            <p:cNvPr id="8" name="TextBox 7"/>
            <p:cNvSpPr txBox="1"/>
            <p:nvPr/>
          </p:nvSpPr>
          <p:spPr>
            <a:xfrm>
              <a:off x="510784" y="2198511"/>
              <a:ext cx="1632066" cy="430258"/>
            </a:xfrm>
            <a:prstGeom prst="rect">
              <a:avLst/>
            </a:prstGeom>
            <a:grp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TOU Raised As Far Back As 1970s</a:t>
              </a:r>
              <a:endParaRPr lang="en-US" sz="1400" b="1" dirty="0">
                <a:solidFill>
                  <a:schemeClr val="tx2"/>
                </a:solidFill>
                <a:latin typeface="+mj-lt"/>
              </a:endParaRPr>
            </a:p>
          </p:txBody>
        </p:sp>
      </p:grpSp>
      <p:grpSp>
        <p:nvGrpSpPr>
          <p:cNvPr id="9" name="Group 8"/>
          <p:cNvGrpSpPr/>
          <p:nvPr/>
        </p:nvGrpSpPr>
        <p:grpSpPr>
          <a:xfrm>
            <a:off x="2616592" y="954722"/>
            <a:ext cx="3007911" cy="5432009"/>
            <a:chOff x="2590800" y="1684361"/>
            <a:chExt cx="2057400" cy="3040039"/>
          </a:xfrm>
          <a:solidFill>
            <a:schemeClr val="accent5">
              <a:lumMod val="75000"/>
            </a:schemeClr>
          </a:solidFill>
        </p:grpSpPr>
        <p:sp>
          <p:nvSpPr>
            <p:cNvPr id="10" name="Round Same Side Corner Rectangle 9"/>
            <p:cNvSpPr/>
            <p:nvPr/>
          </p:nvSpPr>
          <p:spPr>
            <a:xfrm>
              <a:off x="2590800" y="1684361"/>
              <a:ext cx="2057400" cy="457200"/>
            </a:xfrm>
            <a:prstGeom prst="round2SameRect">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dirty="0" smtClean="0">
                  <a:solidFill>
                    <a:schemeClr val="tx2"/>
                  </a:solidFill>
                </a:rPr>
                <a:t>AMI Pilot</a:t>
              </a:r>
              <a:endParaRPr lang="en-US" sz="1600" b="1" dirty="0">
                <a:solidFill>
                  <a:schemeClr val="tx2"/>
                </a:solidFill>
              </a:endParaRPr>
            </a:p>
          </p:txBody>
        </p:sp>
        <p:sp>
          <p:nvSpPr>
            <p:cNvPr id="11" name="Round Same Side Corner Rectangle 10"/>
            <p:cNvSpPr/>
            <p:nvPr/>
          </p:nvSpPr>
          <p:spPr>
            <a:xfrm>
              <a:off x="2590800" y="2141561"/>
              <a:ext cx="2057400" cy="2582839"/>
            </a:xfrm>
            <a:prstGeom prst="round2SameRect">
              <a:avLst>
                <a:gd name="adj1" fmla="val 0"/>
                <a:gd name="adj2" fmla="val 4757"/>
              </a:avLst>
            </a:prstGeom>
            <a:grp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b="1">
                <a:solidFill>
                  <a:schemeClr val="tx2"/>
                </a:solidFill>
              </a:endParaRPr>
            </a:p>
          </p:txBody>
        </p:sp>
        <p:sp>
          <p:nvSpPr>
            <p:cNvPr id="12" name="TextBox 11"/>
            <p:cNvSpPr txBox="1"/>
            <p:nvPr/>
          </p:nvSpPr>
          <p:spPr>
            <a:xfrm>
              <a:off x="2761163" y="2198511"/>
              <a:ext cx="1645920" cy="555750"/>
            </a:xfrm>
            <a:prstGeom prst="rect">
              <a:avLst/>
            </a:prstGeom>
            <a:grp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Concurrent with AMI Pilot, ComEd conducts Customer Applications Program (CAP)</a:t>
              </a:r>
            </a:p>
          </p:txBody>
        </p:sp>
      </p:grpSp>
      <p:grpSp>
        <p:nvGrpSpPr>
          <p:cNvPr id="13" name="Group 12"/>
          <p:cNvGrpSpPr/>
          <p:nvPr/>
        </p:nvGrpSpPr>
        <p:grpSpPr>
          <a:xfrm>
            <a:off x="5500468" y="954722"/>
            <a:ext cx="3264179" cy="5432009"/>
            <a:chOff x="5029199" y="1684361"/>
            <a:chExt cx="2057401" cy="3040039"/>
          </a:xfrm>
          <a:solidFill>
            <a:srgbClr val="99FF66"/>
          </a:solidFill>
        </p:grpSpPr>
        <p:sp>
          <p:nvSpPr>
            <p:cNvPr id="14" name="Round Same Side Corner Rectangle 13"/>
            <p:cNvSpPr/>
            <p:nvPr/>
          </p:nvSpPr>
          <p:spPr>
            <a:xfrm>
              <a:off x="5029200" y="1684361"/>
              <a:ext cx="2057400" cy="457200"/>
            </a:xfrm>
            <a:prstGeom prst="round2SameRect">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b="1" dirty="0" smtClean="0">
                  <a:solidFill>
                    <a:schemeClr val="tx2"/>
                  </a:solidFill>
                </a:rPr>
                <a:t>POST</a:t>
              </a:r>
              <a:r>
                <a:rPr lang="en-US" sz="1600" b="1" dirty="0" smtClean="0">
                  <a:solidFill>
                    <a:schemeClr val="tx2"/>
                  </a:solidFill>
                </a:rPr>
                <a:t>-AMI</a:t>
              </a:r>
              <a:endParaRPr lang="en-US" sz="1600" b="1" dirty="0">
                <a:solidFill>
                  <a:schemeClr val="tx2"/>
                </a:solidFill>
              </a:endParaRPr>
            </a:p>
          </p:txBody>
        </p:sp>
        <p:sp>
          <p:nvSpPr>
            <p:cNvPr id="15" name="Round Same Side Corner Rectangle 14"/>
            <p:cNvSpPr/>
            <p:nvPr/>
          </p:nvSpPr>
          <p:spPr>
            <a:xfrm>
              <a:off x="5029199" y="2141561"/>
              <a:ext cx="2057400" cy="2582839"/>
            </a:xfrm>
            <a:prstGeom prst="round2SameRect">
              <a:avLst>
                <a:gd name="adj1" fmla="val 0"/>
                <a:gd name="adj2" fmla="val 4757"/>
              </a:avLst>
            </a:prstGeom>
            <a:grpFill/>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b="1">
                <a:solidFill>
                  <a:schemeClr val="tx2"/>
                </a:solidFill>
              </a:endParaRPr>
            </a:p>
          </p:txBody>
        </p:sp>
        <p:sp>
          <p:nvSpPr>
            <p:cNvPr id="16" name="TextBox 15"/>
            <p:cNvSpPr txBox="1"/>
            <p:nvPr/>
          </p:nvSpPr>
          <p:spPr>
            <a:xfrm>
              <a:off x="5234940" y="2198511"/>
              <a:ext cx="1798070" cy="681242"/>
            </a:xfrm>
            <a:prstGeom prst="rect">
              <a:avLst/>
            </a:prstGeom>
            <a:grp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ICC enters Order in 2012 encouraging stakeholder discussion of hourly pricing, TOU, and other dynamic pricing approaches</a:t>
              </a:r>
              <a:endParaRPr lang="en-US" sz="1400" b="1" dirty="0">
                <a:solidFill>
                  <a:schemeClr val="tx2"/>
                </a:solidFill>
                <a:latin typeface="+mj-lt"/>
              </a:endParaRPr>
            </a:p>
          </p:txBody>
        </p:sp>
      </p:grpSp>
      <p:grpSp>
        <p:nvGrpSpPr>
          <p:cNvPr id="17" name="Group 16"/>
          <p:cNvGrpSpPr/>
          <p:nvPr/>
        </p:nvGrpSpPr>
        <p:grpSpPr>
          <a:xfrm>
            <a:off x="2322650" y="2516534"/>
            <a:ext cx="502920" cy="818231"/>
            <a:chOff x="-891540" y="3558064"/>
            <a:chExt cx="548640" cy="548640"/>
          </a:xfrm>
        </p:grpSpPr>
        <p:sp>
          <p:nvSpPr>
            <p:cNvPr id="18" name="Oval 17"/>
            <p:cNvSpPr/>
            <p:nvPr/>
          </p:nvSpPr>
          <p:spPr>
            <a:xfrm>
              <a:off x="-891540" y="3558064"/>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rot="5400000">
              <a:off x="-727397" y="3718084"/>
              <a:ext cx="304800" cy="228600"/>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5323676" y="2563375"/>
            <a:ext cx="502920" cy="818231"/>
            <a:chOff x="-819463" y="4450080"/>
            <a:chExt cx="548640" cy="548640"/>
          </a:xfrm>
        </p:grpSpPr>
        <p:sp>
          <p:nvSpPr>
            <p:cNvPr id="21" name="Oval 20"/>
            <p:cNvSpPr/>
            <p:nvPr/>
          </p:nvSpPr>
          <p:spPr>
            <a:xfrm>
              <a:off x="-819463" y="4450080"/>
              <a:ext cx="548640" cy="5486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p:cNvSpPr/>
            <p:nvPr/>
          </p:nvSpPr>
          <p:spPr>
            <a:xfrm rot="5400000">
              <a:off x="-655320" y="4610100"/>
              <a:ext cx="304800" cy="228600"/>
            </a:xfrm>
            <a:prstGeom prst="triangle">
              <a:avLst/>
            </a:prstGeom>
            <a:solidFill>
              <a:srgbClr val="00A0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p:cNvGrpSpPr/>
          <p:nvPr/>
        </p:nvGrpSpPr>
        <p:grpSpPr>
          <a:xfrm>
            <a:off x="98474" y="682122"/>
            <a:ext cx="8823248" cy="117857"/>
            <a:chOff x="0" y="943916"/>
            <a:chExt cx="8961438" cy="651131"/>
          </a:xfrm>
        </p:grpSpPr>
        <p:sp>
          <p:nvSpPr>
            <p:cNvPr id="24" name="Rectangle 23"/>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25" name="Straight Connector 24"/>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
        <p:nvSpPr>
          <p:cNvPr id="26" name="TextBox 25"/>
          <p:cNvSpPr txBox="1"/>
          <p:nvPr/>
        </p:nvSpPr>
        <p:spPr>
          <a:xfrm>
            <a:off x="309489" y="3006962"/>
            <a:ext cx="1945106" cy="954107"/>
          </a:xfrm>
          <a:prstGeom prst="rect">
            <a:avLst/>
          </a:prstGeom>
          <a:solidFill>
            <a:schemeClr val="bg2">
              <a:lumMod val="9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Experimental Real Time Pricing programs since as early as 2000</a:t>
            </a:r>
            <a:endParaRPr lang="en-US" sz="1400" b="1" dirty="0">
              <a:solidFill>
                <a:schemeClr val="tx2"/>
              </a:solidFill>
              <a:latin typeface="+mj-lt"/>
            </a:endParaRPr>
          </a:p>
        </p:txBody>
      </p:sp>
      <p:sp>
        <p:nvSpPr>
          <p:cNvPr id="28" name="TextBox 27"/>
          <p:cNvSpPr txBox="1"/>
          <p:nvPr/>
        </p:nvSpPr>
        <p:spPr>
          <a:xfrm>
            <a:off x="2865661" y="3023828"/>
            <a:ext cx="2406329" cy="1169551"/>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CAP seeks to learn how AMI-enabled rate design could incent changes in customer behavior</a:t>
            </a:r>
          </a:p>
        </p:txBody>
      </p:sp>
      <p:sp>
        <p:nvSpPr>
          <p:cNvPr id="31" name="TextBox 30"/>
          <p:cNvSpPr txBox="1"/>
          <p:nvPr/>
        </p:nvSpPr>
        <p:spPr>
          <a:xfrm>
            <a:off x="2865660" y="4384044"/>
            <a:ext cx="2406329" cy="307777"/>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8500 participants</a:t>
            </a:r>
          </a:p>
        </p:txBody>
      </p:sp>
      <p:sp>
        <p:nvSpPr>
          <p:cNvPr id="32" name="TextBox 31"/>
          <p:cNvSpPr txBox="1"/>
          <p:nvPr/>
        </p:nvSpPr>
        <p:spPr>
          <a:xfrm>
            <a:off x="2865662" y="4954569"/>
            <a:ext cx="2406329" cy="954107"/>
          </a:xfrm>
          <a:prstGeom prst="rect">
            <a:avLst/>
          </a:prstGeom>
          <a:solidFill>
            <a:schemeClr val="accent5">
              <a:lumMod val="75000"/>
            </a:schemeClr>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TOU in CAP program was market-based; strived for 2:1 pricing value for kwh </a:t>
            </a:r>
          </a:p>
        </p:txBody>
      </p:sp>
      <p:sp>
        <p:nvSpPr>
          <p:cNvPr id="34" name="TextBox 33"/>
          <p:cNvSpPr txBox="1"/>
          <p:nvPr/>
        </p:nvSpPr>
        <p:spPr>
          <a:xfrm>
            <a:off x="5826886" y="3125826"/>
            <a:ext cx="2852736" cy="738664"/>
          </a:xfrm>
          <a:prstGeom prst="rect">
            <a:avLst/>
          </a:prstGeom>
          <a:solidFill>
            <a:srgbClr val="99FF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Smart Grid Advisory Council (SGAC) established; discusses benefits of TOU </a:t>
            </a:r>
            <a:endParaRPr lang="en-US" sz="1400" b="1" dirty="0">
              <a:solidFill>
                <a:schemeClr val="tx2"/>
              </a:solidFill>
              <a:latin typeface="+mj-lt"/>
            </a:endParaRPr>
          </a:p>
        </p:txBody>
      </p:sp>
      <p:sp>
        <p:nvSpPr>
          <p:cNvPr id="35" name="TextBox 34"/>
          <p:cNvSpPr txBox="1"/>
          <p:nvPr/>
        </p:nvSpPr>
        <p:spPr>
          <a:xfrm>
            <a:off x="5826886" y="4026537"/>
            <a:ext cx="2852738" cy="738664"/>
          </a:xfrm>
          <a:prstGeom prst="rect">
            <a:avLst/>
          </a:prstGeom>
          <a:solidFill>
            <a:srgbClr val="99FF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ComEd Residential Real Time Pricing (Hourly Program)</a:t>
            </a:r>
            <a:endParaRPr lang="en-US" sz="1400" b="1" dirty="0">
              <a:solidFill>
                <a:schemeClr val="tx2"/>
              </a:solidFill>
              <a:latin typeface="+mj-lt"/>
            </a:endParaRPr>
          </a:p>
        </p:txBody>
      </p:sp>
      <p:sp>
        <p:nvSpPr>
          <p:cNvPr id="36" name="TextBox 35"/>
          <p:cNvSpPr txBox="1"/>
          <p:nvPr/>
        </p:nvSpPr>
        <p:spPr>
          <a:xfrm>
            <a:off x="5826886" y="4927096"/>
            <a:ext cx="2852738" cy="523220"/>
          </a:xfrm>
          <a:prstGeom prst="rect">
            <a:avLst/>
          </a:prstGeom>
          <a:solidFill>
            <a:srgbClr val="99FF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ComEd Peak Time Savings Program</a:t>
            </a:r>
            <a:endParaRPr lang="en-US" sz="1400" b="1" dirty="0">
              <a:solidFill>
                <a:schemeClr val="tx2"/>
              </a:solidFill>
              <a:latin typeface="+mj-lt"/>
            </a:endParaRPr>
          </a:p>
        </p:txBody>
      </p:sp>
      <p:sp>
        <p:nvSpPr>
          <p:cNvPr id="37" name="TextBox 36"/>
          <p:cNvSpPr txBox="1"/>
          <p:nvPr/>
        </p:nvSpPr>
        <p:spPr>
          <a:xfrm>
            <a:off x="5826887" y="5625942"/>
            <a:ext cx="2852738" cy="523220"/>
          </a:xfrm>
          <a:prstGeom prst="rect">
            <a:avLst/>
          </a:prstGeom>
          <a:solidFill>
            <a:srgbClr val="99FF66"/>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marL="285750" indent="-285750">
              <a:buFont typeface="Arial" panose="020B0604020202020204" pitchFamily="34" charset="0"/>
              <a:buChar char="•"/>
            </a:pPr>
            <a:r>
              <a:rPr lang="en-US" sz="1400" b="1" dirty="0" smtClean="0">
                <a:solidFill>
                  <a:schemeClr val="tx2"/>
                </a:solidFill>
                <a:latin typeface="+mj-lt"/>
              </a:rPr>
              <a:t>Enabling Residential Meter Usage Data (RMUD)</a:t>
            </a:r>
            <a:endParaRPr lang="en-US" sz="1400" b="1" dirty="0">
              <a:solidFill>
                <a:schemeClr val="tx2"/>
              </a:solidFill>
              <a:latin typeface="+mj-lt"/>
            </a:endParaRPr>
          </a:p>
        </p:txBody>
      </p:sp>
    </p:spTree>
    <p:extLst>
      <p:ext uri="{BB962C8B-B14F-4D97-AF65-F5344CB8AC3E}">
        <p14:creationId xmlns:p14="http://schemas.microsoft.com/office/powerpoint/2010/main" val="1134013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38687" y="224049"/>
            <a:ext cx="522751" cy="298732"/>
          </a:xfrm>
          <a:prstGeom prst="rect">
            <a:avLst/>
          </a:prstGeom>
        </p:spPr>
        <p:txBody>
          <a:bodyPr lIns="89611" tIns="44806" rIns="89611" bIns="44806"/>
          <a:lstStyle/>
          <a:p>
            <a:pPr>
              <a:defRPr/>
            </a:pPr>
            <a:fld id="{704DC223-32DB-42C4-8CE7-D6B1E98DF937}" type="slidenum">
              <a:rPr lang="en-US" smtClean="0"/>
              <a:pPr>
                <a:defRPr/>
              </a:pPr>
              <a:t>7</a:t>
            </a:fld>
            <a:endParaRPr lang="en-US"/>
          </a:p>
        </p:txBody>
      </p:sp>
      <p:sp>
        <p:nvSpPr>
          <p:cNvPr id="7" name="Title 1"/>
          <p:cNvSpPr>
            <a:spLocks noGrp="1"/>
          </p:cNvSpPr>
          <p:nvPr>
            <p:ph type="title"/>
          </p:nvPr>
        </p:nvSpPr>
        <p:spPr>
          <a:xfrm>
            <a:off x="224036" y="196947"/>
            <a:ext cx="8139973" cy="369332"/>
          </a:xfrm>
        </p:spPr>
        <p:txBody>
          <a:bodyPr/>
          <a:lstStyle/>
          <a:p>
            <a:r>
              <a:rPr lang="en-US" b="1" dirty="0" smtClean="0">
                <a:solidFill>
                  <a:schemeClr val="tx1"/>
                </a:solidFill>
              </a:rPr>
              <a:t>Program Spotlight:   ComEd Hourly Pricing Program</a:t>
            </a:r>
            <a:endParaRPr lang="en-US" b="1" dirty="0">
              <a:solidFill>
                <a:schemeClr val="tx1"/>
              </a:solidFill>
            </a:endParaRPr>
          </a:p>
        </p:txBody>
      </p:sp>
      <p:sp>
        <p:nvSpPr>
          <p:cNvPr id="2" name="TextBox 1"/>
          <p:cNvSpPr txBox="1"/>
          <p:nvPr/>
        </p:nvSpPr>
        <p:spPr>
          <a:xfrm>
            <a:off x="224036" y="821514"/>
            <a:ext cx="8513366" cy="4030027"/>
          </a:xfrm>
          <a:prstGeom prst="rect">
            <a:avLst/>
          </a:prstGeom>
          <a:noFill/>
        </p:spPr>
        <p:txBody>
          <a:bodyPr wrap="square" lIns="89611" tIns="44806" rIns="89611" bIns="44806" rtlCol="0">
            <a:spAutoFit/>
          </a:bodyPr>
          <a:lstStyle/>
          <a:p>
            <a:r>
              <a:rPr lang="en-US" sz="1400" b="1" dirty="0">
                <a:latin typeface="+mn-lt"/>
              </a:rPr>
              <a:t>Program: </a:t>
            </a:r>
            <a:r>
              <a:rPr lang="en-US" sz="1400" dirty="0">
                <a:latin typeface="+mn-lt"/>
              </a:rPr>
              <a:t>Hourly Pricing (formerly Residential Real-Time Pricing)</a:t>
            </a:r>
          </a:p>
          <a:p>
            <a:endParaRPr lang="en-US" sz="1400" dirty="0">
              <a:latin typeface="+mn-lt"/>
            </a:endParaRPr>
          </a:p>
          <a:p>
            <a:r>
              <a:rPr lang="en-US" sz="1400" b="1" dirty="0">
                <a:latin typeface="+mn-lt"/>
              </a:rPr>
              <a:t>Description: </a:t>
            </a:r>
            <a:endParaRPr lang="en-US" sz="1400" dirty="0">
              <a:latin typeface="+mn-lt"/>
            </a:endParaRPr>
          </a:p>
          <a:p>
            <a:pPr marL="728091" lvl="1" indent="-280035">
              <a:buFont typeface="Arial" panose="020B0604020202020204" pitchFamily="34" charset="0"/>
              <a:buChar char="•"/>
            </a:pPr>
            <a:r>
              <a:rPr lang="en-US" sz="1400" dirty="0">
                <a:latin typeface="+mn-lt"/>
              </a:rPr>
              <a:t>This program allows residential customers to pay the hourly market price for the electricity they consume. Prices are based on the ComEd Zone PJM wholesale hourly market price.  Average savings thus far in 2016 are 13 percent.  Savings since program inception are 15 percent.</a:t>
            </a:r>
          </a:p>
          <a:p>
            <a:endParaRPr lang="en-US" sz="1400" dirty="0">
              <a:latin typeface="+mn-lt"/>
            </a:endParaRPr>
          </a:p>
          <a:p>
            <a:r>
              <a:rPr lang="en-US" sz="1400" b="1" dirty="0">
                <a:latin typeface="+mn-lt"/>
              </a:rPr>
              <a:t>Customer Eligibility:</a:t>
            </a:r>
          </a:p>
          <a:p>
            <a:pPr marL="728091" lvl="1" indent="-280035">
              <a:buFont typeface="Arial" panose="020B0604020202020204" pitchFamily="34" charset="0"/>
              <a:buChar char="•"/>
            </a:pPr>
            <a:r>
              <a:rPr lang="en-US" sz="1400" dirty="0">
                <a:solidFill>
                  <a:srgbClr val="000000"/>
                </a:solidFill>
                <a:latin typeface="Arial"/>
              </a:rPr>
              <a:t>Must take delivery service from ComEd</a:t>
            </a:r>
          </a:p>
          <a:p>
            <a:pPr marL="728091" lvl="1" indent="-280035">
              <a:buFont typeface="Arial" panose="020B0604020202020204" pitchFamily="34" charset="0"/>
              <a:buChar char="•"/>
            </a:pPr>
            <a:r>
              <a:rPr lang="en-US" sz="1400" dirty="0">
                <a:solidFill>
                  <a:srgbClr val="000000"/>
                </a:solidFill>
                <a:latin typeface="Arial"/>
              </a:rPr>
              <a:t>Must have a smart meter or an AMR meter</a:t>
            </a:r>
          </a:p>
          <a:p>
            <a:endParaRPr lang="en-US" sz="1400" b="1" dirty="0">
              <a:latin typeface="+mn-lt"/>
            </a:endParaRPr>
          </a:p>
          <a:p>
            <a:pPr lvl="0"/>
            <a:r>
              <a:rPr lang="en-US" sz="1400" b="1" dirty="0">
                <a:solidFill>
                  <a:srgbClr val="000000"/>
                </a:solidFill>
                <a:latin typeface="Arial"/>
              </a:rPr>
              <a:t>Terms &amp; Conditions:</a:t>
            </a:r>
          </a:p>
          <a:p>
            <a:pPr marL="728091" lvl="1" indent="-280035">
              <a:buFont typeface="Arial" panose="020B0604020202020204" pitchFamily="34" charset="0"/>
              <a:buChar char="•"/>
            </a:pPr>
            <a:r>
              <a:rPr lang="en-US" sz="1400" dirty="0">
                <a:solidFill>
                  <a:srgbClr val="000000"/>
                </a:solidFill>
                <a:latin typeface="Arial"/>
              </a:rPr>
              <a:t>12 month commitment; $0.39/month program participation fee</a:t>
            </a:r>
          </a:p>
          <a:p>
            <a:pPr marL="728091" lvl="1" indent="-280035">
              <a:buFont typeface="Arial" panose="020B0604020202020204" pitchFamily="34" charset="0"/>
              <a:buChar char="•"/>
            </a:pPr>
            <a:endParaRPr lang="en-US" sz="1400" b="1" dirty="0">
              <a:latin typeface="+mn-lt"/>
            </a:endParaRPr>
          </a:p>
          <a:p>
            <a:r>
              <a:rPr lang="en-US" sz="1400" b="1" dirty="0">
                <a:latin typeface="+mn-lt"/>
              </a:rPr>
              <a:t>Number of Customers: </a:t>
            </a:r>
            <a:endParaRPr lang="en-US" sz="1400" dirty="0">
              <a:latin typeface="+mn-lt"/>
            </a:endParaRPr>
          </a:p>
          <a:p>
            <a:pPr marL="728091" lvl="1" indent="-280035">
              <a:buFont typeface="Arial" panose="020B0604020202020204" pitchFamily="34" charset="0"/>
              <a:buChar char="•"/>
            </a:pPr>
            <a:r>
              <a:rPr lang="en-US" sz="1400" dirty="0">
                <a:solidFill>
                  <a:srgbClr val="000000"/>
                </a:solidFill>
                <a:latin typeface="Arial"/>
              </a:rPr>
              <a:t>Approximately 11,000 (as of Sept 2016)</a:t>
            </a:r>
          </a:p>
          <a:p>
            <a:endParaRPr lang="en-US" b="1" dirty="0">
              <a:latin typeface="+mn-lt"/>
            </a:endParaRPr>
          </a:p>
          <a:p>
            <a:endParaRPr lang="en-US" b="1" dirty="0">
              <a:latin typeface="+mn-lt"/>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75848" y="4594559"/>
            <a:ext cx="4779434" cy="1588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4639" y="4594559"/>
            <a:ext cx="2011298" cy="15882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grpSp>
        <p:nvGrpSpPr>
          <p:cNvPr id="9" name="Group 8"/>
          <p:cNvGrpSpPr/>
          <p:nvPr/>
        </p:nvGrpSpPr>
        <p:grpSpPr>
          <a:xfrm>
            <a:off x="98474" y="682122"/>
            <a:ext cx="8823248" cy="117857"/>
            <a:chOff x="0" y="943916"/>
            <a:chExt cx="8961438" cy="651131"/>
          </a:xfrm>
        </p:grpSpPr>
        <p:sp>
          <p:nvSpPr>
            <p:cNvPr id="10" name="Rectangle 9"/>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11" name="Straight Connector 10"/>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403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8438687" y="224049"/>
            <a:ext cx="522751" cy="298732"/>
          </a:xfrm>
          <a:prstGeom prst="rect">
            <a:avLst/>
          </a:prstGeom>
        </p:spPr>
        <p:txBody>
          <a:bodyPr lIns="89611" tIns="44806" rIns="89611" bIns="44806"/>
          <a:lstStyle/>
          <a:p>
            <a:pPr>
              <a:defRPr/>
            </a:pPr>
            <a:fld id="{704DC223-32DB-42C4-8CE7-D6B1E98DF937}" type="slidenum">
              <a:rPr lang="en-US" smtClean="0"/>
              <a:pPr>
                <a:defRPr/>
              </a:pPr>
              <a:t>8</a:t>
            </a:fld>
            <a:endParaRPr lang="en-US"/>
          </a:p>
        </p:txBody>
      </p:sp>
      <p:sp>
        <p:nvSpPr>
          <p:cNvPr id="7" name="Title 1"/>
          <p:cNvSpPr>
            <a:spLocks noGrp="1"/>
          </p:cNvSpPr>
          <p:nvPr>
            <p:ph type="title"/>
          </p:nvPr>
        </p:nvSpPr>
        <p:spPr>
          <a:xfrm>
            <a:off x="224036" y="112541"/>
            <a:ext cx="8139973" cy="369332"/>
          </a:xfrm>
        </p:spPr>
        <p:txBody>
          <a:bodyPr/>
          <a:lstStyle/>
          <a:p>
            <a:r>
              <a:rPr lang="en-US" b="1" dirty="0" smtClean="0">
                <a:solidFill>
                  <a:schemeClr val="tx2"/>
                </a:solidFill>
              </a:rPr>
              <a:t>Program Spotlight:  ComEd Peak </a:t>
            </a:r>
            <a:r>
              <a:rPr lang="en-US" b="1" dirty="0">
                <a:solidFill>
                  <a:schemeClr val="tx2"/>
                </a:solidFill>
              </a:rPr>
              <a:t>Time Savings</a:t>
            </a:r>
          </a:p>
        </p:txBody>
      </p:sp>
      <p:sp>
        <p:nvSpPr>
          <p:cNvPr id="2" name="TextBox 1"/>
          <p:cNvSpPr txBox="1"/>
          <p:nvPr/>
        </p:nvSpPr>
        <p:spPr>
          <a:xfrm>
            <a:off x="224036" y="746831"/>
            <a:ext cx="8513366" cy="4891801"/>
          </a:xfrm>
          <a:prstGeom prst="rect">
            <a:avLst/>
          </a:prstGeom>
          <a:noFill/>
        </p:spPr>
        <p:txBody>
          <a:bodyPr wrap="square" lIns="89611" tIns="44806" rIns="89611" bIns="44806" rtlCol="0">
            <a:spAutoFit/>
          </a:bodyPr>
          <a:lstStyle/>
          <a:p>
            <a:r>
              <a:rPr lang="en-US" altLang="en-US" sz="1400" b="1" dirty="0"/>
              <a:t>Peak Time Savings (PTS) </a:t>
            </a:r>
            <a:r>
              <a:rPr lang="en-US" altLang="en-US" sz="1400" dirty="0"/>
              <a:t>is an opt-in residential demand response program that </a:t>
            </a:r>
            <a:r>
              <a:rPr lang="en-US" altLang="en-US" sz="1400" dirty="0" err="1"/>
              <a:t>ComEd</a:t>
            </a:r>
            <a:r>
              <a:rPr lang="en-US" altLang="en-US" sz="1400" dirty="0"/>
              <a:t> offers to all residential customers who have smart meters. PTS pays customers for reducing energy use on select summer Peak Time Savings Afternoons.</a:t>
            </a:r>
          </a:p>
          <a:p>
            <a:endParaRPr lang="en-US" sz="1400" dirty="0">
              <a:latin typeface="+mn-lt"/>
            </a:endParaRPr>
          </a:p>
          <a:p>
            <a:r>
              <a:rPr lang="en-US" sz="1400" b="1" dirty="0">
                <a:latin typeface="+mn-lt"/>
              </a:rPr>
              <a:t>Incentive: </a:t>
            </a:r>
          </a:p>
          <a:p>
            <a:pPr marL="728091" lvl="1" indent="-280035">
              <a:buFont typeface="Arial" panose="020B0604020202020204" pitchFamily="34" charset="0"/>
              <a:buChar char="•"/>
            </a:pPr>
            <a:r>
              <a:rPr lang="en-US" sz="1400" dirty="0">
                <a:latin typeface="+mn-lt"/>
              </a:rPr>
              <a:t>$1 per 1 KWh saved</a:t>
            </a:r>
          </a:p>
          <a:p>
            <a:pPr marL="728091" lvl="1" indent="-280035">
              <a:buFont typeface="Arial" panose="020B0604020202020204" pitchFamily="34" charset="0"/>
              <a:buChar char="•"/>
            </a:pPr>
            <a:r>
              <a:rPr lang="en-US" altLang="en-US" sz="1400" dirty="0">
                <a:latin typeface="+mn-lt"/>
              </a:rPr>
              <a:t>ComEd receives funding through the PJM energy and capacity markets for customer bill credits.</a:t>
            </a:r>
          </a:p>
          <a:p>
            <a:pPr marL="728091" lvl="1" indent="-280035">
              <a:buFont typeface="Arial" panose="020B0604020202020204" pitchFamily="34" charset="0"/>
              <a:buChar char="•"/>
            </a:pPr>
            <a:r>
              <a:rPr lang="en-US" sz="1400" dirty="0">
                <a:latin typeface="+mn-lt"/>
              </a:rPr>
              <a:t>A total of $1.2M of incentives have been provided to PTS customers since the program’s August 2014 inception</a:t>
            </a:r>
          </a:p>
          <a:p>
            <a:endParaRPr lang="en-US" sz="1400" dirty="0">
              <a:latin typeface="+mn-lt"/>
            </a:endParaRPr>
          </a:p>
          <a:p>
            <a:r>
              <a:rPr lang="en-US" sz="1400" b="1" dirty="0">
                <a:latin typeface="+mn-lt"/>
              </a:rPr>
              <a:t>Description:</a:t>
            </a:r>
          </a:p>
          <a:p>
            <a:pPr marL="728091" lvl="1" indent="-280035">
              <a:buFont typeface="Arial" panose="020B0604020202020204" pitchFamily="34" charset="0"/>
              <a:buChar char="•"/>
            </a:pPr>
            <a:r>
              <a:rPr lang="en-US" altLang="en-US" sz="1400" dirty="0">
                <a:latin typeface="+mn-lt"/>
              </a:rPr>
              <a:t>Opt-in residential demand response program that ComEd offers to all residential customers who have smart meters. PTS pays customers for reducing energy use during select Peak Time Savings Hours during the summer.</a:t>
            </a:r>
          </a:p>
          <a:p>
            <a:pPr marL="728091" lvl="1" indent="-280035">
              <a:buFont typeface="Arial" panose="020B0604020202020204" pitchFamily="34" charset="0"/>
              <a:buChar char="•"/>
            </a:pPr>
            <a:r>
              <a:rPr lang="en-US" sz="1400" dirty="0">
                <a:latin typeface="+mn-lt"/>
              </a:rPr>
              <a:t>Required under the Illinois Energy Infrastructure Modernization Act </a:t>
            </a:r>
          </a:p>
          <a:p>
            <a:endParaRPr lang="en-US" sz="1400" dirty="0">
              <a:latin typeface="+mn-lt"/>
            </a:endParaRPr>
          </a:p>
          <a:p>
            <a:r>
              <a:rPr lang="en-US" sz="1400" b="1" dirty="0">
                <a:latin typeface="+mn-lt"/>
              </a:rPr>
              <a:t>Customer Eligibility: </a:t>
            </a:r>
            <a:r>
              <a:rPr lang="en-US" altLang="en-US" sz="1400" dirty="0">
                <a:solidFill>
                  <a:srgbClr val="000000"/>
                </a:solidFill>
                <a:latin typeface="+mn-lt"/>
              </a:rPr>
              <a:t>Enrollment runs annually from October – April.  Any customer with an AMI meter is eligible to enroll.</a:t>
            </a:r>
          </a:p>
          <a:p>
            <a:endParaRPr lang="en-US" sz="1400" b="1" dirty="0">
              <a:latin typeface="+mn-lt"/>
            </a:endParaRPr>
          </a:p>
          <a:p>
            <a:r>
              <a:rPr lang="en-US" sz="1400" b="1" dirty="0">
                <a:latin typeface="+mn-lt"/>
              </a:rPr>
              <a:t>Current Enrollments: </a:t>
            </a:r>
            <a:r>
              <a:rPr lang="en-US" sz="1400" dirty="0">
                <a:latin typeface="+mn-lt"/>
              </a:rPr>
              <a:t>149,000 Residential Customers (2016 Season)</a:t>
            </a:r>
            <a:endParaRPr lang="en-US" sz="1400" b="1" dirty="0">
              <a:latin typeface="+mn-lt"/>
            </a:endParaRPr>
          </a:p>
          <a:p>
            <a:endParaRPr lang="en-US" b="1" dirty="0">
              <a:latin typeface="+mn-lt"/>
            </a:endParaRPr>
          </a:p>
          <a:p>
            <a:endParaRPr lang="en-US" b="1" dirty="0">
              <a:latin typeface="+mn-lt"/>
            </a:endParaRPr>
          </a:p>
        </p:txBody>
      </p:sp>
      <p:grpSp>
        <p:nvGrpSpPr>
          <p:cNvPr id="5" name="Group 4"/>
          <p:cNvGrpSpPr/>
          <p:nvPr/>
        </p:nvGrpSpPr>
        <p:grpSpPr>
          <a:xfrm>
            <a:off x="1344216" y="5302497"/>
            <a:ext cx="6120652" cy="867141"/>
            <a:chOff x="206252" y="2297328"/>
            <a:chExt cx="8628016" cy="1280160"/>
          </a:xfrm>
        </p:grpSpPr>
        <p:pic>
          <p:nvPicPr>
            <p:cNvPr id="6" name="Picture 2" descr="http://sr.photos3.fotosearch.com/bthumb/CSP/CSP992/k14220165.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55112" y="2297328"/>
              <a:ext cx="1204855" cy="12801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s://www.vcomed.com/PublishingImages/home-savings/tipsguides_heatcool_ac_sm.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748456" y="2297328"/>
              <a:ext cx="1887051" cy="1280160"/>
            </a:xfrm>
            <a:prstGeom prst="rect">
              <a:avLst/>
            </a:prstGeom>
            <a:noFill/>
            <a:extLst>
              <a:ext uri="{909E8E84-426E-40DD-AFC4-6F175D3DCCD1}">
                <a14:hiddenFill xmlns:a14="http://schemas.microsoft.com/office/drawing/2010/main">
                  <a:solidFill>
                    <a:srgbClr val="FFFFFF"/>
                  </a:solidFill>
                </a14:hiddenFill>
              </a:ext>
            </a:extLst>
          </p:spPr>
        </p:pic>
        <p:sp>
          <p:nvSpPr>
            <p:cNvPr id="9" name="Down Arrow 8"/>
            <p:cNvSpPr/>
            <p:nvPr/>
          </p:nvSpPr>
          <p:spPr>
            <a:xfrm rot="16200000">
              <a:off x="4786401" y="2743445"/>
              <a:ext cx="417817" cy="387927"/>
            </a:xfrm>
            <a:prstGeom prst="downArrow">
              <a:avLst/>
            </a:prstGeom>
            <a:solidFill>
              <a:schemeClr val="bg1"/>
            </a:solidFill>
            <a:ln>
              <a:solidFill>
                <a:srgbClr val="D51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0"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06252" y="2297328"/>
              <a:ext cx="1822599" cy="12801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8"/>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10710" t="19552" r="27840"/>
            <a:stretch/>
          </p:blipFill>
          <p:spPr bwMode="auto">
            <a:xfrm>
              <a:off x="7279572" y="2297328"/>
              <a:ext cx="1554696" cy="128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Down Arrow 11"/>
            <p:cNvSpPr/>
            <p:nvPr/>
          </p:nvSpPr>
          <p:spPr>
            <a:xfrm rot="16200000">
              <a:off x="6710861" y="2743445"/>
              <a:ext cx="417817" cy="387927"/>
            </a:xfrm>
            <a:prstGeom prst="downArrow">
              <a:avLst/>
            </a:prstGeom>
            <a:solidFill>
              <a:schemeClr val="bg1"/>
            </a:solidFill>
            <a:ln>
              <a:solidFill>
                <a:srgbClr val="D51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Down Arrow 12"/>
            <p:cNvSpPr/>
            <p:nvPr/>
          </p:nvSpPr>
          <p:spPr>
            <a:xfrm rot="16200000">
              <a:off x="2179745" y="2743445"/>
              <a:ext cx="417817" cy="387927"/>
            </a:xfrm>
            <a:prstGeom prst="downArrow">
              <a:avLst/>
            </a:prstGeom>
            <a:solidFill>
              <a:schemeClr val="bg1"/>
            </a:solidFill>
            <a:ln>
              <a:solidFill>
                <a:srgbClr val="D51A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grpSp>
        <p:nvGrpSpPr>
          <p:cNvPr id="14" name="Group 13"/>
          <p:cNvGrpSpPr/>
          <p:nvPr/>
        </p:nvGrpSpPr>
        <p:grpSpPr>
          <a:xfrm>
            <a:off x="98474" y="613341"/>
            <a:ext cx="8823248" cy="117857"/>
            <a:chOff x="0" y="943916"/>
            <a:chExt cx="8961438" cy="651131"/>
          </a:xfrm>
        </p:grpSpPr>
        <p:sp>
          <p:nvSpPr>
            <p:cNvPr id="15" name="Rectangle 14"/>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16" name="Straight Connector 15"/>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79097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38104" y="938202"/>
            <a:ext cx="4069986" cy="1015663"/>
          </a:xfrm>
        </p:spPr>
        <p:txBody>
          <a:bodyPr/>
          <a:lstStyle/>
          <a:p>
            <a:r>
              <a:rPr lang="en-US" sz="1400" b="1" dirty="0" smtClean="0"/>
              <a:t>Enrollments</a:t>
            </a:r>
            <a:r>
              <a:rPr lang="en-US" sz="1400" b="1" dirty="0"/>
              <a:t>:</a:t>
            </a:r>
          </a:p>
          <a:p>
            <a:pPr lvl="1">
              <a:buFont typeface="Arial" panose="020B0604020202020204" pitchFamily="34" charset="0"/>
              <a:buChar char="•"/>
            </a:pPr>
            <a:r>
              <a:rPr lang="en-US" sz="1400" dirty="0"/>
              <a:t>2015:  About 404,000 customers were </a:t>
            </a:r>
            <a:r>
              <a:rPr lang="en-US" sz="1400" dirty="0" smtClean="0"/>
              <a:t>contacted</a:t>
            </a:r>
          </a:p>
          <a:p>
            <a:pPr lvl="1">
              <a:buFont typeface="Arial" panose="020B0604020202020204" pitchFamily="34" charset="0"/>
              <a:buChar char="•"/>
            </a:pPr>
            <a:r>
              <a:rPr lang="en-US" sz="1400" dirty="0" smtClean="0"/>
              <a:t>2015:  </a:t>
            </a:r>
            <a:r>
              <a:rPr lang="en-US" sz="1400" dirty="0"/>
              <a:t>56,000 enrolled</a:t>
            </a:r>
          </a:p>
          <a:p>
            <a:pPr lvl="1">
              <a:buFont typeface="Arial" panose="020B0604020202020204" pitchFamily="34" charset="0"/>
              <a:buChar char="•"/>
            </a:pPr>
            <a:r>
              <a:rPr lang="en-US" sz="1400" dirty="0"/>
              <a:t>2016:  Total enrolled 149,000</a:t>
            </a:r>
          </a:p>
        </p:txBody>
      </p:sp>
      <p:sp>
        <p:nvSpPr>
          <p:cNvPr id="4" name="Content Placeholder 3"/>
          <p:cNvSpPr>
            <a:spLocks noGrp="1"/>
          </p:cNvSpPr>
          <p:nvPr>
            <p:ph sz="half" idx="2"/>
          </p:nvPr>
        </p:nvSpPr>
        <p:spPr>
          <a:xfrm>
            <a:off x="224036" y="2222903"/>
            <a:ext cx="4069986" cy="2677656"/>
          </a:xfrm>
        </p:spPr>
        <p:txBody>
          <a:bodyPr/>
          <a:lstStyle/>
          <a:p>
            <a:r>
              <a:rPr lang="en-US" sz="1400" b="1" dirty="0"/>
              <a:t>2015 Operational Results </a:t>
            </a:r>
          </a:p>
          <a:p>
            <a:pPr lvl="1">
              <a:buFont typeface="Arial" panose="020B0604020202020204" pitchFamily="34" charset="0"/>
              <a:buChar char="•"/>
            </a:pPr>
            <a:r>
              <a:rPr lang="en-US" altLang="en-US" sz="1400" dirty="0"/>
              <a:t>Three Peak Time Savings Hours were called</a:t>
            </a:r>
          </a:p>
          <a:p>
            <a:pPr lvl="1">
              <a:buFont typeface="Arial" panose="020B0604020202020204" pitchFamily="34" charset="0"/>
              <a:buChar char="•"/>
            </a:pPr>
            <a:r>
              <a:rPr lang="en-US" altLang="en-US" sz="1400" dirty="0"/>
              <a:t>Average per participant bill credit was between $8-$9</a:t>
            </a:r>
          </a:p>
          <a:p>
            <a:pPr lvl="1">
              <a:buFont typeface="Arial" panose="020B0604020202020204" pitchFamily="34" charset="0"/>
              <a:buChar char="•"/>
            </a:pPr>
            <a:r>
              <a:rPr lang="en-US" altLang="en-US" sz="1400" dirty="0"/>
              <a:t>Total bill credits earned across all events was $386,867</a:t>
            </a:r>
          </a:p>
          <a:p>
            <a:pPr lvl="1">
              <a:buFont typeface="Arial" panose="020B0604020202020204" pitchFamily="34" charset="0"/>
              <a:buChar char="•"/>
            </a:pPr>
            <a:r>
              <a:rPr lang="en-US" altLang="en-US" sz="1400" dirty="0"/>
              <a:t>99% of Rebates Calculated with Actual Interval Data (vs. estimated).</a:t>
            </a:r>
          </a:p>
          <a:p>
            <a:pPr lvl="1">
              <a:buFont typeface="Arial" panose="020B0604020202020204" pitchFamily="34" charset="0"/>
              <a:buChar char="•"/>
            </a:pPr>
            <a:r>
              <a:rPr lang="en-US" altLang="en-US" sz="1400" dirty="0"/>
              <a:t>Successfully complied with PJM Test Event for the 10 MW of Cleared Capacity</a:t>
            </a:r>
          </a:p>
          <a:p>
            <a:pPr lvl="1">
              <a:buFont typeface="Arial" panose="020B0604020202020204" pitchFamily="34" charset="0"/>
              <a:buChar char="•"/>
            </a:pPr>
            <a:endParaRPr lang="en-US" sz="1400" dirty="0"/>
          </a:p>
        </p:txBody>
      </p:sp>
      <p:sp>
        <p:nvSpPr>
          <p:cNvPr id="5" name="Slide Number Placeholder 4"/>
          <p:cNvSpPr>
            <a:spLocks noGrp="1"/>
          </p:cNvSpPr>
          <p:nvPr>
            <p:ph type="sldNum" sz="quarter" idx="10"/>
          </p:nvPr>
        </p:nvSpPr>
        <p:spPr/>
        <p:txBody>
          <a:bodyPr/>
          <a:lstStyle/>
          <a:p>
            <a:pPr>
              <a:defRPr/>
            </a:pPr>
            <a:endParaRPr lang="en-US" smtClean="0"/>
          </a:p>
          <a:p>
            <a:pPr>
              <a:defRPr/>
            </a:pPr>
            <a:fld id="{676EA6FA-3362-4245-ABCC-4261995A7875}" type="slidenum">
              <a:rPr lang="en-US" smtClean="0"/>
              <a:pPr>
                <a:defRPr/>
              </a:pPr>
              <a:t>9</a:t>
            </a:fld>
            <a:endParaRPr lang="en-US" dirty="0"/>
          </a:p>
        </p:txBody>
      </p:sp>
      <p:sp>
        <p:nvSpPr>
          <p:cNvPr id="8" name="Title 1"/>
          <p:cNvSpPr txBox="1">
            <a:spLocks/>
          </p:cNvSpPr>
          <p:nvPr/>
        </p:nvSpPr>
        <p:spPr bwMode="auto">
          <a:xfrm>
            <a:off x="224036" y="112541"/>
            <a:ext cx="8139973" cy="31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52123" rtl="0" eaLnBrk="1" fontAlgn="base" hangingPunct="1">
              <a:spcBef>
                <a:spcPct val="0"/>
              </a:spcBef>
              <a:spcAft>
                <a:spcPct val="0"/>
              </a:spcAft>
              <a:tabLst>
                <a:tab pos="256845" algn="l"/>
              </a:tabLst>
              <a:defRPr sz="2053" b="0" baseline="0">
                <a:solidFill>
                  <a:schemeClr val="accent1"/>
                </a:solidFill>
                <a:latin typeface="+mj-lt"/>
                <a:ea typeface="+mj-ea"/>
                <a:cs typeface="+mj-cs"/>
                <a:sym typeface="+mj-lt"/>
              </a:defRPr>
            </a:lvl1pPr>
            <a:lvl2pPr algn="l" defTabSz="852123" rtl="0" eaLnBrk="1" fontAlgn="base" hangingPunct="1">
              <a:spcBef>
                <a:spcPct val="0"/>
              </a:spcBef>
              <a:spcAft>
                <a:spcPct val="0"/>
              </a:spcAft>
              <a:defRPr sz="1773" b="1">
                <a:solidFill>
                  <a:schemeClr val="tx2"/>
                </a:solidFill>
                <a:latin typeface="Arial" charset="0"/>
              </a:defRPr>
            </a:lvl2pPr>
            <a:lvl3pPr algn="l" defTabSz="852123" rtl="0" eaLnBrk="1" fontAlgn="base" hangingPunct="1">
              <a:spcBef>
                <a:spcPct val="0"/>
              </a:spcBef>
              <a:spcAft>
                <a:spcPct val="0"/>
              </a:spcAft>
              <a:defRPr sz="1773" b="1">
                <a:solidFill>
                  <a:schemeClr val="tx2"/>
                </a:solidFill>
                <a:latin typeface="Arial" charset="0"/>
              </a:defRPr>
            </a:lvl3pPr>
            <a:lvl4pPr algn="l" defTabSz="852123" rtl="0" eaLnBrk="1" fontAlgn="base" hangingPunct="1">
              <a:spcBef>
                <a:spcPct val="0"/>
              </a:spcBef>
              <a:spcAft>
                <a:spcPct val="0"/>
              </a:spcAft>
              <a:defRPr sz="1773" b="1">
                <a:solidFill>
                  <a:schemeClr val="tx2"/>
                </a:solidFill>
                <a:latin typeface="Arial" charset="0"/>
              </a:defRPr>
            </a:lvl4pPr>
            <a:lvl5pPr algn="l" defTabSz="852123" rtl="0" eaLnBrk="1" fontAlgn="base" hangingPunct="1">
              <a:spcBef>
                <a:spcPct val="0"/>
              </a:spcBef>
              <a:spcAft>
                <a:spcPct val="0"/>
              </a:spcAft>
              <a:defRPr sz="1773" b="1">
                <a:solidFill>
                  <a:schemeClr val="tx2"/>
                </a:solidFill>
                <a:latin typeface="Arial" charset="0"/>
              </a:defRPr>
            </a:lvl5pPr>
            <a:lvl6pPr marL="435128" algn="l" defTabSz="852123" rtl="0" eaLnBrk="1" fontAlgn="base" hangingPunct="1">
              <a:spcBef>
                <a:spcPct val="0"/>
              </a:spcBef>
              <a:spcAft>
                <a:spcPct val="0"/>
              </a:spcAft>
              <a:defRPr sz="1773" b="1">
                <a:solidFill>
                  <a:schemeClr val="tx2"/>
                </a:solidFill>
                <a:latin typeface="Arial" charset="0"/>
              </a:defRPr>
            </a:lvl6pPr>
            <a:lvl7pPr marL="870254" algn="l" defTabSz="852123" rtl="0" eaLnBrk="1" fontAlgn="base" hangingPunct="1">
              <a:spcBef>
                <a:spcPct val="0"/>
              </a:spcBef>
              <a:spcAft>
                <a:spcPct val="0"/>
              </a:spcAft>
              <a:defRPr sz="1773" b="1">
                <a:solidFill>
                  <a:schemeClr val="tx2"/>
                </a:solidFill>
                <a:latin typeface="Arial" charset="0"/>
              </a:defRPr>
            </a:lvl7pPr>
            <a:lvl8pPr marL="1305380" algn="l" defTabSz="852123" rtl="0" eaLnBrk="1" fontAlgn="base" hangingPunct="1">
              <a:spcBef>
                <a:spcPct val="0"/>
              </a:spcBef>
              <a:spcAft>
                <a:spcPct val="0"/>
              </a:spcAft>
              <a:defRPr sz="1773" b="1">
                <a:solidFill>
                  <a:schemeClr val="tx2"/>
                </a:solidFill>
                <a:latin typeface="Arial" charset="0"/>
              </a:defRPr>
            </a:lvl8pPr>
            <a:lvl9pPr marL="1740508" algn="l" defTabSz="852123" rtl="0" eaLnBrk="1" fontAlgn="base" hangingPunct="1">
              <a:spcBef>
                <a:spcPct val="0"/>
              </a:spcBef>
              <a:spcAft>
                <a:spcPct val="0"/>
              </a:spcAft>
              <a:defRPr sz="1773" b="1">
                <a:solidFill>
                  <a:schemeClr val="tx2"/>
                </a:solidFill>
                <a:latin typeface="Arial" charset="0"/>
              </a:defRPr>
            </a:lvl9pPr>
          </a:lstStyle>
          <a:p>
            <a:r>
              <a:rPr lang="en-US" b="1" kern="0" dirty="0" smtClean="0">
                <a:solidFill>
                  <a:schemeClr val="tx2"/>
                </a:solidFill>
              </a:rPr>
              <a:t>Program Spotlight:  ComEd Peak Time Savings  &amp; RMUD</a:t>
            </a:r>
            <a:endParaRPr lang="en-US" b="1" kern="0" dirty="0">
              <a:solidFill>
                <a:schemeClr val="tx2"/>
              </a:solidFill>
            </a:endParaRPr>
          </a:p>
        </p:txBody>
      </p:sp>
      <p:grpSp>
        <p:nvGrpSpPr>
          <p:cNvPr id="9" name="Group 8"/>
          <p:cNvGrpSpPr/>
          <p:nvPr/>
        </p:nvGrpSpPr>
        <p:grpSpPr>
          <a:xfrm>
            <a:off x="98474" y="613341"/>
            <a:ext cx="8823248" cy="117857"/>
            <a:chOff x="0" y="943916"/>
            <a:chExt cx="8961438" cy="651131"/>
          </a:xfrm>
        </p:grpSpPr>
        <p:sp>
          <p:nvSpPr>
            <p:cNvPr id="10" name="Rectangle 9"/>
            <p:cNvSpPr>
              <a:spLocks/>
            </p:cNvSpPr>
            <p:nvPr/>
          </p:nvSpPr>
          <p:spPr>
            <a:xfrm>
              <a:off x="0" y="943916"/>
              <a:ext cx="8961438" cy="651131"/>
            </a:xfrm>
            <a:prstGeom prst="rect">
              <a:avLst/>
            </a:prstGeom>
            <a:gradFill flip="none" rotWithShape="1">
              <a:gsLst>
                <a:gs pos="0">
                  <a:schemeClr val="accent6">
                    <a:lumMod val="20000"/>
                    <a:lumOff val="80000"/>
                    <a:alpha val="84000"/>
                  </a:schemeClr>
                </a:gs>
                <a:gs pos="100000">
                  <a:schemeClr val="bg1"/>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FFFFFF"/>
                </a:solidFill>
              </a:endParaRPr>
            </a:p>
          </p:txBody>
        </p:sp>
        <p:cxnSp>
          <p:nvCxnSpPr>
            <p:cNvPr id="11" name="Straight Connector 10"/>
            <p:cNvCxnSpPr>
              <a:cxnSpLocks/>
            </p:cNvCxnSpPr>
            <p:nvPr/>
          </p:nvCxnSpPr>
          <p:spPr bwMode="gray">
            <a:xfrm>
              <a:off x="0" y="943916"/>
              <a:ext cx="8944794" cy="0"/>
            </a:xfrm>
            <a:prstGeom prst="line">
              <a:avLst/>
            </a:prstGeom>
            <a:ln w="9525">
              <a:solidFill>
                <a:schemeClr val="accent4"/>
              </a:solidFill>
              <a:prstDash val="solid"/>
            </a:ln>
          </p:spPr>
          <p:style>
            <a:lnRef idx="1">
              <a:schemeClr val="accent1"/>
            </a:lnRef>
            <a:fillRef idx="0">
              <a:schemeClr val="accent1"/>
            </a:fillRef>
            <a:effectRef idx="0">
              <a:schemeClr val="accent1"/>
            </a:effectRef>
            <a:fontRef idx="minor">
              <a:schemeClr val="tx1"/>
            </a:fontRef>
          </p:style>
        </p:cxnSp>
      </p:grpSp>
      <p:sp>
        <p:nvSpPr>
          <p:cNvPr id="13" name="Rectangle 12"/>
          <p:cNvSpPr/>
          <p:nvPr/>
        </p:nvSpPr>
        <p:spPr>
          <a:xfrm>
            <a:off x="4739144" y="1378634"/>
            <a:ext cx="3643534" cy="2585323"/>
          </a:xfrm>
          <a:prstGeom prst="rect">
            <a:avLst/>
          </a:prstGeom>
          <a:solidFill>
            <a:srgbClr val="00B050"/>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1">
            <a:schemeClr val="accent3"/>
          </a:lnRef>
          <a:fillRef idx="3">
            <a:schemeClr val="accent3"/>
          </a:fillRef>
          <a:effectRef idx="2">
            <a:schemeClr val="accent3"/>
          </a:effectRef>
          <a:fontRef idx="minor">
            <a:schemeClr val="lt1"/>
          </a:fontRef>
        </p:style>
        <p:txBody>
          <a:bodyPr wrap="square">
            <a:spAutoFit/>
          </a:bodyPr>
          <a:lstStyle/>
          <a:p>
            <a:pPr marL="168275">
              <a:spcBef>
                <a:spcPts val="0"/>
              </a:spcBef>
              <a:spcAft>
                <a:spcPts val="0"/>
              </a:spcAft>
            </a:pPr>
            <a:endParaRPr lang="en-US" sz="1800" b="1" dirty="0" smtClean="0">
              <a:latin typeface="+mn-lt"/>
            </a:endParaRPr>
          </a:p>
          <a:p>
            <a:pPr marL="168275">
              <a:spcBef>
                <a:spcPts val="0"/>
              </a:spcBef>
              <a:spcAft>
                <a:spcPts val="0"/>
              </a:spcAft>
            </a:pPr>
            <a:r>
              <a:rPr lang="en-US" sz="1800" b="1" dirty="0" smtClean="0">
                <a:latin typeface="+mn-lt"/>
              </a:rPr>
              <a:t>Since </a:t>
            </a:r>
            <a:r>
              <a:rPr lang="en-US" sz="1800" b="1" dirty="0">
                <a:latin typeface="+mn-lt"/>
              </a:rPr>
              <a:t>debuting in the summer of 2015, </a:t>
            </a:r>
            <a:r>
              <a:rPr lang="en-US" sz="1800" b="1" dirty="0" err="1">
                <a:latin typeface="+mn-lt"/>
              </a:rPr>
              <a:t>ComEd's</a:t>
            </a:r>
            <a:r>
              <a:rPr lang="en-US" sz="1800" b="1" dirty="0">
                <a:latin typeface="+mn-lt"/>
              </a:rPr>
              <a:t> Peak Time Savings (PTS) program has delivered participating customers more than </a:t>
            </a:r>
            <a:r>
              <a:rPr lang="en-US" sz="1800" b="1" u="sng" dirty="0">
                <a:latin typeface="+mn-lt"/>
              </a:rPr>
              <a:t>$1.2 million in total bill credits </a:t>
            </a:r>
            <a:r>
              <a:rPr lang="en-US" sz="1800" b="1" dirty="0">
                <a:latin typeface="+mn-lt"/>
              </a:rPr>
              <a:t>for reducing electricity usage</a:t>
            </a:r>
            <a:r>
              <a:rPr lang="en-US" sz="1800" b="1" dirty="0" smtClean="0">
                <a:latin typeface="+mn-lt"/>
              </a:rPr>
              <a:t>.</a:t>
            </a:r>
          </a:p>
          <a:p>
            <a:pPr marL="168275">
              <a:spcBef>
                <a:spcPts val="0"/>
              </a:spcBef>
              <a:spcAft>
                <a:spcPts val="0"/>
              </a:spcAft>
            </a:pPr>
            <a:endParaRPr lang="en-US" sz="1800" b="1" dirty="0">
              <a:latin typeface="+mn-lt"/>
            </a:endParaRPr>
          </a:p>
        </p:txBody>
      </p:sp>
      <p:sp>
        <p:nvSpPr>
          <p:cNvPr id="12" name="Content Placeholder 2"/>
          <p:cNvSpPr txBox="1">
            <a:spLocks/>
          </p:cNvSpPr>
          <p:nvPr/>
        </p:nvSpPr>
        <p:spPr bwMode="auto">
          <a:xfrm>
            <a:off x="205366" y="4943348"/>
            <a:ext cx="8177312" cy="126188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52123" rtl="0" eaLnBrk="1" fontAlgn="base" hangingPunct="1">
              <a:spcBef>
                <a:spcPts val="373"/>
              </a:spcBef>
              <a:spcAft>
                <a:spcPct val="0"/>
              </a:spcAft>
              <a:buClr>
                <a:schemeClr val="tx2"/>
              </a:buClr>
              <a:defRPr sz="2700" baseline="0">
                <a:solidFill>
                  <a:schemeClr val="tx1"/>
                </a:solidFill>
                <a:latin typeface="+mn-lt"/>
                <a:ea typeface="+mn-ea"/>
                <a:cs typeface="+mn-cs"/>
                <a:sym typeface="+mn-lt"/>
              </a:defRPr>
            </a:lvl1pPr>
            <a:lvl2pPr marL="184325" indent="-182814" algn="l" defTabSz="852123" rtl="0" eaLnBrk="1" fontAlgn="base" hangingPunct="1">
              <a:spcBef>
                <a:spcPts val="373"/>
              </a:spcBef>
              <a:spcAft>
                <a:spcPct val="0"/>
              </a:spcAft>
              <a:buClr>
                <a:schemeClr val="tx2"/>
              </a:buClr>
              <a:buSzPct val="125000"/>
              <a:buFont typeface="Arial" pitchFamily="34" charset="0"/>
              <a:buChar char="•"/>
              <a:defRPr sz="2400" baseline="0">
                <a:solidFill>
                  <a:schemeClr val="tx1"/>
                </a:solidFill>
                <a:latin typeface="+mn-lt"/>
                <a:ea typeface="+mn-ea"/>
                <a:cs typeface="+mn-cs"/>
                <a:sym typeface="+mn-lt"/>
              </a:defRPr>
            </a:lvl2pPr>
            <a:lvl3pPr marL="435128" indent="-249292" algn="l" defTabSz="852123" rtl="0" eaLnBrk="1" fontAlgn="base" hangingPunct="1">
              <a:spcBef>
                <a:spcPts val="373"/>
              </a:spcBef>
              <a:spcAft>
                <a:spcPct val="0"/>
              </a:spcAft>
              <a:buClr>
                <a:schemeClr val="tx2"/>
              </a:buClr>
              <a:buSzPct val="120000"/>
              <a:buFont typeface="Arial" charset="0"/>
              <a:buChar char="–"/>
              <a:defRPr sz="2000" baseline="0">
                <a:solidFill>
                  <a:schemeClr val="tx1"/>
                </a:solidFill>
                <a:latin typeface="+mn-lt"/>
                <a:ea typeface="+mn-ea"/>
                <a:cs typeface="+mn-cs"/>
                <a:sym typeface="+mn-lt"/>
              </a:defRPr>
            </a:lvl3pPr>
            <a:lvl4pPr marL="584700" indent="-148063" algn="l" defTabSz="852123" rtl="0" eaLnBrk="1" fontAlgn="base" hangingPunct="1">
              <a:spcBef>
                <a:spcPts val="373"/>
              </a:spcBef>
              <a:spcAft>
                <a:spcPct val="0"/>
              </a:spcAft>
              <a:buClr>
                <a:schemeClr val="tx2"/>
              </a:buClr>
              <a:buSzPct val="100000"/>
              <a:buFont typeface="Arial" pitchFamily="34" charset="0"/>
              <a:buChar char="•"/>
              <a:defRPr sz="1800" baseline="0">
                <a:solidFill>
                  <a:schemeClr val="tx1"/>
                </a:solidFill>
                <a:latin typeface="+mn-lt"/>
                <a:ea typeface="+mn-ea"/>
                <a:cs typeface="+mn-cs"/>
                <a:sym typeface="+mn-lt"/>
              </a:defRPr>
            </a:lvl4pPr>
            <a:lvl5pPr marL="713609" indent="-123891" algn="l" defTabSz="852123" rtl="0" eaLnBrk="1" fontAlgn="base" hangingPunct="1">
              <a:spcBef>
                <a:spcPts val="373"/>
              </a:spcBef>
              <a:spcAft>
                <a:spcPct val="0"/>
              </a:spcAft>
              <a:buClr>
                <a:schemeClr val="tx2"/>
              </a:buClr>
              <a:buSzPct val="89000"/>
              <a:buFont typeface="Arial" charset="0"/>
              <a:buChar char="-"/>
              <a:defRPr sz="1800" baseline="0">
                <a:solidFill>
                  <a:schemeClr val="tx1"/>
                </a:solidFill>
                <a:latin typeface="+mn-lt"/>
                <a:ea typeface="+mn-ea"/>
                <a:cs typeface="+mn-cs"/>
                <a:sym typeface="+mn-lt"/>
              </a:defRPr>
            </a:lvl5pPr>
            <a:lvl6pPr marL="713609" indent="-123891" algn="l" defTabSz="85212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defRPr>
            </a:lvl6pPr>
            <a:lvl7pPr marL="713609" indent="-123891" algn="l" defTabSz="85212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defRPr>
            </a:lvl7pPr>
            <a:lvl8pPr marL="713609" indent="-123891" algn="l" defTabSz="85212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defRPr>
            </a:lvl8pPr>
            <a:lvl9pPr marL="713609" indent="-123891" algn="l" defTabSz="852123" rtl="0" eaLnBrk="1" fontAlgn="base" hangingPunct="1">
              <a:spcBef>
                <a:spcPct val="0"/>
              </a:spcBef>
              <a:spcAft>
                <a:spcPct val="0"/>
              </a:spcAft>
              <a:buClr>
                <a:schemeClr val="tx2"/>
              </a:buClr>
              <a:buSzPct val="89000"/>
              <a:buFont typeface="Arial" charset="0"/>
              <a:buChar char="-"/>
              <a:defRPr sz="1800" baseline="0">
                <a:solidFill>
                  <a:schemeClr val="tx1"/>
                </a:solidFill>
                <a:latin typeface="+mn-lt"/>
              </a:defRPr>
            </a:lvl9pPr>
          </a:lstStyle>
          <a:p>
            <a:r>
              <a:rPr lang="en-US" sz="1600" b="1" kern="0" dirty="0" smtClean="0"/>
              <a:t>RIDER RMUD:   Residential Meter Usage Data</a:t>
            </a:r>
          </a:p>
          <a:p>
            <a:pPr marL="225425" indent="-225425">
              <a:buFont typeface="Arial" panose="020B0604020202020204" pitchFamily="34" charset="0"/>
              <a:buChar char="•"/>
            </a:pPr>
            <a:r>
              <a:rPr lang="en-US" sz="1400" kern="0" dirty="0" smtClean="0"/>
              <a:t>ComEd used the information and feedback from the workshops to design the pilot Rider RMUD – Residential Meter Usage Data (“Rider RMUD”)</a:t>
            </a:r>
          </a:p>
          <a:p>
            <a:pPr marL="225425" lvl="1" indent="-225425"/>
            <a:r>
              <a:rPr lang="en-US" sz="1400" kern="0" dirty="0" smtClean="0"/>
              <a:t>ComEd provides interval meter usage data to RESs to allow for TOU and demand response products</a:t>
            </a:r>
          </a:p>
          <a:p>
            <a:pPr marL="225425" lvl="1" indent="-225425"/>
            <a:r>
              <a:rPr lang="en-US" sz="1400" kern="0" dirty="0" smtClean="0"/>
              <a:t>RESs can publish their TOU and DR based supply products on Plug-In Illinois website</a:t>
            </a:r>
            <a:endParaRPr lang="en-US" sz="1400" kern="0" dirty="0"/>
          </a:p>
        </p:txBody>
      </p:sp>
    </p:spTree>
    <p:extLst>
      <p:ext uri="{BB962C8B-B14F-4D97-AF65-F5344CB8AC3E}">
        <p14:creationId xmlns:p14="http://schemas.microsoft.com/office/powerpoint/2010/main" val="41630069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21047&quot;&gt;&lt;version val=&quot;23256&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d-%1-%Y&lt;/m_strFormatTime&gt;&lt;/m_precDefaultDate&gt;&lt;m_precDefaultYear/&gt;&lt;m_precDefaultQuarter/&gt;&lt;m_precDefaultMonth/&gt;&lt;m_precDefaultWeek/&gt;&lt;m_precDefaultDay/&gt;&lt;m_mruColor&gt;&lt;m_vecMRU length=&quot;0&quot;/&gt;&lt;/m_mruColor&gt;&lt;m_eweekdayFirstOfWeek val=&quot;2&quot;/&gt;&lt;m_eweekdayFirstOfWorkweek val=&quot;2&quot;/&gt;&lt;m_eweekdayFirstOfWeekend val=&quot;7&quot;/&gt;&lt;/CPresentation&gt;&lt;/root&gt;"/>
  <p:tag name="TPVERSION" val="5"/>
  <p:tag name="TPFULLVERSION" val="5.3.1.3337"/>
  <p:tag name="PPTVERSION" val="15"/>
  <p:tag name="TPOS" val="2"/>
  <p:tag name="THINKCELLUNDODONOTDELETE" val="0"/>
  <p:tag name="ISNEWSLIDENUMBER" val="True"/>
  <p:tag name="PREVIOUSNAME" val="C:\Users\Andrew Schwaitzberg\Desktop\20160628 Aspen v10.pptx"/>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7iVJ4soAHk6CeH6Y5Mle9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__ocH29_EUqnsS4fC5dVX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GJqmVAw7QEmC09.8tmqAY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GJqmVAw7QEmC09.8tmqAYg"/>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Kraft_CF_KFT025_V1">
  <a:themeElements>
    <a:clrScheme name="Blues">
      <a:dk1>
        <a:srgbClr val="333333"/>
      </a:dk1>
      <a:lt1>
        <a:srgbClr val="FFFFFF"/>
      </a:lt1>
      <a:dk2>
        <a:srgbClr val="052A5B"/>
      </a:dk2>
      <a:lt2>
        <a:srgbClr val="F0EFEC"/>
      </a:lt2>
      <a:accent1>
        <a:srgbClr val="D1E7F7"/>
      </a:accent1>
      <a:accent2>
        <a:srgbClr val="73A6CD"/>
      </a:accent2>
      <a:accent3>
        <a:srgbClr val="00B0F0"/>
      </a:accent3>
      <a:accent4>
        <a:srgbClr val="156BAB"/>
      </a:accent4>
      <a:accent5>
        <a:srgbClr val="E8F2FA"/>
      </a:accent5>
      <a:accent6>
        <a:srgbClr val="808080"/>
      </a:accent6>
      <a:hlink>
        <a:srgbClr val="00B0F0"/>
      </a:hlink>
      <a:folHlink>
        <a:srgbClr val="73A6C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1905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D01038"/>
        </a:dk2>
        <a:lt2>
          <a:srgbClr val="4D4D4D"/>
        </a:lt2>
        <a:accent1>
          <a:srgbClr val="002C5F"/>
        </a:accent1>
        <a:accent2>
          <a:srgbClr val="D01038"/>
        </a:accent2>
        <a:accent3>
          <a:srgbClr val="009BBB"/>
        </a:accent3>
        <a:accent4>
          <a:srgbClr val="E37222"/>
        </a:accent4>
        <a:accent5>
          <a:srgbClr val="5B8F22"/>
        </a:accent5>
        <a:accent6>
          <a:srgbClr val="808080"/>
        </a:accent6>
        <a:hlink>
          <a:srgbClr val="009BBB"/>
        </a:hlink>
        <a:folHlink>
          <a:srgbClr val="E3722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7108</TotalTime>
  <Words>965</Words>
  <Application>Microsoft Macintosh PowerPoint</Application>
  <PresentationFormat>Custom</PresentationFormat>
  <Paragraphs>154</Paragraphs>
  <Slides>10</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10</vt:i4>
      </vt:variant>
    </vt:vector>
  </HeadingPairs>
  <TitlesOfParts>
    <vt:vector size="18" baseType="lpstr">
      <vt:lpstr>Arial Unicode MS</vt:lpstr>
      <vt:lpstr>Calibri</vt:lpstr>
      <vt:lpstr>Segoe UI</vt:lpstr>
      <vt:lpstr>Segoe UI Light</vt:lpstr>
      <vt:lpstr>Wingdings</vt:lpstr>
      <vt:lpstr>Arial</vt:lpstr>
      <vt:lpstr>Kraft_CF_KFT025_V1</vt:lpstr>
      <vt:lpstr>think-cell Slide</vt:lpstr>
      <vt:lpstr>NARUC/NASUCA Panel Time of Use Rates</vt:lpstr>
      <vt:lpstr>OVERVIEW</vt:lpstr>
      <vt:lpstr>ComEd At A Glance</vt:lpstr>
      <vt:lpstr>Snapshot of Rates </vt:lpstr>
      <vt:lpstr>Illinois’ Smart Grid Law:  The Foundation</vt:lpstr>
      <vt:lpstr>Evolving Discussion on Time Variant Rates</vt:lpstr>
      <vt:lpstr>Program Spotlight:   ComEd Hourly Pricing Program</vt:lpstr>
      <vt:lpstr>Program Spotlight:  ComEd Peak Time Savings</vt:lpstr>
      <vt:lpstr>PowerPoint Presentation</vt:lpstr>
      <vt:lpstr>Next Steps:  Future Energy Jobs Bill</vt:lpstr>
    </vt:vector>
  </TitlesOfParts>
  <Company>McK</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the Utility of the Future: Workshop 4</dc:title>
  <dc:creator>Andrew Schwaitzberg</dc:creator>
  <cp:lastModifiedBy>Nicole Haslup</cp:lastModifiedBy>
  <cp:revision>906</cp:revision>
  <cp:lastPrinted>2016-11-08T01:20:43Z</cp:lastPrinted>
  <dcterms:created xsi:type="dcterms:W3CDTF">2016-06-03T00:28:07Z</dcterms:created>
  <dcterms:modified xsi:type="dcterms:W3CDTF">2016-11-15T14:38:30Z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le">
    <vt:lpwstr>Title</vt:lpwstr>
  </property>
  <property fmtid="{D5CDD505-2E9C-101B-9397-08002B2CF9AE}" pid="3" name="Final">
    <vt:bool>false</vt:bool>
  </property>
  <property fmtid="{D5CDD505-2E9C-101B-9397-08002B2CF9AE}" pid="4" name="Event">
    <vt:lpwstr/>
  </property>
  <property fmtid="{D5CDD505-2E9C-101B-9397-08002B2CF9AE}" pid="5" name="Delivery Date">
    <vt:lpwstr>Date</vt:lpwstr>
  </property>
  <property fmtid="{D5CDD505-2E9C-101B-9397-08002B2CF9AE}" pid="6" name="docid">
    <vt:lpwstr/>
  </property>
  <property fmtid="{D5CDD505-2E9C-101B-9397-08002B2CF9AE}" pid="7" name="Office2010EditCount">
    <vt:lpwstr>1</vt:lpwstr>
  </property>
  <property fmtid="{D5CDD505-2E9C-101B-9397-08002B2CF9AE}" pid="8" name="Office2003EditCount">
    <vt:lpwstr>0</vt:lpwstr>
  </property>
  <property fmtid="{D5CDD505-2E9C-101B-9397-08002B2CF9AE}" pid="9" name="LastEditedOfficeVersion">
    <vt:lpwstr>Office2010</vt:lpwstr>
  </property>
  <property fmtid="{D5CDD505-2E9C-101B-9397-08002B2CF9AE}" pid="10" name="Office2010WasSaved">
    <vt:lpwstr>1</vt:lpwstr>
  </property>
</Properties>
</file>