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5" r:id="rId3"/>
    <p:sldId id="287" r:id="rId4"/>
    <p:sldId id="288" r:id="rId5"/>
    <p:sldId id="283" r:id="rId6"/>
    <p:sldId id="286" r:id="rId7"/>
    <p:sldId id="273" r:id="rId8"/>
    <p:sldId id="281" r:id="rId9"/>
    <p:sldId id="272" r:id="rId10"/>
    <p:sldId id="266" r:id="rId11"/>
    <p:sldId id="282" r:id="rId12"/>
    <p:sldId id="289" r:id="rId13"/>
    <p:sldId id="265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 varScale="1">
        <p:scale>
          <a:sx n="82" d="100"/>
          <a:sy n="82" d="100"/>
        </p:scale>
        <p:origin x="146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ADA0C5-0C33-43E1-8F86-F7053D23F10B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FB1AC2-ADD1-4AAE-B177-6452CA522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752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EA5F47-B689-46C6-B129-7A196F60BF55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6"/>
            <a:ext cx="560832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AC69B-C943-43F7-BD56-E8CD2A722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96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AC69B-C943-43F7-BD56-E8CD2A72297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683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B27DB-9683-4D07-A83C-6F7A92FE1621}" type="datetime1">
              <a:rPr lang="en-US" smtClean="0"/>
              <a:t>6/3/2016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A2AA99-345E-42B0-A7DE-A761F3B9202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ACE6A-370D-4C09-B9EC-86CC44EF18DC}" type="datetime1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2AA99-345E-42B0-A7DE-A761F3B92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5E55-7434-477A-B030-F428B066A457}" type="datetime1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2AA99-345E-42B0-A7DE-A761F3B92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54204-A56C-49E4-8201-5455F885721B}" type="datetime1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2AA99-345E-42B0-A7DE-A761F3B92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6F819-A3A1-48B8-94B0-CE2FEB7C4D1B}" type="datetime1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2AA99-345E-42B0-A7DE-A761F3B9202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4FB0-33BB-460C-83CA-776976175FEA}" type="datetime1">
              <a:rPr lang="en-US" smtClean="0"/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2AA99-345E-42B0-A7DE-A761F3B9202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83A3F-E3BB-42C0-9482-0268DE97C8DA}" type="datetime1">
              <a:rPr lang="en-US" smtClean="0"/>
              <a:t>6/3/2016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2AA99-345E-42B0-A7DE-A761F3B9202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E3E9-05B7-4246-9934-90C2B3B9F975}" type="datetime1">
              <a:rPr lang="en-US" smtClean="0"/>
              <a:t>6/3/2016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2AA99-345E-42B0-A7DE-A761F3B92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629B-8616-418B-B2AD-7A0E674B5D47}" type="datetime1">
              <a:rPr lang="en-US" smtClean="0"/>
              <a:t>6/3/2016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2AA99-345E-42B0-A7DE-A761F3B92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67D8-2366-40EA-A165-866B85EF12A7}" type="datetime1">
              <a:rPr lang="en-US" smtClean="0"/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2AA99-345E-42B0-A7DE-A761F3B92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AA29A-5781-4999-90A7-A26158940C1B}" type="datetime1">
              <a:rPr lang="en-US" smtClean="0"/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2AA99-345E-42B0-A7DE-A761F3B92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EBA0E7A-ACDF-43C7-8B13-F3920CFC2169}" type="datetime1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0A2AA99-345E-42B0-A7DE-A761F3B9202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avid.c.bergmann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david.c.bergmann@gmail.co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s.fcc.gov/edocs_public/attachmatch/FCC-15-97A2.pdf" TargetMode="External"/><Relationship Id="rId7" Type="http://schemas.openxmlformats.org/officeDocument/2006/relationships/hyperlink" Target="http://apps.fcc.gov/ecfs/document/view?id=60001326674" TargetMode="External"/><Relationship Id="rId2" Type="http://schemas.openxmlformats.org/officeDocument/2006/relationships/hyperlink" Target="http://tpc4cnotsoquicktakes.wordpres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pps.fcc.gov/ecfs/document/view?id=60001331668" TargetMode="External"/><Relationship Id="rId5" Type="http://schemas.openxmlformats.org/officeDocument/2006/relationships/hyperlink" Target="https://apps.fcc.gov/edocs_public/attachmatch/FCC-15-97A1.pdf" TargetMode="External"/><Relationship Id="rId4" Type="http://schemas.openxmlformats.org/officeDocument/2006/relationships/hyperlink" Target="https://apps.fcc.gov/edocs_public/attachmatch/FCC-14-190A1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886199"/>
          </a:xfrm>
        </p:spPr>
        <p:txBody>
          <a:bodyPr/>
          <a:lstStyle/>
          <a:p>
            <a:r>
              <a:rPr lang="en-US" sz="4800" dirty="0">
                <a:effectLst/>
              </a:rPr>
              <a:t>The IP Transition – What is it, and why is it important? </a:t>
            </a:r>
            <a:br>
              <a:rPr lang="en-US" sz="4800" b="1" dirty="0">
                <a:effectLst/>
              </a:rPr>
            </a:br>
            <a:br>
              <a:rPr lang="en-US" sz="3600" b="1" dirty="0">
                <a:effectLst/>
              </a:rPr>
            </a:br>
            <a:r>
              <a:rPr lang="en-US" sz="2400" b="1" dirty="0">
                <a:effectLst/>
              </a:rPr>
              <a:t>Prepared for NASUCA Mid-year meeting, New Orleans, LA</a:t>
            </a:r>
            <a:br>
              <a:rPr lang="en-US" sz="2400" b="1" dirty="0">
                <a:effectLst/>
              </a:rPr>
            </a:br>
            <a:r>
              <a:rPr lang="en-US" sz="2400" b="1" dirty="0">
                <a:effectLst/>
              </a:rPr>
              <a:t> June 7, 2016</a:t>
            </a:r>
            <a:br>
              <a:rPr lang="en-US" sz="2400" b="1" dirty="0">
                <a:effectLst/>
              </a:rPr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David C. Bergmann</a:t>
            </a:r>
          </a:p>
          <a:p>
            <a:r>
              <a:rPr lang="en-US" dirty="0"/>
              <a:t>Telecom Policy Consulting for Consumers</a:t>
            </a:r>
          </a:p>
          <a:p>
            <a:r>
              <a:rPr lang="en-US" dirty="0"/>
              <a:t>tpc4c.net; </a:t>
            </a:r>
            <a:r>
              <a:rPr lang="en-US" u="sng" dirty="0">
                <a:hlinkClick r:id="rId2"/>
              </a:rPr>
              <a:t>david.c.bergmann@gmail.com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935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sz="3600" dirty="0"/>
              <a:t>The § 214(a) protection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In the CAF II Order</a:t>
            </a:r>
            <a:r>
              <a:rPr lang="en-US" baseline="30000" dirty="0"/>
              <a:t>1</a:t>
            </a:r>
            <a:r>
              <a:rPr lang="en-US" dirty="0"/>
              <a:t>, the FCC </a:t>
            </a:r>
            <a:r>
              <a:rPr lang="en-US" dirty="0" err="1"/>
              <a:t>forebore</a:t>
            </a:r>
            <a:r>
              <a:rPr lang="en-US" dirty="0"/>
              <a:t> from ETC general responsibilities for price cap (large) ILECs where they receive no high-cost support.  Did not forbear from Lifeline or for non-price cap (small) ILECs.</a:t>
            </a:r>
          </a:p>
          <a:p>
            <a:r>
              <a:rPr lang="en-US" dirty="0"/>
              <a:t>But even where there is ETC forbearance, service must continue until a § 214(a) petition has been granted by the FCC</a:t>
            </a:r>
          </a:p>
          <a:p>
            <a:pPr lvl="1"/>
            <a:r>
              <a:rPr lang="en-US" sz="2000" dirty="0"/>
              <a:t>CAF II Order stressed the continuing importance of § 214(a)</a:t>
            </a:r>
            <a:r>
              <a:rPr lang="en-US" sz="2000" baseline="30000" dirty="0"/>
              <a:t>2</a:t>
            </a:r>
          </a:p>
          <a:p>
            <a:pPr lvl="1"/>
            <a:r>
              <a:rPr lang="en-US" sz="2000" dirty="0"/>
              <a:t>See 13-5 FNPRM (8/7/15)</a:t>
            </a:r>
            <a:r>
              <a:rPr lang="en-US" sz="2000" baseline="30000" dirty="0"/>
              <a:t>3</a:t>
            </a:r>
          </a:p>
          <a:p>
            <a:pPr lvl="1"/>
            <a:r>
              <a:rPr lang="en-US" sz="2000" dirty="0"/>
              <a:t>AT&amp;T grandfathering proposals in 13-5 (October 30, 2015)</a:t>
            </a:r>
            <a:r>
              <a:rPr lang="en-US" sz="2000" baseline="30000" dirty="0"/>
              <a:t>4</a:t>
            </a:r>
          </a:p>
          <a:p>
            <a:r>
              <a:rPr lang="en-US" sz="2800" dirty="0"/>
              <a:t>No withdrawal of basic service yet</a:t>
            </a:r>
          </a:p>
          <a:p>
            <a:pPr lvl="1"/>
            <a:r>
              <a:rPr lang="en-US" sz="2000" dirty="0"/>
              <a:t>Note slide in AT&amp;T Report</a:t>
            </a:r>
            <a:r>
              <a:rPr lang="en-US" sz="2000" baseline="30000" dirty="0"/>
              <a:t>5</a:t>
            </a:r>
          </a:p>
          <a:p>
            <a:r>
              <a:rPr lang="en-US" dirty="0"/>
              <a:t>FCC process; state notice and processes</a:t>
            </a:r>
          </a:p>
          <a:p>
            <a:pPr lvl="1"/>
            <a:r>
              <a:rPr lang="en-US" dirty="0"/>
              <a:t>E.g., OH  (burden on customers)</a:t>
            </a:r>
          </a:p>
          <a:p>
            <a:r>
              <a:rPr lang="en-US" dirty="0"/>
              <a:t>§ 214(a) facilities retirements without service withdrawal</a:t>
            </a:r>
          </a:p>
          <a:p>
            <a:pPr lvl="1"/>
            <a:r>
              <a:rPr lang="en-US" dirty="0"/>
              <a:t>Remember Verizon and basic service</a:t>
            </a:r>
          </a:p>
          <a:p>
            <a:r>
              <a:rPr lang="en-US" dirty="0"/>
              <a:t>See my blog, “A Relinquishment Briefing”**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2AA99-345E-42B0-A7DE-A761F3B9202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710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Is losing basic service a true loss?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sz="3600" dirty="0"/>
              <a:t>Depends on what replaces it!</a:t>
            </a:r>
          </a:p>
          <a:p>
            <a:r>
              <a:rPr lang="en-US" sz="3600" dirty="0"/>
              <a:t>Service without obligation to serve</a:t>
            </a:r>
          </a:p>
          <a:p>
            <a:r>
              <a:rPr lang="en-US" sz="3600" dirty="0"/>
              <a:t>Service without consumer protection</a:t>
            </a:r>
          </a:p>
          <a:p>
            <a:pPr lvl="1"/>
            <a:r>
              <a:rPr lang="en-US" sz="3600" dirty="0"/>
              <a:t>Arbitration clauses?</a:t>
            </a:r>
          </a:p>
          <a:p>
            <a:r>
              <a:rPr lang="en-US" sz="3600" dirty="0"/>
              <a:t>Service without back-up power</a:t>
            </a:r>
          </a:p>
          <a:p>
            <a:r>
              <a:rPr lang="en-US" sz="3600" dirty="0"/>
              <a:t>Service without access to medical alerts, alarms, faxes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2AA99-345E-42B0-A7DE-A761F3B9202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275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 FURTHER DISCUSSION?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Contact info</a:t>
            </a:r>
          </a:p>
          <a:p>
            <a:r>
              <a:rPr lang="en-US" dirty="0"/>
              <a:t>Telecom Policy Consulting for Consumers</a:t>
            </a:r>
          </a:p>
          <a:p>
            <a:r>
              <a:rPr lang="en-US" dirty="0"/>
              <a:t>tpc4c.net</a:t>
            </a:r>
          </a:p>
          <a:p>
            <a:r>
              <a:rPr lang="en-US" dirty="0">
                <a:hlinkClick r:id="rId2"/>
              </a:rPr>
              <a:t>david.c.bergmann@gmail.com</a:t>
            </a:r>
            <a:endParaRPr lang="en-US" dirty="0"/>
          </a:p>
          <a:p>
            <a:r>
              <a:rPr lang="en-US" dirty="0"/>
              <a:t>(614) 771-5979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2AA99-345E-42B0-A7DE-A761F3B9202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57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*     </a:t>
            </a:r>
            <a:r>
              <a:rPr lang="en-US" sz="2000" u="sng" dirty="0">
                <a:hlinkClick r:id="rId2"/>
              </a:rPr>
              <a:t>http://tpc4cnotsoquicktakes.wordpress.com/</a:t>
            </a:r>
            <a:endParaRPr lang="en-US" sz="2000" u="sng" dirty="0"/>
          </a:p>
          <a:p>
            <a:pPr marL="0" indent="0">
              <a:buNone/>
            </a:pPr>
            <a:r>
              <a:rPr lang="en-US" sz="2000" dirty="0"/>
              <a:t>**    Id. </a:t>
            </a:r>
          </a:p>
          <a:p>
            <a:pPr marL="0" indent="-457200">
              <a:buFont typeface="+mj-lt"/>
              <a:buAutoNum type="arabicPeriod"/>
            </a:pPr>
            <a:r>
              <a:rPr lang="en-US" sz="2000" dirty="0">
                <a:hlinkClick r:id="rId3"/>
              </a:rPr>
              <a:t>https://apps.fcc.gov/edocs_public/attachmatch/FCC-15-97A2.pdf </a:t>
            </a:r>
            <a:endParaRPr lang="en-US" sz="2000" dirty="0"/>
          </a:p>
          <a:p>
            <a:pPr marL="0" indent="-457200">
              <a:buFont typeface="+mj-lt"/>
              <a:buAutoNum type="arabicPeriod"/>
            </a:pPr>
            <a:r>
              <a:rPr lang="en-US" sz="2000" u="sng" dirty="0">
                <a:hlinkClick r:id="rId4"/>
              </a:rPr>
              <a:t>https://apps.fcc.gov/edocs_public/attachmatch/FCC-14-190A1.pdf</a:t>
            </a:r>
            <a:r>
              <a:rPr lang="en-US" sz="2000" dirty="0"/>
              <a:t>.</a:t>
            </a:r>
          </a:p>
          <a:p>
            <a:pPr marL="0" indent="-457200">
              <a:buFont typeface="+mj-lt"/>
              <a:buAutoNum type="arabicPeriod"/>
            </a:pPr>
            <a:r>
              <a:rPr lang="en-US" sz="2000" u="sng" dirty="0">
                <a:hlinkClick r:id="rId5"/>
              </a:rPr>
              <a:t>https://apps.fcc.gov/edocs_public/attachmatch/FCC-15-97A1.pdf</a:t>
            </a:r>
            <a:r>
              <a:rPr lang="en-US" sz="2000" u="sng" dirty="0"/>
              <a:t> </a:t>
            </a:r>
            <a:r>
              <a:rPr lang="en-US" sz="2000" i="1" dirty="0"/>
              <a:t> </a:t>
            </a:r>
          </a:p>
          <a:p>
            <a:pPr marL="0" indent="-457200">
              <a:buFont typeface="+mj-lt"/>
              <a:buAutoNum type="arabicPeriod"/>
            </a:pPr>
            <a:r>
              <a:rPr lang="en-US" sz="2000" dirty="0">
                <a:hlinkClick r:id="rId6"/>
              </a:rPr>
              <a:t>http://apps.fcc.gov/ecfs/document/view?id=60001331668</a:t>
            </a:r>
            <a:r>
              <a:rPr lang="en-US" sz="2000" dirty="0"/>
              <a:t>   </a:t>
            </a:r>
          </a:p>
          <a:p>
            <a:pPr marL="0" lvl="1" indent="-457200">
              <a:buNone/>
            </a:pPr>
            <a:r>
              <a:rPr lang="en-US" sz="2000" dirty="0"/>
              <a:t>5.    </a:t>
            </a:r>
            <a:r>
              <a:rPr lang="en-US" sz="2000" dirty="0">
                <a:hlinkClick r:id="rId7"/>
              </a:rPr>
              <a:t>http://apps.fcc.gov/ecfs/document/view?id=60001326674</a:t>
            </a:r>
            <a:r>
              <a:rPr lang="en-US" sz="2000" dirty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2AA99-345E-42B0-A7DE-A761F3B9202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80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What is the “IP transition”?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/>
              <a:t>What is usually referred to as the IP transition is multiple interdependent transitions</a:t>
            </a:r>
          </a:p>
          <a:p>
            <a:r>
              <a:rPr lang="en-US" sz="3600" dirty="0"/>
              <a:t>But specifically, it’s a change from time division multiplexing (TDM) to Internet protocol (IP) transmission on telecom networks; circuit-switched TDM vs. packet switched IP</a:t>
            </a:r>
          </a:p>
          <a:p>
            <a:r>
              <a:rPr lang="en-US" sz="3600" dirty="0"/>
              <a:t>Not all changes in this transition are IP-related</a:t>
            </a:r>
          </a:p>
          <a:p>
            <a:endParaRPr lang="en-US" sz="36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2AA99-345E-42B0-A7DE-A761F3B920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109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TDM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2AA99-345E-42B0-A7DE-A761F3B9202A}" type="slidenum">
              <a:rPr lang="en-US" smtClean="0"/>
              <a:t>3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5878"/>
            <a:ext cx="8229600" cy="3614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8078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2AA99-345E-42B0-A7DE-A761F3B9202A}" type="slidenum">
              <a:rPr lang="en-US" smtClean="0"/>
              <a:t>4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362077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029200" y="1600200"/>
            <a:ext cx="3581400" cy="464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dirty="0"/>
              <a:t>An IP network is multi-use.  It can carry video and voice and text.  It is thus a “converged” network.  It is a more efficient and flatter network – instead of a network of central offices for every neighborhood, and a trunk and branch structure, an IP network can have fewer “meet points” and should have flexible routing. </a:t>
            </a:r>
          </a:p>
          <a:p>
            <a:endParaRPr lang="en-US" dirty="0"/>
          </a:p>
          <a:p>
            <a:pPr algn="ctr"/>
            <a:r>
              <a:rPr lang="en-US" sz="1600" dirty="0"/>
              <a:t>Thanks, Chris Witteman</a:t>
            </a:r>
          </a:p>
        </p:txBody>
      </p:sp>
    </p:spTree>
    <p:extLst>
      <p:ext uri="{BB962C8B-B14F-4D97-AF65-F5344CB8AC3E}">
        <p14:creationId xmlns:p14="http://schemas.microsoft.com/office/powerpoint/2010/main" val="5559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Networks and services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2AA99-345E-42B0-A7DE-A761F3B9202A}" type="slidenum">
              <a:rPr lang="en-US" smtClean="0"/>
              <a:t>5</a:t>
            </a:fld>
            <a:endParaRPr lang="en-US"/>
          </a:p>
        </p:txBody>
      </p:sp>
      <p:pic>
        <p:nvPicPr>
          <p:cNvPr id="5" name="Content Placeholder 4" descr="C:\Users\dalireza\Documents\2015 Blog\flow chart-01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8229600" cy="4419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9935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 is the IP Transition NOT?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 necessarily a change in network wireline facilities</a:t>
            </a:r>
          </a:p>
          <a:p>
            <a:r>
              <a:rPr lang="en-US" dirty="0"/>
              <a:t>NOT a change from copper to fiber</a:t>
            </a:r>
          </a:p>
          <a:p>
            <a:pPr lvl="1"/>
            <a:r>
              <a:rPr lang="en-US" dirty="0"/>
              <a:t>Copper can handle IP transmission </a:t>
            </a:r>
          </a:p>
          <a:p>
            <a:r>
              <a:rPr lang="en-US" dirty="0"/>
              <a:t>NOT an excuse for ILECs to slough off customers</a:t>
            </a:r>
          </a:p>
          <a:p>
            <a:r>
              <a:rPr lang="en-US" dirty="0"/>
              <a:t>NOT a reason for removing consumer protections </a:t>
            </a:r>
          </a:p>
          <a:p>
            <a:r>
              <a:rPr lang="en-US" dirty="0"/>
              <a:t>Does NOT require elimination of voice-only service</a:t>
            </a:r>
          </a:p>
          <a:p>
            <a:endParaRPr lang="en-US" dirty="0"/>
          </a:p>
          <a:p>
            <a:r>
              <a:rPr lang="en-US" sz="2000" dirty="0"/>
              <a:t>See posting on my blog, “A Transition to WHAT? And where are we now?”*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2AA99-345E-42B0-A7DE-A761F3B9202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98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3600" dirty="0"/>
              <a:t>The key for customers:  The distinction between facilities and/or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ILECs seek retirement of facilities, i.e., copper lines – with and without ceasing services</a:t>
            </a:r>
          </a:p>
          <a:p>
            <a:pPr lvl="1"/>
            <a:r>
              <a:rPr lang="en-US" sz="2000" dirty="0"/>
              <a:t>AT&amp;T – retiring copper and not replacing it with a wireline service </a:t>
            </a:r>
          </a:p>
          <a:p>
            <a:pPr lvl="1"/>
            <a:r>
              <a:rPr lang="en-US" sz="2000" dirty="0"/>
              <a:t>Verizon – That plus retiring copper in favor of fiber or wireless</a:t>
            </a:r>
          </a:p>
          <a:p>
            <a:r>
              <a:rPr lang="en-US" dirty="0"/>
              <a:t>Withdrawal of services, esp. of basic service (e.g., OH statute)</a:t>
            </a:r>
          </a:p>
          <a:p>
            <a:pPr lvl="1"/>
            <a:r>
              <a:rPr lang="en-US" sz="2000" dirty="0"/>
              <a:t>Can basic service be offered over fiber? Yes, according to Verizon .</a:t>
            </a:r>
          </a:p>
          <a:p>
            <a:pPr lvl="2"/>
            <a:r>
              <a:rPr lang="en-US" sz="2000" dirty="0"/>
              <a:t>Time Warner Lifeline in NY – basic service over coax</a:t>
            </a:r>
          </a:p>
          <a:p>
            <a:pPr lvl="1"/>
            <a:r>
              <a:rPr lang="en-US" sz="2000" dirty="0"/>
              <a:t>Does it matter whether the facilities are IP-enabled? No.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2AA99-345E-42B0-A7DE-A761F3B9202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247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How can we look at these changes?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facilities retirements and service withdrawals are necessary parts of the IP transition? </a:t>
            </a:r>
          </a:p>
          <a:p>
            <a:r>
              <a:rPr lang="en-US" dirty="0"/>
              <a:t>Which are not necessary parts but instead only part of a particular firm’s business plan?</a:t>
            </a:r>
          </a:p>
          <a:p>
            <a:r>
              <a:rPr lang="en-US" dirty="0"/>
              <a:t>Does the public interest allow such changes?</a:t>
            </a:r>
          </a:p>
          <a:p>
            <a:pPr lvl="1"/>
            <a:r>
              <a:rPr lang="en-US" sz="2000" dirty="0"/>
              <a:t>AT&amp;T grandfathering</a:t>
            </a:r>
          </a:p>
          <a:p>
            <a:pPr lvl="2"/>
            <a:r>
              <a:rPr lang="en-US" sz="2000" dirty="0"/>
              <a:t>Is the trial working?</a:t>
            </a:r>
          </a:p>
          <a:p>
            <a:pPr lvl="2"/>
            <a:r>
              <a:rPr lang="en-US" sz="2000" dirty="0"/>
              <a:t>Was it a forgone conclusion?  </a:t>
            </a:r>
          </a:p>
          <a:p>
            <a:pPr lvl="1"/>
            <a:r>
              <a:rPr lang="en-US" sz="2000" dirty="0"/>
              <a:t>Verizon? </a:t>
            </a:r>
          </a:p>
          <a:p>
            <a:pPr lvl="2"/>
            <a:r>
              <a:rPr lang="en-US" sz="2000" dirty="0"/>
              <a:t>“Customer choice”? Migrate or lose service?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2AA99-345E-42B0-A7DE-A761F3B9202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997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800" dirty="0">
                <a:effectLst/>
              </a:rPr>
              <a:t>POTENTIAL EFFECTS OF THE IP TRANSITION ON CONSUMERS, COMPETITION, UNIVERSAL SERVICE AND PUBLIC SAFETY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Consumers</a:t>
            </a:r>
          </a:p>
          <a:p>
            <a:pPr lvl="1"/>
            <a:r>
              <a:rPr lang="en-US" dirty="0"/>
              <a:t>Loss of services</a:t>
            </a:r>
          </a:p>
          <a:p>
            <a:pPr lvl="1"/>
            <a:r>
              <a:rPr lang="en-US" dirty="0"/>
              <a:t>Increased cost for basic service; upselling to bundles (triple play +) </a:t>
            </a:r>
          </a:p>
          <a:p>
            <a:pPr lvl="1"/>
            <a:r>
              <a:rPr lang="en-US" dirty="0"/>
              <a:t>Disadvantages to customers on legacy facilities  (i.e., neglect)</a:t>
            </a:r>
          </a:p>
          <a:p>
            <a:pPr lvl="1"/>
            <a:r>
              <a:rPr lang="en-US" dirty="0"/>
              <a:t>Excuse for deregulation </a:t>
            </a:r>
          </a:p>
          <a:p>
            <a:r>
              <a:rPr lang="en-US" dirty="0"/>
              <a:t>Universal service</a:t>
            </a:r>
          </a:p>
          <a:p>
            <a:pPr lvl="1"/>
            <a:r>
              <a:rPr lang="en-US" dirty="0"/>
              <a:t>We’re now talking about TWO essential services:  voice and broadband (see Broadband Lifeline Order) </a:t>
            </a:r>
          </a:p>
          <a:p>
            <a:pPr lvl="1"/>
            <a:r>
              <a:rPr lang="en-US" dirty="0"/>
              <a:t>Needs to be ubiquitously available, at reasonable and affordable prices</a:t>
            </a:r>
          </a:p>
          <a:p>
            <a:pPr lvl="2"/>
            <a:r>
              <a:rPr lang="en-US" dirty="0"/>
              <a:t>Consumer protections available to all</a:t>
            </a:r>
          </a:p>
          <a:p>
            <a:pPr lvl="1"/>
            <a:r>
              <a:rPr lang="en-US" dirty="0"/>
              <a:t>§ 254</a:t>
            </a:r>
          </a:p>
          <a:p>
            <a:r>
              <a:rPr lang="en-US" dirty="0"/>
              <a:t>Public safety</a:t>
            </a:r>
          </a:p>
          <a:p>
            <a:pPr lvl="1"/>
            <a:r>
              <a:rPr lang="en-US" dirty="0"/>
              <a:t>Focus on 911 sunny-day and rainy-day problems with  the IP network</a:t>
            </a:r>
          </a:p>
          <a:p>
            <a:pPr lvl="2"/>
            <a:r>
              <a:rPr lang="en-US" dirty="0"/>
              <a:t>E.g., 4/14  multi-state outage caused by oversight</a:t>
            </a:r>
          </a:p>
          <a:p>
            <a:pPr lvl="2"/>
            <a:r>
              <a:rPr lang="en-US" dirty="0"/>
              <a:t>3/16: Erie County NY; Honolulu HI</a:t>
            </a:r>
          </a:p>
          <a:p>
            <a:r>
              <a:rPr lang="en-US" dirty="0"/>
              <a:t>Competition </a:t>
            </a:r>
          </a:p>
          <a:p>
            <a:pPr lvl="1"/>
            <a:r>
              <a:rPr lang="en-US" dirty="0"/>
              <a:t>Harm to competition is harm to consumers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2AA99-345E-42B0-A7DE-A761F3B9202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214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691</TotalTime>
  <Words>762</Words>
  <Application>Microsoft Office PowerPoint</Application>
  <PresentationFormat>On-screen Show (4:3)</PresentationFormat>
  <Paragraphs>111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Courier New</vt:lpstr>
      <vt:lpstr>Palatino Linotype</vt:lpstr>
      <vt:lpstr>Executive</vt:lpstr>
      <vt:lpstr>The IP Transition – What is it, and why is it important?   Prepared for NASUCA Mid-year meeting, New Orleans, LA  June 7, 2016 </vt:lpstr>
      <vt:lpstr>What is the “IP transition”?</vt:lpstr>
      <vt:lpstr>TDM </vt:lpstr>
      <vt:lpstr>IP </vt:lpstr>
      <vt:lpstr>Networks and services </vt:lpstr>
      <vt:lpstr>What is the IP Transition NOT? </vt:lpstr>
      <vt:lpstr>The key for customers:  The distinction between facilities and/or services</vt:lpstr>
      <vt:lpstr>How can we look at these changes?</vt:lpstr>
      <vt:lpstr>POTENTIAL EFFECTS OF THE IP TRANSITION ON CONSUMERS, COMPETITION, UNIVERSAL SERVICE AND PUBLIC SAFETY</vt:lpstr>
      <vt:lpstr>The § 214(a) protection </vt:lpstr>
      <vt:lpstr>Is losing basic service a true loss?</vt:lpstr>
      <vt:lpstr>QUESTIONS?  FURTHER DISCUSSION? </vt:lpstr>
      <vt:lpstr>Links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Briefing for the Upcoming § 214(e) Relinquishment Process:  When an ILEC wants to dump its ETC responsibilities</dc:title>
  <dc:creator>dalireza</dc:creator>
  <cp:lastModifiedBy>Nicole Haslup</cp:lastModifiedBy>
  <cp:revision>65</cp:revision>
  <cp:lastPrinted>2016-03-22T21:56:14Z</cp:lastPrinted>
  <dcterms:created xsi:type="dcterms:W3CDTF">2015-10-04T21:10:42Z</dcterms:created>
  <dcterms:modified xsi:type="dcterms:W3CDTF">2016-06-03T15:35:23Z</dcterms:modified>
</cp:coreProperties>
</file>