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19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9" r:id="rId10"/>
    <p:sldId id="268" r:id="rId11"/>
    <p:sldId id="270" r:id="rId12"/>
    <p:sldId id="271" r:id="rId13"/>
    <p:sldId id="272" r:id="rId14"/>
    <p:sldId id="273" r:id="rId15"/>
    <p:sldId id="274" r:id="rId16"/>
    <p:sldId id="257" r:id="rId17"/>
    <p:sldId id="259" r:id="rId18"/>
  </p:sldIdLst>
  <p:sldSz cx="9144000" cy="6858000" type="screen4x3"/>
  <p:notesSz cx="69469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4969" y="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7B67C706-79A5-45F4-B8AB-59AB6D82CC12}" type="datetimeFigureOut">
              <a:rPr lang="en-US" smtClean="0"/>
              <a:t>6/4/2016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82" tIns="46191" rIns="92382" bIns="4619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4690" y="4379595"/>
            <a:ext cx="5557520" cy="4149090"/>
          </a:xfrm>
          <a:prstGeom prst="rect">
            <a:avLst/>
          </a:prstGeom>
        </p:spPr>
        <p:txBody>
          <a:bodyPr vert="horz" lIns="92382" tIns="46191" rIns="92382" bIns="4619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759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4969" y="8757590"/>
            <a:ext cx="3010323" cy="461010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DC4B1FBA-D52F-49BB-8BCA-585C4CA7B9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270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E7DC-06CE-4321-AC2F-371ECA56623D}" type="datetime1">
              <a:rPr lang="en-US" smtClean="0"/>
              <a:t>6/4/2016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663B4-D3D4-4C2A-8E1B-620CE5655E47}" type="datetime1">
              <a:rPr lang="en-US" smtClean="0"/>
              <a:t>6/4/2016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05AC2-6CE6-4ECC-A3B4-B2DC33F9EEAB}" type="datetime1">
              <a:rPr lang="en-US" smtClean="0"/>
              <a:t>6/4/2016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7B04B-F019-4016-AAA7-780E51421368}" type="datetime1">
              <a:rPr lang="en-US" smtClean="0"/>
              <a:t>6/4/2016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F88A1-2D93-4DBE-94E7-3D77B7D293EB}" type="datetime1">
              <a:rPr lang="en-US" smtClean="0"/>
              <a:t>6/4/2016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7392B-C4EC-4A20-9ADD-68415B3253C7}" type="datetime1">
              <a:rPr lang="en-US" smtClean="0"/>
              <a:t>6/4/2016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82A27-DF79-4A64-88E8-CE8234F44E4E}" type="datetime1">
              <a:rPr lang="en-US" smtClean="0"/>
              <a:t>6/4/2016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1C7F7-81B2-438F-BA67-AC0CA46028E2}" type="datetime1">
              <a:rPr lang="en-US" smtClean="0"/>
              <a:t>6/4/2016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3A36E-7A48-42C6-943C-9F36D8B7B63D}" type="datetime1">
              <a:rPr lang="en-US" smtClean="0"/>
              <a:t>6/4/2016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60744-70D7-4644-9726-983D6C75207A}" type="datetime1">
              <a:rPr lang="en-US" smtClean="0"/>
              <a:t>6/4/2016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0E3F-7AF2-457D-AB46-056E0EE92123}" type="datetime1">
              <a:rPr lang="en-US" smtClean="0"/>
              <a:t>6/4/2016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B2417B2-D328-4092-9E02-F8D5D0F03660}" type="datetime1">
              <a:rPr lang="en-US" smtClean="0"/>
              <a:t>6/4/2016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78795D3-0EBD-449A-9DC0-A97CA24298C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Paula.carmody@maryland.gov" TargetMode="External"/><Relationship Id="rId2" Type="http://schemas.openxmlformats.org/officeDocument/2006/relationships/hyperlink" Target="http://www.opc.maryland.gov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acob.ouslander@maryland.go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NASUCA 2016 Mid-Year Meeting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Energy Supplier Challenges and Responses in Maryland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Paula Carmody</a:t>
            </a:r>
          </a:p>
          <a:p>
            <a:r>
              <a:rPr lang="en-US" dirty="0" smtClean="0"/>
              <a:t>Maryland Office of People’s Counsel</a:t>
            </a:r>
          </a:p>
          <a:p>
            <a:r>
              <a:rPr lang="en-US" smtClean="0"/>
              <a:t>June </a:t>
            </a:r>
            <a:r>
              <a:rPr lang="en-US" smtClean="0"/>
              <a:t>6, </a:t>
            </a:r>
            <a:r>
              <a:rPr lang="en-US" dirty="0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70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Maryland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PSC Generic Investigation of High Bills in 2014 Winter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PSC Show Cause Investigation of Several Suppliers </a:t>
            </a:r>
          </a:p>
          <a:p>
            <a:endParaRPr lang="en-US" dirty="0"/>
          </a:p>
          <a:p>
            <a:r>
              <a:rPr lang="en-US" dirty="0" smtClean="0"/>
              <a:t>PSC Examination of Existing Consumer Protection Regulations (PC 27 Stakeholder Process)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PSC Rulemaking and Adoption of Enhancements to Regulations (RM 54)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53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Major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Variable rates were a primary source of high bills</a:t>
            </a:r>
          </a:p>
          <a:p>
            <a:r>
              <a:rPr lang="en-US" dirty="0" smtClean="0"/>
              <a:t>Non-compliance with consumer protection laws</a:t>
            </a:r>
            <a:endParaRPr lang="en-US" dirty="0"/>
          </a:p>
          <a:p>
            <a:r>
              <a:rPr lang="en-US" dirty="0"/>
              <a:t>Customers had no idea what was </a:t>
            </a:r>
            <a:r>
              <a:rPr lang="en-US" dirty="0" smtClean="0"/>
              <a:t>happening with price spikes</a:t>
            </a:r>
            <a:endParaRPr lang="en-US" dirty="0"/>
          </a:p>
          <a:p>
            <a:pPr lvl="1"/>
            <a:r>
              <a:rPr lang="en-US" dirty="0"/>
              <a:t>Was it the weather or something else?</a:t>
            </a:r>
          </a:p>
          <a:p>
            <a:pPr lvl="1"/>
            <a:r>
              <a:rPr lang="en-US" dirty="0"/>
              <a:t>Deceptive </a:t>
            </a:r>
            <a:r>
              <a:rPr lang="en-US" dirty="0" smtClean="0"/>
              <a:t>marketing practices</a:t>
            </a:r>
            <a:endParaRPr lang="en-US" dirty="0"/>
          </a:p>
          <a:p>
            <a:pPr lvl="1"/>
            <a:r>
              <a:rPr lang="en-US" dirty="0"/>
              <a:t>No prior notice of rate increase</a:t>
            </a:r>
          </a:p>
          <a:p>
            <a:pPr lvl="1"/>
            <a:r>
              <a:rPr lang="en-US" dirty="0"/>
              <a:t>Contract renewals with variable rates; teaser rate contracts</a:t>
            </a:r>
          </a:p>
          <a:p>
            <a:r>
              <a:rPr lang="en-US" dirty="0"/>
              <a:t>Lag time between billing period and receipt of bill</a:t>
            </a:r>
          </a:p>
          <a:p>
            <a:r>
              <a:rPr lang="en-US" dirty="0"/>
              <a:t>Failures in supplier customer service and response</a:t>
            </a:r>
          </a:p>
          <a:p>
            <a:pPr lvl="1"/>
            <a:r>
              <a:rPr lang="en-US" dirty="0"/>
              <a:t>Customers could not get through to supplier</a:t>
            </a:r>
          </a:p>
          <a:p>
            <a:pPr lvl="1"/>
            <a:r>
              <a:rPr lang="en-US" dirty="0"/>
              <a:t>Misinformation</a:t>
            </a:r>
          </a:p>
          <a:p>
            <a:pPr lvl="1"/>
            <a:r>
              <a:rPr lang="en-US" dirty="0"/>
              <a:t>Refusal to switch customers</a:t>
            </a:r>
          </a:p>
          <a:p>
            <a:pPr lvl="1"/>
            <a:r>
              <a:rPr lang="en-US" dirty="0"/>
              <a:t>Lengthy times to switch back to utility or other </a:t>
            </a:r>
            <a:r>
              <a:rPr lang="en-US" dirty="0" smtClean="0"/>
              <a:t>supplier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438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Positive Outcomes</a:t>
            </a:r>
            <a:br>
              <a:rPr lang="en-US" sz="3600" dirty="0" smtClean="0"/>
            </a:br>
            <a:r>
              <a:rPr lang="en-US" sz="3600" dirty="0" smtClean="0"/>
              <a:t>Enforcement Actions - Mixed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en-US" dirty="0" smtClean="0"/>
          </a:p>
          <a:p>
            <a:pPr lvl="1"/>
            <a:r>
              <a:rPr lang="en-US" sz="1800" b="1" dirty="0"/>
              <a:t>Starion Energy (pre-vortex</a:t>
            </a:r>
            <a:r>
              <a:rPr lang="en-US" sz="1800" dirty="0"/>
              <a:t>)</a:t>
            </a:r>
          </a:p>
          <a:p>
            <a:pPr lvl="2"/>
            <a:r>
              <a:rPr lang="en-US" dirty="0"/>
              <a:t>Findings:  Violation of Door to Door Sales Act, Slamming and misrepresentation</a:t>
            </a:r>
          </a:p>
          <a:p>
            <a:pPr lvl="2"/>
            <a:r>
              <a:rPr lang="en-US" dirty="0"/>
              <a:t>Remedies:</a:t>
            </a:r>
          </a:p>
          <a:p>
            <a:pPr lvl="3"/>
            <a:r>
              <a:rPr lang="en-US" sz="1800" dirty="0"/>
              <a:t>$350,000 civil penalty</a:t>
            </a:r>
          </a:p>
          <a:p>
            <a:pPr lvl="3"/>
            <a:r>
              <a:rPr lang="en-US" sz="1800" dirty="0"/>
              <a:t>Limitations on marketing in certain geographic areas</a:t>
            </a:r>
          </a:p>
          <a:p>
            <a:pPr lvl="3"/>
            <a:r>
              <a:rPr lang="en-US" sz="1800" dirty="0"/>
              <a:t>Reporting requirements	</a:t>
            </a:r>
          </a:p>
          <a:p>
            <a:pPr lvl="1"/>
            <a:r>
              <a:rPr lang="en-US" sz="1800" b="1" dirty="0"/>
              <a:t>Xoom Energy (proposed order on appeal</a:t>
            </a:r>
            <a:r>
              <a:rPr lang="en-US" sz="1800" dirty="0"/>
              <a:t>)</a:t>
            </a:r>
          </a:p>
          <a:p>
            <a:pPr lvl="2"/>
            <a:r>
              <a:rPr lang="en-US" dirty="0"/>
              <a:t>Findings: Failure to provide notice of default to variable rate in renewal notice</a:t>
            </a:r>
          </a:p>
          <a:p>
            <a:pPr lvl="2"/>
            <a:r>
              <a:rPr lang="en-US" dirty="0"/>
              <a:t>Remedies: $40,000 civil penalty; refunds to customers who filed complaints prior to December 2014)</a:t>
            </a:r>
          </a:p>
          <a:p>
            <a:pPr lvl="1"/>
            <a:r>
              <a:rPr lang="en-US" sz="1800" b="1" dirty="0"/>
              <a:t>Major Energy (gas and electric)</a:t>
            </a:r>
          </a:p>
          <a:p>
            <a:pPr lvl="2"/>
            <a:r>
              <a:rPr lang="en-US" dirty="0"/>
              <a:t>Findings: misrepresentations re: variable rates</a:t>
            </a:r>
          </a:p>
          <a:p>
            <a:pPr lvl="2"/>
            <a:r>
              <a:rPr lang="en-US" dirty="0"/>
              <a:t>Remedies</a:t>
            </a:r>
          </a:p>
          <a:p>
            <a:pPr lvl="3"/>
            <a:r>
              <a:rPr lang="en-US" sz="1800" dirty="0"/>
              <a:t>$300,000 civil penalty</a:t>
            </a:r>
          </a:p>
          <a:p>
            <a:pPr lvl="3"/>
            <a:r>
              <a:rPr lang="en-US" sz="1800" dirty="0"/>
              <a:t>Temporary moratorium on door to door marketing</a:t>
            </a:r>
          </a:p>
          <a:p>
            <a:pPr lvl="1"/>
            <a:r>
              <a:rPr lang="en-US" sz="1800" b="1" dirty="0"/>
              <a:t>Blue Pilot (proposed order issued; </a:t>
            </a:r>
            <a:r>
              <a:rPr lang="en-US" sz="1800" b="1" dirty="0" smtClean="0"/>
              <a:t>pending possible appeals)</a:t>
            </a:r>
            <a:endParaRPr lang="en-US" sz="1800" b="1" dirty="0"/>
          </a:p>
          <a:p>
            <a:pPr lvl="2"/>
            <a:r>
              <a:rPr lang="en-US" dirty="0"/>
              <a:t>Findings:  Misrepresentations and violations of Telephone Solicitation Act</a:t>
            </a:r>
          </a:p>
          <a:p>
            <a:pPr lvl="2"/>
            <a:r>
              <a:rPr lang="en-US" dirty="0"/>
              <a:t>Remedies:</a:t>
            </a:r>
          </a:p>
          <a:p>
            <a:pPr lvl="3"/>
            <a:r>
              <a:rPr lang="en-US" sz="1800" dirty="0"/>
              <a:t>License suspension</a:t>
            </a:r>
          </a:p>
          <a:p>
            <a:pPr lvl="3"/>
            <a:r>
              <a:rPr lang="en-US" sz="1800" dirty="0"/>
              <a:t>$140,000 civil penalty</a:t>
            </a:r>
          </a:p>
          <a:p>
            <a:pPr lvl="3"/>
            <a:r>
              <a:rPr lang="en-US" sz="1800" dirty="0"/>
              <a:t>Report resolution of PSC complainants</a:t>
            </a:r>
          </a:p>
          <a:p>
            <a:pPr marL="548640" lvl="2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094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Positive Outcomes</a:t>
            </a:r>
            <a:br>
              <a:rPr lang="en-US" sz="3200" dirty="0" smtClean="0"/>
            </a:br>
            <a:r>
              <a:rPr lang="en-US" sz="3200" dirty="0" smtClean="0"/>
              <a:t>Changes to Regulations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Definitions: </a:t>
            </a:r>
          </a:p>
          <a:p>
            <a:pPr lvl="1"/>
            <a:r>
              <a:rPr lang="en-US" dirty="0" smtClean="0"/>
              <a:t>Only customer of record (or legal rep) can enter into contract with supplier</a:t>
            </a:r>
          </a:p>
          <a:p>
            <a:pPr lvl="1"/>
            <a:r>
              <a:rPr lang="en-US" dirty="0" smtClean="0"/>
              <a:t>Evidence of customer consent: signature (including electronic) unless exempt from Tel. Solicitation Act</a:t>
            </a:r>
          </a:p>
          <a:p>
            <a:r>
              <a:rPr lang="en-US" dirty="0" smtClean="0"/>
              <a:t>Contracts</a:t>
            </a:r>
          </a:p>
          <a:p>
            <a:pPr lvl="1"/>
            <a:r>
              <a:rPr lang="en-US" dirty="0" smtClean="0"/>
              <a:t>Contract summary document now required</a:t>
            </a:r>
          </a:p>
          <a:p>
            <a:pPr lvl="1"/>
            <a:r>
              <a:rPr lang="en-US" dirty="0" smtClean="0"/>
              <a:t>Disclosures re: variable rates and access to rates in advance of new billing cycle</a:t>
            </a:r>
          </a:p>
          <a:p>
            <a:pPr lvl="1"/>
            <a:r>
              <a:rPr lang="en-US" dirty="0" smtClean="0"/>
              <a:t>Renewals: New notice requirements on access to actual variable rates in advance of new billing cycle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043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Positive Outcomes</a:t>
            </a:r>
            <a:br>
              <a:rPr lang="en-US" dirty="0"/>
            </a:br>
            <a:r>
              <a:rPr lang="en-US" dirty="0"/>
              <a:t>Changes to Regulations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Advance </a:t>
            </a:r>
            <a:r>
              <a:rPr lang="en-US" dirty="0"/>
              <a:t>notice of rate change is </a:t>
            </a:r>
            <a:r>
              <a:rPr lang="en-US" dirty="0" smtClean="0"/>
              <a:t>required</a:t>
            </a:r>
          </a:p>
          <a:p>
            <a:r>
              <a:rPr lang="en-US" dirty="0" smtClean="0"/>
              <a:t>New requirements for Supplier Agents</a:t>
            </a:r>
          </a:p>
          <a:p>
            <a:pPr lvl="1"/>
            <a:r>
              <a:rPr lang="en-US" dirty="0" smtClean="0"/>
              <a:t>Qualifications</a:t>
            </a:r>
          </a:p>
          <a:p>
            <a:pPr lvl="1"/>
            <a:r>
              <a:rPr lang="en-US" dirty="0" smtClean="0"/>
              <a:t>Training</a:t>
            </a:r>
          </a:p>
          <a:p>
            <a:pPr lvl="1"/>
            <a:r>
              <a:rPr lang="en-US" dirty="0" smtClean="0"/>
              <a:t>Misrepresentations</a:t>
            </a:r>
          </a:p>
          <a:p>
            <a:pPr lvl="1"/>
            <a:r>
              <a:rPr lang="en-US" dirty="0" smtClean="0"/>
              <a:t>Door to door activity</a:t>
            </a:r>
          </a:p>
          <a:p>
            <a:r>
              <a:rPr lang="en-US" dirty="0" smtClean="0"/>
              <a:t>Faster switching between supplier and utility service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670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Continuing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Insufficient PSC (or advocate) resources to investigate and enforce consumer protection </a:t>
            </a:r>
            <a:r>
              <a:rPr lang="en-US" dirty="0" smtClean="0"/>
              <a:t>laws</a:t>
            </a:r>
          </a:p>
          <a:p>
            <a:r>
              <a:rPr lang="en-US" dirty="0"/>
              <a:t>PSC oversight of deceptive practices may be outside of its comfort zone</a:t>
            </a:r>
          </a:p>
          <a:p>
            <a:pPr lvl="1"/>
            <a:r>
              <a:rPr lang="en-US" dirty="0"/>
              <a:t>Tendency to give “benefit of doubt” to suppliers and to assume consumers know (or should know) how energy markets and contracts work</a:t>
            </a:r>
            <a:fld id="{5C1550FB-041F-4B2F-9D2B-76B942922CB0}" type="slidenum">
              <a:rPr lang="en-US"/>
              <a:pPr lvl="1"/>
              <a:t>15</a:t>
            </a:fld>
            <a:fld id="{E39EBB25-673C-41C6-BD45-65FB66BC6DC0}" type="slidenum">
              <a:rPr lang="en-US" smtClean="0"/>
              <a:pPr lvl="1"/>
              <a:t>15</a:t>
            </a:fld>
            <a:endParaRPr lang="en-US" dirty="0"/>
          </a:p>
          <a:p>
            <a:r>
              <a:rPr lang="en-US" dirty="0" smtClean="0"/>
              <a:t>Restrictions on variable rate contracts still not sufficient</a:t>
            </a:r>
          </a:p>
          <a:p>
            <a:r>
              <a:rPr lang="en-US" dirty="0" smtClean="0"/>
              <a:t>Supplier reliance on D2D and Telephone Sales</a:t>
            </a:r>
          </a:p>
          <a:p>
            <a:r>
              <a:rPr lang="en-US" dirty="0" smtClean="0"/>
              <a:t>Unfair and deceptive statements are tough to monitor</a:t>
            </a:r>
          </a:p>
          <a:p>
            <a:r>
              <a:rPr lang="en-US" dirty="0" smtClean="0"/>
              <a:t>Lack of a “class action” approach: financial relief to all customers affected by violations is not provided</a:t>
            </a:r>
          </a:p>
          <a:p>
            <a:pPr marL="27432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6220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Maryland References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Laws</a:t>
            </a:r>
          </a:p>
          <a:p>
            <a:pPr lvl="1"/>
            <a:r>
              <a:rPr lang="en-US" dirty="0" smtClean="0"/>
              <a:t>Public Utilities Article, Sec. 7-501, 505 and 507 (electric) and 603 (gas)</a:t>
            </a:r>
          </a:p>
          <a:p>
            <a:pPr lvl="1"/>
            <a:r>
              <a:rPr lang="en-US" dirty="0" smtClean="0"/>
              <a:t>Comm. Law Article, Title 13 (Consumer Protection Act), Sec. 13-301 (UDAP) and 302 (OAG Enforcement)</a:t>
            </a:r>
          </a:p>
          <a:p>
            <a:pPr lvl="1"/>
            <a:r>
              <a:rPr lang="en-US" dirty="0" smtClean="0"/>
              <a:t>Comm. Law Article, Sec 14-2201 (Telephone Solicitation Act) and 2601 (Door to Door Sales)</a:t>
            </a:r>
          </a:p>
          <a:p>
            <a:pPr marL="548640" lvl="2" indent="0">
              <a:buNone/>
            </a:pPr>
            <a:endParaRPr lang="en-US" dirty="0" smtClean="0"/>
          </a:p>
          <a:p>
            <a:r>
              <a:rPr lang="en-US" dirty="0" smtClean="0"/>
              <a:t>Regulations</a:t>
            </a:r>
          </a:p>
          <a:p>
            <a:pPr lvl="1"/>
            <a:r>
              <a:rPr lang="en-US" dirty="0" smtClean="0"/>
              <a:t>COMAR 20.32 (Disputes)</a:t>
            </a:r>
          </a:p>
          <a:p>
            <a:pPr lvl="1"/>
            <a:r>
              <a:rPr lang="en-US" dirty="0" smtClean="0"/>
              <a:t>COMAR 20.51 (Electric supplier license) and 20.53 (Electric consumer protections)</a:t>
            </a:r>
          </a:p>
          <a:p>
            <a:pPr lvl="1"/>
            <a:r>
              <a:rPr lang="en-US" dirty="0" smtClean="0"/>
              <a:t>COMAR 20.54 (Gas supplier license) and 20.59 (Gas supplier consumer protections)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2873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more information:</a:t>
            </a:r>
          </a:p>
          <a:p>
            <a:endParaRPr lang="en-US" dirty="0"/>
          </a:p>
          <a:p>
            <a:pPr algn="ctr"/>
            <a:r>
              <a:rPr lang="en-US" dirty="0" smtClean="0"/>
              <a:t>Office of People’s Counsel</a:t>
            </a:r>
          </a:p>
          <a:p>
            <a:pPr algn="ctr"/>
            <a:r>
              <a:rPr lang="en-US" dirty="0" smtClean="0"/>
              <a:t>6 St. Paul Street, Suite 2102</a:t>
            </a:r>
          </a:p>
          <a:p>
            <a:pPr algn="ctr"/>
            <a:r>
              <a:rPr lang="en-US" dirty="0" smtClean="0"/>
              <a:t>Baltimore, MD  21202</a:t>
            </a:r>
          </a:p>
          <a:p>
            <a:pPr algn="ctr"/>
            <a:r>
              <a:rPr lang="en-US" dirty="0" smtClean="0"/>
              <a:t>410-767-8150</a:t>
            </a:r>
          </a:p>
          <a:p>
            <a:pPr algn="ctr"/>
            <a:r>
              <a:rPr lang="en-US" dirty="0" smtClean="0">
                <a:hlinkClick r:id="rId2"/>
              </a:rPr>
              <a:t>www.opc.maryland.gov</a:t>
            </a:r>
            <a:endParaRPr lang="en-US" dirty="0" smtClean="0"/>
          </a:p>
          <a:p>
            <a:pPr algn="ctr"/>
            <a:r>
              <a:rPr lang="en-US" dirty="0" smtClean="0">
                <a:hlinkClick r:id="rId3"/>
              </a:rPr>
              <a:t>Paula.carmody@maryland.gov</a:t>
            </a:r>
            <a:endParaRPr lang="en-US" dirty="0" smtClean="0"/>
          </a:p>
          <a:p>
            <a:pPr algn="ctr"/>
            <a:r>
              <a:rPr lang="en-US" dirty="0" smtClean="0">
                <a:hlinkClick r:id="rId4"/>
              </a:rPr>
              <a:t>Jacob.ouslander@maryland.gov</a:t>
            </a:r>
            <a:endParaRPr lang="en-US" dirty="0" smtClean="0"/>
          </a:p>
          <a:p>
            <a:pPr algn="ctr"/>
            <a:r>
              <a:rPr lang="en-US" dirty="0" smtClean="0"/>
              <a:t>Molly.knoll@maryland.gov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529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1999 </a:t>
            </a:r>
            <a:r>
              <a:rPr lang="en-US" dirty="0"/>
              <a:t>Maryland Retail Competition Law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sz="3600" dirty="0" smtClean="0"/>
          </a:p>
          <a:p>
            <a:pPr lvl="1"/>
            <a:r>
              <a:rPr lang="en-US" sz="3600" dirty="0" smtClean="0"/>
              <a:t>Supplier License Requirements</a:t>
            </a:r>
          </a:p>
          <a:p>
            <a:pPr lvl="1"/>
            <a:r>
              <a:rPr lang="en-US" sz="3600" dirty="0" smtClean="0"/>
              <a:t>Consumer Protection Requirements</a:t>
            </a:r>
          </a:p>
          <a:p>
            <a:pPr lvl="1"/>
            <a:r>
              <a:rPr lang="en-US" sz="3600" dirty="0" smtClean="0"/>
              <a:t>PSC Dispute Process</a:t>
            </a:r>
          </a:p>
          <a:p>
            <a:pPr lvl="1"/>
            <a:r>
              <a:rPr lang="en-US" sz="3600" dirty="0" smtClean="0"/>
              <a:t>PSC Enforcement and Remedies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92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PSC Law and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License Application and Approval</a:t>
            </a:r>
          </a:p>
          <a:p>
            <a:pPr lvl="1"/>
            <a:r>
              <a:rPr lang="en-US" sz="3600" i="1" dirty="0" smtClean="0"/>
              <a:t>Evidence of technical and financial competence</a:t>
            </a:r>
          </a:p>
          <a:p>
            <a:pPr lvl="1"/>
            <a:r>
              <a:rPr lang="en-US" sz="3600" i="1" dirty="0" smtClean="0"/>
              <a:t>Certifications and affirmations by officers</a:t>
            </a:r>
          </a:p>
          <a:p>
            <a:pPr lvl="1"/>
            <a:r>
              <a:rPr lang="en-US" sz="3600" i="1" dirty="0" smtClean="0"/>
              <a:t>Consumer and environmental complaint history in other states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35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PSC Law and Regulations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Consumer Protections </a:t>
            </a:r>
          </a:p>
          <a:p>
            <a:pPr lvl="1"/>
            <a:r>
              <a:rPr lang="en-US" sz="3600" i="1" dirty="0" smtClean="0"/>
              <a:t>Prohibition on unfair or misleading practices</a:t>
            </a:r>
          </a:p>
          <a:p>
            <a:pPr lvl="1"/>
            <a:r>
              <a:rPr lang="en-US" sz="3600" i="1" dirty="0" smtClean="0"/>
              <a:t>Prohibition on violations of state and federal consumer protection laws</a:t>
            </a:r>
          </a:p>
          <a:p>
            <a:pPr lvl="2"/>
            <a:r>
              <a:rPr lang="en-US" sz="2600" i="1" dirty="0" smtClean="0"/>
              <a:t>UDAP, Telephone Solicitation Act and Door to Door Sales Act</a:t>
            </a:r>
          </a:p>
          <a:p>
            <a:pPr lvl="1"/>
            <a:r>
              <a:rPr lang="en-US" sz="3600" dirty="0" smtClean="0"/>
              <a:t>Disclosure Requirements</a:t>
            </a:r>
          </a:p>
          <a:p>
            <a:pPr lvl="1"/>
            <a:r>
              <a:rPr lang="en-US" sz="3600" dirty="0" smtClean="0"/>
              <a:t>Contract Requirements</a:t>
            </a:r>
          </a:p>
          <a:p>
            <a:pPr lvl="1"/>
            <a:endParaRPr lang="en-US" dirty="0" smtClean="0"/>
          </a:p>
          <a:p>
            <a:pPr marL="27432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604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PSC Law and Regulations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600" dirty="0" smtClean="0"/>
              <a:t>Enforcement</a:t>
            </a:r>
          </a:p>
          <a:p>
            <a:pPr lvl="1"/>
            <a:r>
              <a:rPr lang="en-US" sz="3600" dirty="0" smtClean="0"/>
              <a:t>PSC</a:t>
            </a:r>
          </a:p>
          <a:p>
            <a:pPr lvl="2"/>
            <a:r>
              <a:rPr lang="en-US" sz="3600" dirty="0" smtClean="0"/>
              <a:t>Dispute and mediation process</a:t>
            </a:r>
          </a:p>
          <a:p>
            <a:pPr lvl="2"/>
            <a:r>
              <a:rPr lang="en-US" sz="3600" dirty="0" smtClean="0"/>
              <a:t>Formal Customer complaints(appeals)</a:t>
            </a:r>
          </a:p>
          <a:p>
            <a:pPr lvl="2"/>
            <a:r>
              <a:rPr lang="en-US" sz="3600" dirty="0" smtClean="0"/>
              <a:t>PSC Show Cause Investigations </a:t>
            </a:r>
          </a:p>
          <a:p>
            <a:pPr lvl="2"/>
            <a:r>
              <a:rPr lang="en-US" sz="3600" dirty="0" smtClean="0"/>
              <a:t>OPC Complaints </a:t>
            </a:r>
          </a:p>
          <a:p>
            <a:pPr marL="548640" lvl="2" indent="0">
              <a:buNone/>
            </a:pPr>
            <a:endParaRPr lang="en-US" sz="3600" dirty="0" smtClean="0"/>
          </a:p>
          <a:p>
            <a:pPr lvl="1"/>
            <a:r>
              <a:rPr lang="en-US" sz="3600" dirty="0" smtClean="0"/>
              <a:t>Office of Attorney General</a:t>
            </a:r>
          </a:p>
          <a:p>
            <a:pPr lvl="2"/>
            <a:r>
              <a:rPr lang="en-US" sz="3600" dirty="0" smtClean="0"/>
              <a:t>Investigation/complaints  - violations of Consumer Protection Act (MD CPA)</a:t>
            </a:r>
          </a:p>
          <a:p>
            <a:pPr lvl="3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883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PSC Law and Regulations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Remedies – PSC Law</a:t>
            </a:r>
          </a:p>
          <a:p>
            <a:pPr lvl="1"/>
            <a:r>
              <a:rPr lang="en-US" sz="3600" dirty="0" smtClean="0"/>
              <a:t>License – moratoriums on new customers, suspension and revocation</a:t>
            </a:r>
          </a:p>
          <a:p>
            <a:pPr lvl="1"/>
            <a:r>
              <a:rPr lang="en-US" sz="3600" dirty="0" smtClean="0"/>
              <a:t>Civil penalties </a:t>
            </a:r>
          </a:p>
          <a:p>
            <a:pPr lvl="1"/>
            <a:r>
              <a:rPr lang="en-US" sz="3600" dirty="0" smtClean="0"/>
              <a:t>Refunds or credits to customers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111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POLAR VORTEX 2014!!!!!!!!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Deep freeze in 2 dozen states</a:t>
            </a:r>
            <a:endParaRPr lang="en-US" dirty="0"/>
          </a:p>
        </p:txBody>
      </p:sp>
      <p:pic>
        <p:nvPicPr>
          <p:cNvPr id="2066" name="Picture 18" descr="C:\Users\paulac\AppData\Local\Microsoft\Windows\INetCache\IE\R2OM2BZ2\ColdvsFlu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514600"/>
            <a:ext cx="5852160" cy="329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977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Spike in Energy Supplier Prices</a:t>
            </a:r>
            <a:br>
              <a:rPr lang="en-US" dirty="0" smtClean="0"/>
            </a:br>
            <a:r>
              <a:rPr lang="en-US" dirty="0" smtClean="0"/>
              <a:t>Consumer Fallout</a:t>
            </a:r>
            <a:endParaRPr lang="en-US" dirty="0"/>
          </a:p>
        </p:txBody>
      </p:sp>
      <p:pic>
        <p:nvPicPr>
          <p:cNvPr id="3079" name="Picture 7" descr="C:\Users\paulac\AppData\Local\Microsoft\Windows\INetCache\IE\X0HR3Q13\man-confused-sad-hi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797373"/>
            <a:ext cx="1737360" cy="2396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paulac\AppData\Local\Microsoft\Windows\INetCache\IE\3P8YK6TJ\Merlin2525-Payment-Required-Business-Stamp-1[1]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194291"/>
            <a:ext cx="1463040" cy="147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paulac\AppData\Local\Microsoft\Windows\INetCache\IE\ND4EF0GF\money2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648200"/>
            <a:ext cx="164592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paulac\AppData\Local\Microsoft\Windows\INetCache\IE\ND4EF0GF\electricbill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97373"/>
            <a:ext cx="2103120" cy="2113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908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$1000-$2000 Bills</a:t>
            </a:r>
            <a:br>
              <a:rPr lang="en-US" dirty="0"/>
            </a:br>
            <a:r>
              <a:rPr lang="en-US" dirty="0"/>
              <a:t>Who, What and Why?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LESSON LEARNED</a:t>
            </a:r>
          </a:p>
          <a:p>
            <a:pPr marL="0" indent="0" algn="ctr">
              <a:buNone/>
            </a:pPr>
            <a:r>
              <a:rPr lang="en-US" dirty="0" smtClean="0"/>
              <a:t>This was not just a “Polar Vortex” issue</a:t>
            </a:r>
          </a:p>
          <a:p>
            <a:pPr marL="0" indent="0" algn="ctr">
              <a:buNone/>
            </a:pPr>
            <a:r>
              <a:rPr lang="en-US" dirty="0" smtClean="0"/>
              <a:t>The extreme weather and extreme bills</a:t>
            </a:r>
          </a:p>
          <a:p>
            <a:pPr marL="0" indent="0" algn="ctr">
              <a:buNone/>
            </a:pPr>
            <a:r>
              <a:rPr lang="en-US" dirty="0" smtClean="0"/>
              <a:t>revealed the underlying problems for consumers </a:t>
            </a:r>
          </a:p>
          <a:p>
            <a:pPr marL="0" indent="0" algn="ctr">
              <a:buNone/>
            </a:pPr>
            <a:r>
              <a:rPr lang="en-US" dirty="0" smtClean="0"/>
              <a:t>with supplier contracts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5128" name="Picture 8" descr="C:\Users\paulac\AppData\Local\Microsoft\Windows\INetCache\IE\X0HR3Q13\angry-girl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733800"/>
            <a:ext cx="3931920" cy="2611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795D3-0EBD-449A-9DC0-A97CA24298C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4550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263</TotalTime>
  <Words>709</Words>
  <Application>Microsoft Office PowerPoint</Application>
  <PresentationFormat>On-screen Show (4:3)</PresentationFormat>
  <Paragraphs>155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Clarity</vt:lpstr>
      <vt:lpstr>NASUCA 2016 Mid-Year Meeting  Energy Supplier Challenges and Responses in Maryland</vt:lpstr>
      <vt:lpstr> 1999 Maryland Retail Competition Law </vt:lpstr>
      <vt:lpstr>PSC Law and Regulations</vt:lpstr>
      <vt:lpstr>PSC Law and Regulations</vt:lpstr>
      <vt:lpstr>PSC Law and Regulations</vt:lpstr>
      <vt:lpstr>PSC Law and Regulations</vt:lpstr>
      <vt:lpstr>POLAR VORTEX 2014!!!!!!!!</vt:lpstr>
      <vt:lpstr>Spike in Energy Supplier Prices Consumer Fallout</vt:lpstr>
      <vt:lpstr>$1000-$2000 Bills Who, What and Why?</vt:lpstr>
      <vt:lpstr>Maryland Response</vt:lpstr>
      <vt:lpstr>Major Problems</vt:lpstr>
      <vt:lpstr>Positive Outcomes Enforcement Actions - Mixed</vt:lpstr>
      <vt:lpstr>Positive Outcomes Changes to Regulations </vt:lpstr>
      <vt:lpstr>Positive Outcomes Changes to Regulations </vt:lpstr>
      <vt:lpstr>Continuing challenges</vt:lpstr>
      <vt:lpstr> Maryland References </vt:lpstr>
      <vt:lpstr>Thank you!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NASUCA 2016 Mid-Year Meeting  Energy Supplier Challenges and Responses in Maryland</dc:title>
  <dc:creator>Paula Carmody</dc:creator>
  <cp:lastModifiedBy>Paula Carmody</cp:lastModifiedBy>
  <cp:revision>25</cp:revision>
  <cp:lastPrinted>2016-06-04T19:01:35Z</cp:lastPrinted>
  <dcterms:created xsi:type="dcterms:W3CDTF">2016-06-04T14:58:56Z</dcterms:created>
  <dcterms:modified xsi:type="dcterms:W3CDTF">2016-06-04T19:32:12Z</dcterms:modified>
</cp:coreProperties>
</file>