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1" r:id="rId3"/>
    <p:sldId id="305" r:id="rId4"/>
    <p:sldId id="306" r:id="rId5"/>
    <p:sldId id="296" r:id="rId6"/>
    <p:sldId id="300" r:id="rId7"/>
    <p:sldId id="297" r:id="rId8"/>
    <p:sldId id="298" r:id="rId9"/>
    <p:sldId id="303" r:id="rId10"/>
    <p:sldId id="302" r:id="rId11"/>
    <p:sldId id="299" r:id="rId12"/>
    <p:sldId id="29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1B68D-BCB2-4FA8-ABA4-6FFDAC070A3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BCA08-CDCE-4514-9D8C-3461A91972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7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D8933-E47B-464D-BE4A-23800B3111E2}" type="datetime1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690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4400" baseline="0">
                <a:latin typeface="Dotum" panose="020B0600000101010101" pitchFamily="34" charset="-127"/>
                <a:ea typeface="Dotum" panose="020B0600000101010101" pitchFamily="34" charset="-127"/>
              </a:defRPr>
            </a:lvl1pPr>
          </a:lstStyle>
          <a:p>
            <a:endParaRPr lang="en-US" sz="2800" dirty="0">
              <a:solidFill>
                <a:srgbClr val="92D050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FF1F1-B0CC-4249-A33E-1505BBA3410A}" type="datetime1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-1" y="6324600"/>
            <a:ext cx="9144001" cy="5334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52400" y="6437411"/>
            <a:ext cx="876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anose="02020404030301010803" pitchFamily="18" charset="0"/>
              </a:rPr>
              <a:t>Office of the Public Advocate   |   State of Maine</a:t>
            </a:r>
            <a:r>
              <a:rPr lang="en-US" sz="1400" dirty="0">
                <a:solidFill>
                  <a:schemeClr val="bg1"/>
                </a:solidFill>
                <a:latin typeface="Garamond" panose="02020404030301010803" pitchFamily="18" charset="0"/>
              </a:rPr>
              <a:t>					</a:t>
            </a:r>
            <a:endParaRPr lang="en-US" sz="14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62725" y="63992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b="1" kern="1200">
                <a:solidFill>
                  <a:schemeClr val="bg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5D8C97D-3B34-49E6-8633-54B4890A94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4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BB6CD-8116-4E3E-9420-4407F5359732}" type="datetime1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2725" y="63992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fld id="{85D8C97D-3B34-49E6-8633-54B4890A94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2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551399"/>
            <a:ext cx="8229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C000"/>
                </a:solidFill>
                <a:latin typeface="Arial" panose="020B0604020202020204" pitchFamily="34" charset="0"/>
                <a:ea typeface="Dotum" panose="020B0600000101010101" pitchFamily="34" charset="-127"/>
                <a:cs typeface="Arial" panose="020B0604020202020204" pitchFamily="34" charset="0"/>
              </a:rPr>
              <a:t>An Alternative to Net Metering</a:t>
            </a:r>
          </a:p>
          <a:p>
            <a:r>
              <a:rPr lang="en-US" sz="2800" dirty="0">
                <a:solidFill>
                  <a:srgbClr val="FFC000"/>
                </a:solidFill>
                <a:latin typeface="Dotum" panose="020B0600000101010101" pitchFamily="34" charset="-127"/>
                <a:ea typeface="Dotum" panose="020B0600000101010101" pitchFamily="34" charset="-127"/>
                <a:cs typeface="Aharoni" panose="02010803020104030203" pitchFamily="2" charset="-79"/>
              </a:rPr>
              <a:t>The Maine Approach</a:t>
            </a:r>
            <a:endParaRPr lang="en-US" sz="28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r>
              <a:rPr lang="en-US" sz="2000" b="1" dirty="0">
                <a:solidFill>
                  <a:schemeClr val="bg1"/>
                </a:solidFill>
                <a:latin typeface="Garamond" panose="02020404030301010803" pitchFamily="18" charset="0"/>
              </a:rPr>
              <a:t>Tim Schneider</a:t>
            </a:r>
          </a:p>
          <a:p>
            <a:pPr algn="r"/>
            <a:r>
              <a:rPr lang="en-US" sz="2000" b="1" dirty="0">
                <a:solidFill>
                  <a:schemeClr val="bg1"/>
                </a:solidFill>
                <a:latin typeface="Garamond" panose="02020404030301010803" pitchFamily="18" charset="0"/>
              </a:rPr>
              <a:t>Maine Public Advocate</a:t>
            </a:r>
            <a:endParaRPr lang="en-US" sz="2000" b="1" cap="small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r>
              <a:rPr lang="en-US" sz="2000" b="1" dirty="0">
                <a:solidFill>
                  <a:schemeClr val="bg1"/>
                </a:solidFill>
                <a:latin typeface="Garamond" panose="02020404030301010803" pitchFamily="18" charset="0"/>
              </a:rPr>
              <a:t>June 7, 2016</a:t>
            </a:r>
          </a:p>
          <a:p>
            <a:pPr algn="r"/>
            <a:endParaRPr lang="en-US" sz="2000" b="1" dirty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algn="r"/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Garamond" panose="02020404030301010803" pitchFamily="18" charset="0"/>
              </a:rPr>
              <a:t>October 8, 2015</a:t>
            </a:r>
          </a:p>
          <a:p>
            <a:endParaRPr lang="en-US" sz="2000" b="1" cap="small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43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Principle #6: Develop and implement policies in a collaborative and transparent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latin typeface="Dotum" panose="020B0600000101010101" pitchFamily="34" charset="-127"/>
                <a:ea typeface="Dotum" panose="020B0600000101010101" pitchFamily="34" charset="-127"/>
              </a:rPr>
              <a:t>How we did it: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Introduce white paper outlining approach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Legislative resolve directing PUC stakeholder process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Multi-party stakeholder process with iterative policy development and negotiations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Report to Legislature, followed closely by implementing legislation</a:t>
            </a:r>
          </a:p>
          <a:p>
            <a:endParaRPr lang="en-US" sz="28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46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Dotum" panose="020B0600000101010101" pitchFamily="34" charset="-127"/>
                <a:ea typeface="Dotum" panose="020B0600000101010101" pitchFamily="34" charset="-127"/>
              </a:rPr>
              <a:t>There are ways to support solar that nearly all stakeholders can support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Takes time, patience, and a lot of collaboration</a:t>
            </a:r>
          </a:p>
          <a:p>
            <a:pPr marL="457200" lvl="1" indent="0">
              <a:buNone/>
            </a:pPr>
            <a:endParaRPr lang="en-US" sz="1400" dirty="0"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r>
              <a:rPr lang="en-US" sz="2800" dirty="0">
                <a:latin typeface="Dotum" panose="020B0600000101010101" pitchFamily="34" charset="-127"/>
                <a:ea typeface="Dotum" panose="020B0600000101010101" pitchFamily="34" charset="-127"/>
              </a:rPr>
              <a:t>Most or all of the principles can adopted in other states, even those with different market structures</a:t>
            </a:r>
          </a:p>
          <a:p>
            <a:pPr marL="0" indent="0">
              <a:buNone/>
            </a:pPr>
            <a:endParaRPr lang="en-US" sz="1000" dirty="0"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r>
              <a:rPr lang="en-US" sz="2800" dirty="0">
                <a:latin typeface="Dotum" panose="020B0600000101010101" pitchFamily="34" charset="-127"/>
                <a:ea typeface="Dotum" panose="020B0600000101010101" pitchFamily="34" charset="-127"/>
              </a:rPr>
              <a:t>Setting up the right policy platform upfront can save many headaches down the road</a:t>
            </a:r>
          </a:p>
          <a:p>
            <a:endParaRPr lang="en-US" sz="28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63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" y="6437411"/>
            <a:ext cx="883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Garamond" panose="02020404030301010803" pitchFamily="18" charset="0"/>
              </a:rPr>
              <a:t>Office of the Public Advocate   |   State of Maine</a:t>
            </a:r>
            <a:r>
              <a:rPr lang="en-US" sz="1400" dirty="0">
                <a:solidFill>
                  <a:schemeClr val="bg1"/>
                </a:solidFill>
                <a:latin typeface="Garamond" panose="02020404030301010803" pitchFamily="18" charset="0"/>
              </a:rPr>
              <a:t>					</a:t>
            </a:r>
            <a:endParaRPr lang="en-US" sz="1400" b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2743200"/>
            <a:ext cx="5572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92D050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Thank you.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266420"/>
            <a:ext cx="784860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>
              <a:spcAft>
                <a:spcPts val="600"/>
              </a:spcAft>
            </a:pPr>
            <a:r>
              <a:rPr lang="en-US" sz="2200" spc="20" dirty="0">
                <a:cs typeface="Arial" panose="020B0604020202020204" pitchFamily="34" charset="0"/>
              </a:rPr>
              <a:t>tim.schneider@maine.gov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spc="2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spcAft>
                <a:spcPts val="600"/>
              </a:spcAft>
            </a:pP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92D050"/>
              </a:buClr>
            </a:pP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60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5286" y="1169987"/>
            <a:ext cx="8229600" cy="5059363"/>
          </a:xfrm>
        </p:spPr>
        <p:txBody>
          <a:bodyPr/>
          <a:lstStyle/>
          <a:p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 </a:t>
            </a:r>
            <a:r>
              <a:rPr lang="en-US" dirty="0">
                <a:latin typeface="Dotum" panose="020B0600000101010101" pitchFamily="34" charset="-127"/>
                <a:ea typeface="Dotum" panose="020B0600000101010101" pitchFamily="34" charset="-127"/>
              </a:rPr>
              <a:t>Maine: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Dotum" panose="020B0600000101010101" pitchFamily="34" charset="-127"/>
                <a:ea typeface="Dotum" panose="020B0600000101010101" pitchFamily="34" charset="-127"/>
              </a:rPr>
              <a:t>20 MW of solar, mostly residential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Dotum" panose="020B0600000101010101" pitchFamily="34" charset="-127"/>
                <a:ea typeface="Dotum" panose="020B0600000101010101" pitchFamily="34" charset="-127"/>
              </a:rPr>
              <a:t>1% review trigger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Dotum" panose="020B0600000101010101" pitchFamily="34" charset="-127"/>
                <a:ea typeface="Dotum" panose="020B0600000101010101" pitchFamily="34" charset="-127"/>
              </a:rPr>
              <a:t>Value of Solar Study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Dotum" panose="020B0600000101010101" pitchFamily="34" charset="-127"/>
                <a:ea typeface="Dotum" panose="020B0600000101010101" pitchFamily="34" charset="-127"/>
              </a:rPr>
              <a:t>Divided Legislature, Governor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Dotum" panose="020B0600000101010101" pitchFamily="34" charset="-127"/>
                <a:ea typeface="Dotum" panose="020B0600000101010101" pitchFamily="34" charset="-127"/>
              </a:rPr>
              <a:t>AMI deployment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latin typeface="Dotum" panose="020B0600000101010101" pitchFamily="34" charset="-127"/>
                <a:ea typeface="Dotum" panose="020B0600000101010101" pitchFamily="34" charset="-127"/>
              </a:rPr>
              <a:t>ISO New England markets</a:t>
            </a:r>
          </a:p>
          <a:p>
            <a:pPr marL="457200" lvl="1" indent="0">
              <a:buNone/>
            </a:pPr>
            <a:endParaRPr lang="en-US" sz="18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990600"/>
            <a:ext cx="8458200" cy="5334000"/>
          </a:xfrm>
          <a:prstGeom prst="rect">
            <a:avLst/>
          </a:prstGeom>
          <a:blipFill dpi="0" rotWithShape="1">
            <a:blip r:embed="rId2">
              <a:alphaModFix amt="4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704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 </a:t>
            </a:r>
            <a:r>
              <a:rPr lang="en-US" sz="2800" dirty="0">
                <a:latin typeface="Dotum" panose="020B0600000101010101" pitchFamily="34" charset="-127"/>
                <a:ea typeface="Dotum" panose="020B0600000101010101" pitchFamily="34" charset="-127"/>
              </a:rPr>
              <a:t>We won!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Through stakeholder process and subsequent negotiations, presented draft legislation supported by utilities, Maine OPA, every environmental advocacy group in Maine and the solar industry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Build 250 MW of solar over 5 years across four different market segments: residential, C&amp;I, community and “grid scale”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End to net metering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Provide savings to ratepayers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Passed both houses, unanimous in         Republican controlled Senate!</a:t>
            </a:r>
          </a:p>
          <a:p>
            <a:pPr marL="457200" lvl="1" indent="0">
              <a:buNone/>
            </a:pPr>
            <a:endParaRPr lang="en-US" sz="20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6482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0159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 </a:t>
            </a:r>
            <a:r>
              <a:rPr lang="en-US" sz="2800" dirty="0">
                <a:latin typeface="Dotum" panose="020B0600000101010101" pitchFamily="34" charset="-127"/>
                <a:ea typeface="Dotum" panose="020B0600000101010101" pitchFamily="34" charset="-127"/>
              </a:rPr>
              <a:t>We lost! 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Governor vetoed, veto sustained in Maine House by two votes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Primary opponents: national solar groups and Governor</a:t>
            </a:r>
          </a:p>
          <a:p>
            <a:pPr marL="457200" lvl="1" indent="0">
              <a:buNone/>
            </a:pPr>
            <a:endParaRPr lang="en-US" sz="20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4</a:t>
            </a:fld>
            <a:endParaRPr lang="en-US"/>
          </a:p>
        </p:txBody>
      </p:sp>
      <p:sp>
        <p:nvSpPr>
          <p:cNvPr id="5" name="AutoShape 2" descr="Image result for Sad emoj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629" y="4653643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563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Principle #1: Separate compensation for distributed generation from retail rates.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latin typeface="Dotum" panose="020B0600000101010101" pitchFamily="34" charset="-127"/>
                <a:ea typeface="Dotum" panose="020B0600000101010101" pitchFamily="34" charset="-127"/>
              </a:rPr>
              <a:t>How we did it: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Set price that DG customers will receive for exports under a long term contract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Rates set at a level necessary to achieve installation targets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Customers have option of offsetting self-consumption or buy-all sell-all</a:t>
            </a:r>
          </a:p>
          <a:p>
            <a:pPr lvl="1"/>
            <a:endParaRPr lang="en-US" sz="24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731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Principle #2: Compensation should decrease as the price of solar decreases.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Dotum" panose="020B0600000101010101" pitchFamily="34" charset="-127"/>
                <a:ea typeface="Dotum" panose="020B0600000101010101" pitchFamily="34" charset="-127"/>
              </a:rPr>
              <a:t>How we did it: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Capacity-based step downs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Rates for new customers may adjust as needed to meet installation targets 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Automatic adjustment mechanism allows price increases if installations &lt;85% of installation targets for a given six month period.</a:t>
            </a:r>
          </a:p>
          <a:p>
            <a:pPr lvl="1"/>
            <a:endParaRPr lang="en-US" sz="2400" dirty="0">
              <a:latin typeface="Dotum" panose="020B0600000101010101" pitchFamily="34" charset="-127"/>
              <a:ea typeface="Dotum" panose="020B0600000101010101" pitchFamily="34" charset="-127"/>
            </a:endParaRPr>
          </a:p>
          <a:p>
            <a:pPr lvl="1"/>
            <a:endParaRPr lang="en-US" sz="24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50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Principle #3: Offer predictability to participating customers, industry, and all ratepayers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latin typeface="Dotum" panose="020B0600000101010101" pitchFamily="34" charset="-127"/>
                <a:ea typeface="Dotum" panose="020B0600000101010101" pitchFamily="34" charset="-127"/>
              </a:rPr>
              <a:t>How we did it: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Participating customers: </a:t>
            </a:r>
          </a:p>
          <a:p>
            <a:pPr lvl="2"/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Long term contract at specified rate</a:t>
            </a:r>
          </a:p>
          <a:p>
            <a:pPr lvl="2"/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Existing customers grandfathered for 12 years, or allowed to opt-in to long term contract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Solar industry: </a:t>
            </a:r>
          </a:p>
          <a:p>
            <a:pPr lvl="2"/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Capacity-based </a:t>
            </a:r>
            <a:r>
              <a:rPr lang="en-US" sz="2000" dirty="0" err="1">
                <a:latin typeface="Dotum" panose="020B0600000101010101" pitchFamily="34" charset="-127"/>
                <a:ea typeface="Dotum" panose="020B0600000101010101" pitchFamily="34" charset="-127"/>
              </a:rPr>
              <a:t>stepdowns</a:t>
            </a:r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 offer predictable pricing glide path</a:t>
            </a:r>
          </a:p>
          <a:p>
            <a:pPr lvl="2"/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5 year program, with guaranteed installation targets 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All Ratepayers:</a:t>
            </a:r>
          </a:p>
          <a:p>
            <a:pPr lvl="2"/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Total procurement amount set in statute</a:t>
            </a:r>
          </a:p>
          <a:p>
            <a:pPr lvl="2"/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Price to be paid bounded by cap, step down mechanisms</a:t>
            </a:r>
          </a:p>
          <a:p>
            <a:pPr lvl="2"/>
            <a:endParaRPr lang="en-US" sz="2000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67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Principle #4: Fairly and transparently allocate costs and benefits across all ratepayers.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latin typeface="Dotum" panose="020B0600000101010101" pitchFamily="34" charset="-127"/>
                <a:ea typeface="Dotum" panose="020B0600000101010101" pitchFamily="34" charset="-127"/>
              </a:rPr>
              <a:t>How we did it: 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Monetize all benefits in applicable markets (energy, capacity, RECs)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Difference between monetized benefits and contract price = ratepayer subsidy/benefits</a:t>
            </a:r>
          </a:p>
          <a:p>
            <a:pPr lvl="2"/>
            <a:r>
              <a:rPr lang="en-US" sz="2000" dirty="0">
                <a:latin typeface="Dotum" panose="020B0600000101010101" pitchFamily="34" charset="-127"/>
                <a:ea typeface="Dotum" panose="020B0600000101010101" pitchFamily="34" charset="-127"/>
              </a:rPr>
              <a:t>Can compare net costs to estimates of “non-monetized value”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Allocate these costs/benefits across all ratepayers through stranded cost mechanism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373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Principle #5: Provide opportunities for all customers to participate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>
                <a:latin typeface="Dotum" panose="020B0600000101010101" pitchFamily="34" charset="-127"/>
                <a:ea typeface="Dotum" panose="020B0600000101010101" pitchFamily="34" charset="-127"/>
              </a:rPr>
              <a:t>How we did it: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Community solar</a:t>
            </a:r>
          </a:p>
          <a:p>
            <a:pPr lvl="1"/>
            <a:r>
              <a:rPr lang="en-US" sz="2400" dirty="0">
                <a:latin typeface="Dotum" panose="020B0600000101010101" pitchFamily="34" charset="-127"/>
                <a:ea typeface="Dotum" panose="020B0600000101010101" pitchFamily="34" charset="-127"/>
              </a:rPr>
              <a:t>Commercial and industrial program</a:t>
            </a:r>
          </a:p>
          <a:p>
            <a:pPr lvl="1"/>
            <a:endParaRPr lang="en-US" dirty="0"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8C97D-3B34-49E6-8633-54B4890A94D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51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550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Aharoni</vt:lpstr>
      <vt:lpstr>Arial</vt:lpstr>
      <vt:lpstr>Calibri</vt:lpstr>
      <vt:lpstr>Dotum</vt:lpstr>
      <vt:lpstr>Garamond</vt:lpstr>
      <vt:lpstr>Wingdings</vt:lpstr>
      <vt:lpstr>Office Theme</vt:lpstr>
      <vt:lpstr>PowerPoint Presentation</vt:lpstr>
      <vt:lpstr>Background</vt:lpstr>
      <vt:lpstr>Background</vt:lpstr>
      <vt:lpstr>Background</vt:lpstr>
      <vt:lpstr>Principle #1: Separate compensation for distributed generation from retail rates.</vt:lpstr>
      <vt:lpstr>Principle #2: Compensation should decrease as the price of solar decreases.</vt:lpstr>
      <vt:lpstr>Principle #3: Offer predictability to participating customers, industry, and all ratepayers</vt:lpstr>
      <vt:lpstr>Principle #4: Fairly and transparently allocate costs and benefits across all ratepayers.</vt:lpstr>
      <vt:lpstr>Principle #5: Provide opportunities for all customers to participate</vt:lpstr>
      <vt:lpstr>Principle #6: Develop and implement policies in a collaborative and transparent process</vt:lpstr>
      <vt:lpstr>Takeaways</vt:lpstr>
      <vt:lpstr>PowerPoint Presentation</vt:lpstr>
    </vt:vector>
  </TitlesOfParts>
  <Company>State of Maine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Chittenden, Kathleen</dc:creator>
  <cp:lastModifiedBy>Nicole Haslup</cp:lastModifiedBy>
  <cp:revision>34</cp:revision>
  <dcterms:created xsi:type="dcterms:W3CDTF">2015-10-19T20:04:46Z</dcterms:created>
  <dcterms:modified xsi:type="dcterms:W3CDTF">2016-06-07T13:09:12Z</dcterms:modified>
</cp:coreProperties>
</file>