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3" r:id="rId4"/>
  </p:sldMasterIdLst>
  <p:notesMasterIdLst>
    <p:notesMasterId r:id="rId23"/>
  </p:notesMasterIdLst>
  <p:sldIdLst>
    <p:sldId id="341" r:id="rId5"/>
    <p:sldId id="342" r:id="rId6"/>
    <p:sldId id="362" r:id="rId7"/>
    <p:sldId id="368" r:id="rId8"/>
    <p:sldId id="369" r:id="rId9"/>
    <p:sldId id="357" r:id="rId10"/>
    <p:sldId id="364" r:id="rId11"/>
    <p:sldId id="345" r:id="rId12"/>
    <p:sldId id="346" r:id="rId13"/>
    <p:sldId id="347" r:id="rId14"/>
    <p:sldId id="360" r:id="rId15"/>
    <p:sldId id="365" r:id="rId16"/>
    <p:sldId id="366" r:id="rId17"/>
    <p:sldId id="367" r:id="rId18"/>
    <p:sldId id="361" r:id="rId19"/>
    <p:sldId id="353" r:id="rId20"/>
    <p:sldId id="354" r:id="rId21"/>
    <p:sldId id="356" r:id="rId22"/>
  </p:sldIdLst>
  <p:sldSz cx="9144000" cy="6858000" type="screen4x3"/>
  <p:notesSz cx="7010400" cy="9296400"/>
  <p:defaultTextStyle>
    <a:defPPr>
      <a:defRPr lang="en-US"/>
    </a:defPPr>
    <a:lvl1pPr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50000"/>
      </a:spcBef>
      <a:spcAft>
        <a:spcPct val="0"/>
      </a:spcAft>
      <a:defRPr sz="1600" kern="1200">
        <a:solidFill>
          <a:srgbClr val="000000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rgbClr val="000000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5195D3"/>
    <a:srgbClr val="5B9BD5"/>
    <a:srgbClr val="5D7F9D"/>
    <a:srgbClr val="F3FBFF"/>
    <a:srgbClr val="E4F6FE"/>
    <a:srgbClr val="D5F0F9"/>
    <a:srgbClr val="AAD2E9"/>
    <a:srgbClr val="FFEB99"/>
    <a:srgbClr val="E6C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3" autoAdjust="0"/>
    <p:restoredTop sz="72160" autoAdjust="0"/>
  </p:normalViewPr>
  <p:slideViewPr>
    <p:cSldViewPr snapToGrid="0">
      <p:cViewPr varScale="1">
        <p:scale>
          <a:sx n="62" d="100"/>
          <a:sy n="62" d="100"/>
        </p:scale>
        <p:origin x="194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E505A8-411F-4A9B-81B0-79B2BE048537}" type="doc">
      <dgm:prSet loTypeId="urn:microsoft.com/office/officeart/2005/8/layout/hChevron3" loCatId="process" qsTypeId="urn:microsoft.com/office/officeart/2005/8/quickstyle/simple1" qsCatId="simple" csTypeId="urn:microsoft.com/office/officeart/2005/8/colors/colorful2" csCatId="colorful" phldr="1"/>
      <dgm:spPr/>
    </dgm:pt>
    <dgm:pt modelId="{C5930D0E-FE50-43B8-998C-478B1F9C5AAD}">
      <dgm:prSet phldrT="[Text]"/>
      <dgm:spPr>
        <a:solidFill>
          <a:srgbClr val="00A8A4"/>
        </a:solidFill>
      </dgm:spPr>
      <dgm:t>
        <a:bodyPr/>
        <a:lstStyle/>
        <a:p>
          <a:r>
            <a:rPr lang="en-US" b="1" dirty="0"/>
            <a:t>Phase I      2014</a:t>
          </a:r>
        </a:p>
      </dgm:t>
    </dgm:pt>
    <dgm:pt modelId="{C4B88071-B285-4543-A2D6-0173B72EB157}" type="parTrans" cxnId="{E9EDFE1C-7485-4921-81F0-49899F4881A0}">
      <dgm:prSet/>
      <dgm:spPr/>
      <dgm:t>
        <a:bodyPr/>
        <a:lstStyle/>
        <a:p>
          <a:endParaRPr lang="en-US"/>
        </a:p>
      </dgm:t>
    </dgm:pt>
    <dgm:pt modelId="{5EAF43FB-3A5A-4711-9353-48E513B3602B}" type="sibTrans" cxnId="{E9EDFE1C-7485-4921-81F0-49899F4881A0}">
      <dgm:prSet/>
      <dgm:spPr/>
      <dgm:t>
        <a:bodyPr/>
        <a:lstStyle/>
        <a:p>
          <a:endParaRPr lang="en-US"/>
        </a:p>
      </dgm:t>
    </dgm:pt>
    <dgm:pt modelId="{63B42A64-9A89-4769-A7D4-556E6529E142}">
      <dgm:prSet phldrT="[Text]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en-US" b="1" dirty="0"/>
            <a:t>Phase 2 2015</a:t>
          </a:r>
        </a:p>
      </dgm:t>
    </dgm:pt>
    <dgm:pt modelId="{76A97787-55FA-4E5E-A60D-CB22CD9C6C9D}" type="parTrans" cxnId="{61A61FA8-BA38-4F37-8CF3-77BD12E0C23F}">
      <dgm:prSet/>
      <dgm:spPr/>
      <dgm:t>
        <a:bodyPr/>
        <a:lstStyle/>
        <a:p>
          <a:endParaRPr lang="en-US"/>
        </a:p>
      </dgm:t>
    </dgm:pt>
    <dgm:pt modelId="{91F0F96E-ED99-4FCC-B9B9-0CFC3919A7FA}" type="sibTrans" cxnId="{61A61FA8-BA38-4F37-8CF3-77BD12E0C23F}">
      <dgm:prSet/>
      <dgm:spPr/>
      <dgm:t>
        <a:bodyPr/>
        <a:lstStyle/>
        <a:p>
          <a:endParaRPr lang="en-US"/>
        </a:p>
      </dgm:t>
    </dgm:pt>
    <dgm:pt modelId="{C2565CC1-B307-4084-A6BA-483C32077272}">
      <dgm:prSet phldrT="[Text]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en-US" b="1" dirty="0"/>
            <a:t>Phase 3 2015 - 2018</a:t>
          </a:r>
        </a:p>
      </dgm:t>
    </dgm:pt>
    <dgm:pt modelId="{61136F8B-66E9-4436-9175-EA428217E0F3}" type="parTrans" cxnId="{E6B083A6-0DB2-442B-AB0A-4FD5AD9709AE}">
      <dgm:prSet/>
      <dgm:spPr/>
      <dgm:t>
        <a:bodyPr/>
        <a:lstStyle/>
        <a:p>
          <a:endParaRPr lang="en-US"/>
        </a:p>
      </dgm:t>
    </dgm:pt>
    <dgm:pt modelId="{D6605EAA-3008-489B-AD36-A6C9E980CEC2}" type="sibTrans" cxnId="{E6B083A6-0DB2-442B-AB0A-4FD5AD9709AE}">
      <dgm:prSet/>
      <dgm:spPr/>
      <dgm:t>
        <a:bodyPr/>
        <a:lstStyle/>
        <a:p>
          <a:endParaRPr lang="en-US"/>
        </a:p>
      </dgm:t>
    </dgm:pt>
    <dgm:pt modelId="{F70D28B1-4855-457F-BCAE-7261E7F1F933}" type="pres">
      <dgm:prSet presAssocID="{2BE505A8-411F-4A9B-81B0-79B2BE048537}" presName="Name0" presStyleCnt="0">
        <dgm:presLayoutVars>
          <dgm:dir/>
          <dgm:resizeHandles val="exact"/>
        </dgm:presLayoutVars>
      </dgm:prSet>
      <dgm:spPr/>
    </dgm:pt>
    <dgm:pt modelId="{EC80831B-6FEC-47BD-875E-C5BD584C7B31}" type="pres">
      <dgm:prSet presAssocID="{C5930D0E-FE50-43B8-998C-478B1F9C5AAD}" presName="parTxOnly" presStyleLbl="node1" presStyleIdx="0" presStyleCnt="3" custScaleY="149460">
        <dgm:presLayoutVars>
          <dgm:bulletEnabled val="1"/>
        </dgm:presLayoutVars>
      </dgm:prSet>
      <dgm:spPr/>
    </dgm:pt>
    <dgm:pt modelId="{6BD3C6E2-80F3-4F3F-9215-FABAF1D98FB9}" type="pres">
      <dgm:prSet presAssocID="{5EAF43FB-3A5A-4711-9353-48E513B3602B}" presName="parSpace" presStyleCnt="0"/>
      <dgm:spPr/>
    </dgm:pt>
    <dgm:pt modelId="{F87A6ED2-BACE-415B-991B-92623BB85046}" type="pres">
      <dgm:prSet presAssocID="{63B42A64-9A89-4769-A7D4-556E6529E142}" presName="parTxOnly" presStyleLbl="node1" presStyleIdx="1" presStyleCnt="3" custScaleY="122764" custLinFactNeighborX="-18352" custLinFactNeighborY="-250">
        <dgm:presLayoutVars>
          <dgm:bulletEnabled val="1"/>
        </dgm:presLayoutVars>
      </dgm:prSet>
      <dgm:spPr/>
    </dgm:pt>
    <dgm:pt modelId="{C78041BC-CCED-4489-B800-A0417F5C4FE9}" type="pres">
      <dgm:prSet presAssocID="{91F0F96E-ED99-4FCC-B9B9-0CFC3919A7FA}" presName="parSpace" presStyleCnt="0"/>
      <dgm:spPr/>
    </dgm:pt>
    <dgm:pt modelId="{8C33B523-33CE-4A70-8A85-4C2B692B114B}" type="pres">
      <dgm:prSet presAssocID="{C2565CC1-B307-4084-A6BA-483C32077272}" presName="parTxOnly" presStyleLbl="node1" presStyleIdx="2" presStyleCnt="3" custLinFactNeighborX="-13352">
        <dgm:presLayoutVars>
          <dgm:bulletEnabled val="1"/>
        </dgm:presLayoutVars>
      </dgm:prSet>
      <dgm:spPr/>
    </dgm:pt>
  </dgm:ptLst>
  <dgm:cxnLst>
    <dgm:cxn modelId="{E9EDFE1C-7485-4921-81F0-49899F4881A0}" srcId="{2BE505A8-411F-4A9B-81B0-79B2BE048537}" destId="{C5930D0E-FE50-43B8-998C-478B1F9C5AAD}" srcOrd="0" destOrd="0" parTransId="{C4B88071-B285-4543-A2D6-0173B72EB157}" sibTransId="{5EAF43FB-3A5A-4711-9353-48E513B3602B}"/>
    <dgm:cxn modelId="{D2652DE9-3B4F-49DE-BDB7-E534F5F35AB4}" type="presOf" srcId="{2BE505A8-411F-4A9B-81B0-79B2BE048537}" destId="{F70D28B1-4855-457F-BCAE-7261E7F1F933}" srcOrd="0" destOrd="0" presId="urn:microsoft.com/office/officeart/2005/8/layout/hChevron3"/>
    <dgm:cxn modelId="{2DBBEF61-3549-46FE-B830-3FCF2046A883}" type="presOf" srcId="{C5930D0E-FE50-43B8-998C-478B1F9C5AAD}" destId="{EC80831B-6FEC-47BD-875E-C5BD584C7B31}" srcOrd="0" destOrd="0" presId="urn:microsoft.com/office/officeart/2005/8/layout/hChevron3"/>
    <dgm:cxn modelId="{61A61FA8-BA38-4F37-8CF3-77BD12E0C23F}" srcId="{2BE505A8-411F-4A9B-81B0-79B2BE048537}" destId="{63B42A64-9A89-4769-A7D4-556E6529E142}" srcOrd="1" destOrd="0" parTransId="{76A97787-55FA-4E5E-A60D-CB22CD9C6C9D}" sibTransId="{91F0F96E-ED99-4FCC-B9B9-0CFC3919A7FA}"/>
    <dgm:cxn modelId="{6C3A9190-6AAC-41BE-8289-D5D9C2C7A9F1}" type="presOf" srcId="{C2565CC1-B307-4084-A6BA-483C32077272}" destId="{8C33B523-33CE-4A70-8A85-4C2B692B114B}" srcOrd="0" destOrd="0" presId="urn:microsoft.com/office/officeart/2005/8/layout/hChevron3"/>
    <dgm:cxn modelId="{E6B083A6-0DB2-442B-AB0A-4FD5AD9709AE}" srcId="{2BE505A8-411F-4A9B-81B0-79B2BE048537}" destId="{C2565CC1-B307-4084-A6BA-483C32077272}" srcOrd="2" destOrd="0" parTransId="{61136F8B-66E9-4436-9175-EA428217E0F3}" sibTransId="{D6605EAA-3008-489B-AD36-A6C9E980CEC2}"/>
    <dgm:cxn modelId="{A193456D-BDDE-44B0-BD8E-C9D823E89E34}" type="presOf" srcId="{63B42A64-9A89-4769-A7D4-556E6529E142}" destId="{F87A6ED2-BACE-415B-991B-92623BB85046}" srcOrd="0" destOrd="0" presId="urn:microsoft.com/office/officeart/2005/8/layout/hChevron3"/>
    <dgm:cxn modelId="{BA76A60C-3C06-4B4F-9934-8ED638958599}" type="presParOf" srcId="{F70D28B1-4855-457F-BCAE-7261E7F1F933}" destId="{EC80831B-6FEC-47BD-875E-C5BD584C7B31}" srcOrd="0" destOrd="0" presId="urn:microsoft.com/office/officeart/2005/8/layout/hChevron3"/>
    <dgm:cxn modelId="{B894CEC5-7BD0-4A44-9D69-6A468DF5A3B6}" type="presParOf" srcId="{F70D28B1-4855-457F-BCAE-7261E7F1F933}" destId="{6BD3C6E2-80F3-4F3F-9215-FABAF1D98FB9}" srcOrd="1" destOrd="0" presId="urn:microsoft.com/office/officeart/2005/8/layout/hChevron3"/>
    <dgm:cxn modelId="{3DBBCC74-E1E9-426D-862F-F898F3F95938}" type="presParOf" srcId="{F70D28B1-4855-457F-BCAE-7261E7F1F933}" destId="{F87A6ED2-BACE-415B-991B-92623BB85046}" srcOrd="2" destOrd="0" presId="urn:microsoft.com/office/officeart/2005/8/layout/hChevron3"/>
    <dgm:cxn modelId="{057B0B64-5D25-4679-A94B-4D52F8FBDF25}" type="presParOf" srcId="{F70D28B1-4855-457F-BCAE-7261E7F1F933}" destId="{C78041BC-CCED-4489-B800-A0417F5C4FE9}" srcOrd="3" destOrd="0" presId="urn:microsoft.com/office/officeart/2005/8/layout/hChevron3"/>
    <dgm:cxn modelId="{ED55DBF6-72A2-4C42-A8CC-B17218A5224A}" type="presParOf" srcId="{F70D28B1-4855-457F-BCAE-7261E7F1F933}" destId="{8C33B523-33CE-4A70-8A85-4C2B692B114B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E505A8-411F-4A9B-81B0-79B2BE048537}" type="doc">
      <dgm:prSet loTypeId="urn:microsoft.com/office/officeart/2005/8/layout/hChevron3" loCatId="process" qsTypeId="urn:microsoft.com/office/officeart/2005/8/quickstyle/simple1" qsCatId="simple" csTypeId="urn:microsoft.com/office/officeart/2005/8/colors/colorful2" csCatId="colorful" phldr="1"/>
      <dgm:spPr/>
    </dgm:pt>
    <dgm:pt modelId="{C5930D0E-FE50-43B8-998C-478B1F9C5AAD}">
      <dgm:prSet phldrT="[Text]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en-US" b="1" dirty="0"/>
            <a:t>Phase I      2014</a:t>
          </a:r>
        </a:p>
      </dgm:t>
    </dgm:pt>
    <dgm:pt modelId="{C4B88071-B285-4543-A2D6-0173B72EB157}" type="parTrans" cxnId="{E9EDFE1C-7485-4921-81F0-49899F4881A0}">
      <dgm:prSet/>
      <dgm:spPr/>
      <dgm:t>
        <a:bodyPr/>
        <a:lstStyle/>
        <a:p>
          <a:endParaRPr lang="en-US"/>
        </a:p>
      </dgm:t>
    </dgm:pt>
    <dgm:pt modelId="{5EAF43FB-3A5A-4711-9353-48E513B3602B}" type="sibTrans" cxnId="{E9EDFE1C-7485-4921-81F0-49899F4881A0}">
      <dgm:prSet/>
      <dgm:spPr/>
      <dgm:t>
        <a:bodyPr/>
        <a:lstStyle/>
        <a:p>
          <a:endParaRPr lang="en-US"/>
        </a:p>
      </dgm:t>
    </dgm:pt>
    <dgm:pt modelId="{63B42A64-9A89-4769-A7D4-556E6529E142}">
      <dgm:prSet phldrT="[Text]"/>
      <dgm:spPr>
        <a:solidFill>
          <a:srgbClr val="BA97FF"/>
        </a:solidFill>
      </dgm:spPr>
      <dgm:t>
        <a:bodyPr/>
        <a:lstStyle/>
        <a:p>
          <a:r>
            <a:rPr lang="en-US" b="1" dirty="0"/>
            <a:t>Phase 2 2015</a:t>
          </a:r>
        </a:p>
      </dgm:t>
    </dgm:pt>
    <dgm:pt modelId="{76A97787-55FA-4E5E-A60D-CB22CD9C6C9D}" type="parTrans" cxnId="{61A61FA8-BA38-4F37-8CF3-77BD12E0C23F}">
      <dgm:prSet/>
      <dgm:spPr/>
      <dgm:t>
        <a:bodyPr/>
        <a:lstStyle/>
        <a:p>
          <a:endParaRPr lang="en-US"/>
        </a:p>
      </dgm:t>
    </dgm:pt>
    <dgm:pt modelId="{91F0F96E-ED99-4FCC-B9B9-0CFC3919A7FA}" type="sibTrans" cxnId="{61A61FA8-BA38-4F37-8CF3-77BD12E0C23F}">
      <dgm:prSet/>
      <dgm:spPr/>
      <dgm:t>
        <a:bodyPr/>
        <a:lstStyle/>
        <a:p>
          <a:endParaRPr lang="en-US"/>
        </a:p>
      </dgm:t>
    </dgm:pt>
    <dgm:pt modelId="{C2565CC1-B307-4084-A6BA-483C32077272}">
      <dgm:prSet phldrT="[Text]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en-US" b="1" dirty="0"/>
            <a:t>Phase 3 2015 - 2018</a:t>
          </a:r>
        </a:p>
      </dgm:t>
    </dgm:pt>
    <dgm:pt modelId="{61136F8B-66E9-4436-9175-EA428217E0F3}" type="parTrans" cxnId="{E6B083A6-0DB2-442B-AB0A-4FD5AD9709AE}">
      <dgm:prSet/>
      <dgm:spPr/>
      <dgm:t>
        <a:bodyPr/>
        <a:lstStyle/>
        <a:p>
          <a:endParaRPr lang="en-US"/>
        </a:p>
      </dgm:t>
    </dgm:pt>
    <dgm:pt modelId="{D6605EAA-3008-489B-AD36-A6C9E980CEC2}" type="sibTrans" cxnId="{E6B083A6-0DB2-442B-AB0A-4FD5AD9709AE}">
      <dgm:prSet/>
      <dgm:spPr/>
      <dgm:t>
        <a:bodyPr/>
        <a:lstStyle/>
        <a:p>
          <a:endParaRPr lang="en-US"/>
        </a:p>
      </dgm:t>
    </dgm:pt>
    <dgm:pt modelId="{F70D28B1-4855-457F-BCAE-7261E7F1F933}" type="pres">
      <dgm:prSet presAssocID="{2BE505A8-411F-4A9B-81B0-79B2BE048537}" presName="Name0" presStyleCnt="0">
        <dgm:presLayoutVars>
          <dgm:dir/>
          <dgm:resizeHandles val="exact"/>
        </dgm:presLayoutVars>
      </dgm:prSet>
      <dgm:spPr/>
    </dgm:pt>
    <dgm:pt modelId="{EC80831B-6FEC-47BD-875E-C5BD584C7B31}" type="pres">
      <dgm:prSet presAssocID="{C5930D0E-FE50-43B8-998C-478B1F9C5AAD}" presName="parTxOnly" presStyleLbl="node1" presStyleIdx="0" presStyleCnt="3" custScaleY="149460">
        <dgm:presLayoutVars>
          <dgm:bulletEnabled val="1"/>
        </dgm:presLayoutVars>
      </dgm:prSet>
      <dgm:spPr/>
    </dgm:pt>
    <dgm:pt modelId="{6BD3C6E2-80F3-4F3F-9215-FABAF1D98FB9}" type="pres">
      <dgm:prSet presAssocID="{5EAF43FB-3A5A-4711-9353-48E513B3602B}" presName="parSpace" presStyleCnt="0"/>
      <dgm:spPr/>
    </dgm:pt>
    <dgm:pt modelId="{F87A6ED2-BACE-415B-991B-92623BB85046}" type="pres">
      <dgm:prSet presAssocID="{63B42A64-9A89-4769-A7D4-556E6529E142}" presName="parTxOnly" presStyleLbl="node1" presStyleIdx="1" presStyleCnt="3" custScaleY="122764" custLinFactNeighborX="-18352" custLinFactNeighborY="-250">
        <dgm:presLayoutVars>
          <dgm:bulletEnabled val="1"/>
        </dgm:presLayoutVars>
      </dgm:prSet>
      <dgm:spPr/>
    </dgm:pt>
    <dgm:pt modelId="{C78041BC-CCED-4489-B800-A0417F5C4FE9}" type="pres">
      <dgm:prSet presAssocID="{91F0F96E-ED99-4FCC-B9B9-0CFC3919A7FA}" presName="parSpace" presStyleCnt="0"/>
      <dgm:spPr/>
    </dgm:pt>
    <dgm:pt modelId="{8C33B523-33CE-4A70-8A85-4C2B692B114B}" type="pres">
      <dgm:prSet presAssocID="{C2565CC1-B307-4084-A6BA-483C32077272}" presName="parTxOnly" presStyleLbl="node1" presStyleIdx="2" presStyleCnt="3" custLinFactNeighborX="-13352">
        <dgm:presLayoutVars>
          <dgm:bulletEnabled val="1"/>
        </dgm:presLayoutVars>
      </dgm:prSet>
      <dgm:spPr/>
    </dgm:pt>
  </dgm:ptLst>
  <dgm:cxnLst>
    <dgm:cxn modelId="{E9EDFE1C-7485-4921-81F0-49899F4881A0}" srcId="{2BE505A8-411F-4A9B-81B0-79B2BE048537}" destId="{C5930D0E-FE50-43B8-998C-478B1F9C5AAD}" srcOrd="0" destOrd="0" parTransId="{C4B88071-B285-4543-A2D6-0173B72EB157}" sibTransId="{5EAF43FB-3A5A-4711-9353-48E513B3602B}"/>
    <dgm:cxn modelId="{D2652DE9-3B4F-49DE-BDB7-E534F5F35AB4}" type="presOf" srcId="{2BE505A8-411F-4A9B-81B0-79B2BE048537}" destId="{F70D28B1-4855-457F-BCAE-7261E7F1F933}" srcOrd="0" destOrd="0" presId="urn:microsoft.com/office/officeart/2005/8/layout/hChevron3"/>
    <dgm:cxn modelId="{2DBBEF61-3549-46FE-B830-3FCF2046A883}" type="presOf" srcId="{C5930D0E-FE50-43B8-998C-478B1F9C5AAD}" destId="{EC80831B-6FEC-47BD-875E-C5BD584C7B31}" srcOrd="0" destOrd="0" presId="urn:microsoft.com/office/officeart/2005/8/layout/hChevron3"/>
    <dgm:cxn modelId="{61A61FA8-BA38-4F37-8CF3-77BD12E0C23F}" srcId="{2BE505A8-411F-4A9B-81B0-79B2BE048537}" destId="{63B42A64-9A89-4769-A7D4-556E6529E142}" srcOrd="1" destOrd="0" parTransId="{76A97787-55FA-4E5E-A60D-CB22CD9C6C9D}" sibTransId="{91F0F96E-ED99-4FCC-B9B9-0CFC3919A7FA}"/>
    <dgm:cxn modelId="{6C3A9190-6AAC-41BE-8289-D5D9C2C7A9F1}" type="presOf" srcId="{C2565CC1-B307-4084-A6BA-483C32077272}" destId="{8C33B523-33CE-4A70-8A85-4C2B692B114B}" srcOrd="0" destOrd="0" presId="urn:microsoft.com/office/officeart/2005/8/layout/hChevron3"/>
    <dgm:cxn modelId="{E6B083A6-0DB2-442B-AB0A-4FD5AD9709AE}" srcId="{2BE505A8-411F-4A9B-81B0-79B2BE048537}" destId="{C2565CC1-B307-4084-A6BA-483C32077272}" srcOrd="2" destOrd="0" parTransId="{61136F8B-66E9-4436-9175-EA428217E0F3}" sibTransId="{D6605EAA-3008-489B-AD36-A6C9E980CEC2}"/>
    <dgm:cxn modelId="{A193456D-BDDE-44B0-BD8E-C9D823E89E34}" type="presOf" srcId="{63B42A64-9A89-4769-A7D4-556E6529E142}" destId="{F87A6ED2-BACE-415B-991B-92623BB85046}" srcOrd="0" destOrd="0" presId="urn:microsoft.com/office/officeart/2005/8/layout/hChevron3"/>
    <dgm:cxn modelId="{BA76A60C-3C06-4B4F-9934-8ED638958599}" type="presParOf" srcId="{F70D28B1-4855-457F-BCAE-7261E7F1F933}" destId="{EC80831B-6FEC-47BD-875E-C5BD584C7B31}" srcOrd="0" destOrd="0" presId="urn:microsoft.com/office/officeart/2005/8/layout/hChevron3"/>
    <dgm:cxn modelId="{B894CEC5-7BD0-4A44-9D69-6A468DF5A3B6}" type="presParOf" srcId="{F70D28B1-4855-457F-BCAE-7261E7F1F933}" destId="{6BD3C6E2-80F3-4F3F-9215-FABAF1D98FB9}" srcOrd="1" destOrd="0" presId="urn:microsoft.com/office/officeart/2005/8/layout/hChevron3"/>
    <dgm:cxn modelId="{3DBBCC74-E1E9-426D-862F-F898F3F95938}" type="presParOf" srcId="{F70D28B1-4855-457F-BCAE-7261E7F1F933}" destId="{F87A6ED2-BACE-415B-991B-92623BB85046}" srcOrd="2" destOrd="0" presId="urn:microsoft.com/office/officeart/2005/8/layout/hChevron3"/>
    <dgm:cxn modelId="{057B0B64-5D25-4679-A94B-4D52F8FBDF25}" type="presParOf" srcId="{F70D28B1-4855-457F-BCAE-7261E7F1F933}" destId="{C78041BC-CCED-4489-B800-A0417F5C4FE9}" srcOrd="3" destOrd="0" presId="urn:microsoft.com/office/officeart/2005/8/layout/hChevron3"/>
    <dgm:cxn modelId="{ED55DBF6-72A2-4C42-A8CC-B17218A5224A}" type="presParOf" srcId="{F70D28B1-4855-457F-BCAE-7261E7F1F933}" destId="{8C33B523-33CE-4A70-8A85-4C2B692B114B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C873C6-4198-457F-9FD6-169B3D0CF0FD}" type="doc">
      <dgm:prSet loTypeId="urn:microsoft.com/office/officeart/2005/8/layout/StepDownProcess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086A96-AE56-4D90-83DB-ABD05511B58F}">
      <dgm:prSet phldrT="[Text]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en-US" dirty="0"/>
            <a:t>Formulate </a:t>
          </a:r>
          <a:r>
            <a:rPr lang="en-US" i="1" dirty="0"/>
            <a:t>Question</a:t>
          </a:r>
        </a:p>
      </dgm:t>
    </dgm:pt>
    <dgm:pt modelId="{4529C99E-779A-4DF9-A539-0C5080247A78}" type="parTrans" cxnId="{8644F02B-3585-438F-8DCA-13A9055CE827}">
      <dgm:prSet/>
      <dgm:spPr/>
      <dgm:t>
        <a:bodyPr/>
        <a:lstStyle/>
        <a:p>
          <a:endParaRPr lang="en-US"/>
        </a:p>
      </dgm:t>
    </dgm:pt>
    <dgm:pt modelId="{C537A26D-D437-4B5B-858C-3868F63442EA}" type="sibTrans" cxnId="{8644F02B-3585-438F-8DCA-13A9055CE827}">
      <dgm:prSet/>
      <dgm:spPr/>
      <dgm:t>
        <a:bodyPr/>
        <a:lstStyle/>
        <a:p>
          <a:endParaRPr lang="en-US"/>
        </a:p>
      </dgm:t>
    </dgm:pt>
    <dgm:pt modelId="{979996FE-F911-426D-870C-67F74F649312}">
      <dgm:prSet phldrT="[Text]"/>
      <dgm:spPr>
        <a:gradFill flip="none" rotWithShape="0">
          <a:gsLst>
            <a:gs pos="0">
              <a:schemeClr val="accent6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6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6">
                <a:lumMod val="60000"/>
                <a:lumOff val="40000"/>
                <a:shade val="100000"/>
                <a:satMod val="11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Define </a:t>
          </a:r>
          <a:r>
            <a:rPr lang="en-US" i="1" dirty="0">
              <a:solidFill>
                <a:schemeClr val="bg1"/>
              </a:solidFill>
            </a:rPr>
            <a:t>Scenarios</a:t>
          </a:r>
          <a:r>
            <a:rPr lang="en-US" dirty="0">
              <a:solidFill>
                <a:schemeClr val="bg1"/>
              </a:solidFill>
            </a:rPr>
            <a:t> and </a:t>
          </a:r>
          <a:r>
            <a:rPr lang="en-US" i="1" dirty="0">
              <a:solidFill>
                <a:schemeClr val="bg1"/>
              </a:solidFill>
            </a:rPr>
            <a:t>Assumptions</a:t>
          </a:r>
        </a:p>
      </dgm:t>
    </dgm:pt>
    <dgm:pt modelId="{A221F3DE-CE5D-4206-AB57-75C6E271B860}" type="parTrans" cxnId="{B7221DAC-FA9D-45D0-A6D9-142B561203FE}">
      <dgm:prSet/>
      <dgm:spPr/>
      <dgm:t>
        <a:bodyPr/>
        <a:lstStyle/>
        <a:p>
          <a:endParaRPr lang="en-US"/>
        </a:p>
      </dgm:t>
    </dgm:pt>
    <dgm:pt modelId="{EED1DA49-B682-4159-8EFF-6EA9FB25F6E0}" type="sibTrans" cxnId="{B7221DAC-FA9D-45D0-A6D9-142B561203FE}">
      <dgm:prSet/>
      <dgm:spPr/>
      <dgm:t>
        <a:bodyPr/>
        <a:lstStyle/>
        <a:p>
          <a:endParaRPr lang="en-US"/>
        </a:p>
      </dgm:t>
    </dgm:pt>
    <dgm:pt modelId="{DACEF18A-9377-4190-9FA6-C07EEF79E601}">
      <dgm:prSet phldrT="[Text]"/>
      <dgm:spPr>
        <a:gradFill flip="none" rotWithShape="0">
          <a:gsLst>
            <a:gs pos="0">
              <a:schemeClr val="accent3">
                <a:lumMod val="75000"/>
                <a:shade val="30000"/>
                <a:satMod val="115000"/>
              </a:schemeClr>
            </a:gs>
            <a:gs pos="50000">
              <a:schemeClr val="accent3">
                <a:lumMod val="75000"/>
                <a:shade val="67500"/>
                <a:satMod val="115000"/>
              </a:schemeClr>
            </a:gs>
            <a:gs pos="100000">
              <a:schemeClr val="accent3">
                <a:lumMod val="75000"/>
                <a:shade val="100000"/>
                <a:satMod val="11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en-US" dirty="0"/>
            <a:t>Evaluate </a:t>
          </a:r>
          <a:r>
            <a:rPr lang="en-US" i="1" dirty="0"/>
            <a:t>Scenarios</a:t>
          </a:r>
          <a:r>
            <a:rPr lang="en-US" dirty="0"/>
            <a:t> Using Benefit - Cost Framework</a:t>
          </a:r>
        </a:p>
      </dgm:t>
    </dgm:pt>
    <dgm:pt modelId="{7CB6BE7B-FD02-4B73-85DB-FBCB17BE9833}" type="parTrans" cxnId="{A8D64B06-883D-435C-8F8D-F17FBE05C87B}">
      <dgm:prSet/>
      <dgm:spPr/>
      <dgm:t>
        <a:bodyPr/>
        <a:lstStyle/>
        <a:p>
          <a:endParaRPr lang="en-US"/>
        </a:p>
      </dgm:t>
    </dgm:pt>
    <dgm:pt modelId="{90A99752-06F5-43D1-AD1D-A1031EBC52E1}" type="sibTrans" cxnId="{A8D64B06-883D-435C-8F8D-F17FBE05C87B}">
      <dgm:prSet/>
      <dgm:spPr/>
      <dgm:t>
        <a:bodyPr/>
        <a:lstStyle/>
        <a:p>
          <a:endParaRPr lang="en-US"/>
        </a:p>
      </dgm:t>
    </dgm:pt>
    <dgm:pt modelId="{429830ED-4489-465E-BC3C-81AB0D0BDB58}">
      <dgm:prSet/>
      <dgm:spPr>
        <a:gradFill flip="none" rotWithShape="0">
          <a:gsLst>
            <a:gs pos="0">
              <a:schemeClr val="accent5">
                <a:lumMod val="75000"/>
                <a:shade val="30000"/>
                <a:satMod val="115000"/>
              </a:schemeClr>
            </a:gs>
            <a:gs pos="50000">
              <a:schemeClr val="accent5">
                <a:lumMod val="75000"/>
                <a:shade val="67500"/>
                <a:satMod val="115000"/>
              </a:schemeClr>
            </a:gs>
            <a:gs pos="100000">
              <a:schemeClr val="accent5">
                <a:lumMod val="75000"/>
                <a:shade val="100000"/>
                <a:satMod val="11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en-US" dirty="0"/>
            <a:t>Compare </a:t>
          </a:r>
          <a:r>
            <a:rPr lang="en-US" i="1" dirty="0"/>
            <a:t>Scenarios</a:t>
          </a:r>
          <a:r>
            <a:rPr lang="en-US" dirty="0"/>
            <a:t> and Identify “Best” Option</a:t>
          </a:r>
        </a:p>
      </dgm:t>
    </dgm:pt>
    <dgm:pt modelId="{114259D6-286C-4A89-AA7D-1EDB379D7FC8}" type="parTrans" cxnId="{7FD10585-9F6C-466C-900B-9FAD3B114062}">
      <dgm:prSet/>
      <dgm:spPr/>
      <dgm:t>
        <a:bodyPr/>
        <a:lstStyle/>
        <a:p>
          <a:endParaRPr lang="en-US"/>
        </a:p>
      </dgm:t>
    </dgm:pt>
    <dgm:pt modelId="{5E29F18F-C889-4ECA-9037-B21530A63E8E}" type="sibTrans" cxnId="{7FD10585-9F6C-466C-900B-9FAD3B114062}">
      <dgm:prSet/>
      <dgm:spPr/>
      <dgm:t>
        <a:bodyPr/>
        <a:lstStyle/>
        <a:p>
          <a:endParaRPr lang="en-US"/>
        </a:p>
      </dgm:t>
    </dgm:pt>
    <dgm:pt modelId="{B2FA5749-4412-4362-B9E7-5C732E2A283E}" type="pres">
      <dgm:prSet presAssocID="{01C873C6-4198-457F-9FD6-169B3D0CF0FD}" presName="rootnode" presStyleCnt="0">
        <dgm:presLayoutVars>
          <dgm:chMax/>
          <dgm:chPref/>
          <dgm:dir/>
          <dgm:animLvl val="lvl"/>
        </dgm:presLayoutVars>
      </dgm:prSet>
      <dgm:spPr/>
    </dgm:pt>
    <dgm:pt modelId="{E4C8F20A-1CCF-4616-A3FB-787253B6FBF4}" type="pres">
      <dgm:prSet presAssocID="{60086A96-AE56-4D90-83DB-ABD05511B58F}" presName="composite" presStyleCnt="0"/>
      <dgm:spPr/>
    </dgm:pt>
    <dgm:pt modelId="{2F77DE96-799A-4D9F-9920-BD935E9F3C26}" type="pres">
      <dgm:prSet presAssocID="{60086A96-AE56-4D90-83DB-ABD05511B58F}" presName="bentUpArrow1" presStyleLbl="alignImgPlace1" presStyleIdx="0" presStyleCnt="3" custScaleX="88863" custScaleY="95593" custLinFactNeighborX="-1715" custLinFactNeighborY="-34064"/>
      <dgm:spPr/>
    </dgm:pt>
    <dgm:pt modelId="{8C9BFC50-02F1-4C7B-9050-6A8708028A76}" type="pres">
      <dgm:prSet presAssocID="{60086A96-AE56-4D90-83DB-ABD05511B58F}" presName="ParentText" presStyleLbl="node1" presStyleIdx="0" presStyleCnt="4" custScaleX="131146" custScaleY="67845">
        <dgm:presLayoutVars>
          <dgm:chMax val="1"/>
          <dgm:chPref val="1"/>
          <dgm:bulletEnabled val="1"/>
        </dgm:presLayoutVars>
      </dgm:prSet>
      <dgm:spPr/>
    </dgm:pt>
    <dgm:pt modelId="{F220FC6B-5985-451C-AEC6-5B7ADE3A5D5C}" type="pres">
      <dgm:prSet presAssocID="{60086A96-AE56-4D90-83DB-ABD05511B58F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9C73C361-3A9F-4BFD-87D3-8CE61097B0EF}" type="pres">
      <dgm:prSet presAssocID="{C537A26D-D437-4B5B-858C-3868F63442EA}" presName="sibTrans" presStyleCnt="0"/>
      <dgm:spPr/>
    </dgm:pt>
    <dgm:pt modelId="{7E4CA156-5C93-4C3C-A335-59E2C41D4C69}" type="pres">
      <dgm:prSet presAssocID="{979996FE-F911-426D-870C-67F74F649312}" presName="composite" presStyleCnt="0"/>
      <dgm:spPr/>
    </dgm:pt>
    <dgm:pt modelId="{8E573713-6883-41FA-8156-7F8C2B30A81F}" type="pres">
      <dgm:prSet presAssocID="{979996FE-F911-426D-870C-67F74F649312}" presName="bentUpArrow1" presStyleLbl="alignImgPlace1" presStyleIdx="1" presStyleCnt="3" custLinFactNeighborX="-14939" custLinFactNeighborY="-51311"/>
      <dgm:spPr/>
    </dgm:pt>
    <dgm:pt modelId="{C3FEA04B-C246-42BC-852C-FF2D62EBFEB3}" type="pres">
      <dgm:prSet presAssocID="{979996FE-F911-426D-870C-67F74F649312}" presName="ParentText" presStyleLbl="node1" presStyleIdx="1" presStyleCnt="4" custScaleX="131146" custScaleY="74287" custLinFactNeighborX="-581" custLinFactNeighborY="-17603">
        <dgm:presLayoutVars>
          <dgm:chMax val="1"/>
          <dgm:chPref val="1"/>
          <dgm:bulletEnabled val="1"/>
        </dgm:presLayoutVars>
      </dgm:prSet>
      <dgm:spPr/>
    </dgm:pt>
    <dgm:pt modelId="{9EC74C95-FA6F-4799-B400-BE8D5461D6C6}" type="pres">
      <dgm:prSet presAssocID="{979996FE-F911-426D-870C-67F74F649312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ED8B9709-CE61-4600-89E0-C80E3D3A6733}" type="pres">
      <dgm:prSet presAssocID="{EED1DA49-B682-4159-8EFF-6EA9FB25F6E0}" presName="sibTrans" presStyleCnt="0"/>
      <dgm:spPr/>
    </dgm:pt>
    <dgm:pt modelId="{E5C026EE-8898-4ECF-B814-221B952120D1}" type="pres">
      <dgm:prSet presAssocID="{DACEF18A-9377-4190-9FA6-C07EEF79E601}" presName="composite" presStyleCnt="0"/>
      <dgm:spPr/>
    </dgm:pt>
    <dgm:pt modelId="{C6CB0916-C5D8-4C8C-830C-D727486B97F6}" type="pres">
      <dgm:prSet presAssocID="{DACEF18A-9377-4190-9FA6-C07EEF79E601}" presName="bentUpArrow1" presStyleLbl="alignImgPlace1" presStyleIdx="2" presStyleCnt="3" custLinFactNeighborX="-2802" custLinFactNeighborY="-70221"/>
      <dgm:spPr/>
    </dgm:pt>
    <dgm:pt modelId="{DFB483BC-D590-4B2B-AC17-9EA3799B09EF}" type="pres">
      <dgm:prSet presAssocID="{DACEF18A-9377-4190-9FA6-C07EEF79E601}" presName="ParentText" presStyleLbl="node1" presStyleIdx="2" presStyleCnt="4" custScaleX="131146" custScaleY="76214" custLinFactNeighborX="-5228" custLinFactNeighborY="-32954">
        <dgm:presLayoutVars>
          <dgm:chMax val="1"/>
          <dgm:chPref val="1"/>
          <dgm:bulletEnabled val="1"/>
        </dgm:presLayoutVars>
      </dgm:prSet>
      <dgm:spPr/>
    </dgm:pt>
    <dgm:pt modelId="{8409B858-0FDA-4B40-9E64-08FFD9BEB50F}" type="pres">
      <dgm:prSet presAssocID="{DACEF18A-9377-4190-9FA6-C07EEF79E601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6575154C-746B-4C4A-AAA9-BF4ED1B3F230}" type="pres">
      <dgm:prSet presAssocID="{90A99752-06F5-43D1-AD1D-A1031EBC52E1}" presName="sibTrans" presStyleCnt="0"/>
      <dgm:spPr/>
    </dgm:pt>
    <dgm:pt modelId="{5B5FC8EA-0345-47CE-8864-DD5ADAEAD7CB}" type="pres">
      <dgm:prSet presAssocID="{429830ED-4489-465E-BC3C-81AB0D0BDB58}" presName="composite" presStyleCnt="0"/>
      <dgm:spPr/>
    </dgm:pt>
    <dgm:pt modelId="{9965F857-533C-45C5-A183-2C016E09A41B}" type="pres">
      <dgm:prSet presAssocID="{429830ED-4489-465E-BC3C-81AB0D0BDB58}" presName="ParentText" presStyleLbl="node1" presStyleIdx="3" presStyleCnt="4" custScaleX="131146" custScaleY="72431" custLinFactNeighborX="1743" custLinFactNeighborY="-43729">
        <dgm:presLayoutVars>
          <dgm:chMax val="1"/>
          <dgm:chPref val="1"/>
          <dgm:bulletEnabled val="1"/>
        </dgm:presLayoutVars>
      </dgm:prSet>
      <dgm:spPr/>
    </dgm:pt>
  </dgm:ptLst>
  <dgm:cxnLst>
    <dgm:cxn modelId="{AE9B52A4-E6F2-4A38-9BB9-4EDEEB700501}" type="presOf" srcId="{60086A96-AE56-4D90-83DB-ABD05511B58F}" destId="{8C9BFC50-02F1-4C7B-9050-6A8708028A76}" srcOrd="0" destOrd="0" presId="urn:microsoft.com/office/officeart/2005/8/layout/StepDownProcess"/>
    <dgm:cxn modelId="{77EA32D0-AC48-4297-8D4E-B945D9EC5474}" type="presOf" srcId="{429830ED-4489-465E-BC3C-81AB0D0BDB58}" destId="{9965F857-533C-45C5-A183-2C016E09A41B}" srcOrd="0" destOrd="0" presId="urn:microsoft.com/office/officeart/2005/8/layout/StepDownProcess"/>
    <dgm:cxn modelId="{8D2652F4-63C7-4340-9226-50261397FAE9}" type="presOf" srcId="{01C873C6-4198-457F-9FD6-169B3D0CF0FD}" destId="{B2FA5749-4412-4362-B9E7-5C732E2A283E}" srcOrd="0" destOrd="0" presId="urn:microsoft.com/office/officeart/2005/8/layout/StepDownProcess"/>
    <dgm:cxn modelId="{258BA901-7A70-47A0-B0F2-DB823CB4BF59}" type="presOf" srcId="{979996FE-F911-426D-870C-67F74F649312}" destId="{C3FEA04B-C246-42BC-852C-FF2D62EBFEB3}" srcOrd="0" destOrd="0" presId="urn:microsoft.com/office/officeart/2005/8/layout/StepDownProcess"/>
    <dgm:cxn modelId="{8644F02B-3585-438F-8DCA-13A9055CE827}" srcId="{01C873C6-4198-457F-9FD6-169B3D0CF0FD}" destId="{60086A96-AE56-4D90-83DB-ABD05511B58F}" srcOrd="0" destOrd="0" parTransId="{4529C99E-779A-4DF9-A539-0C5080247A78}" sibTransId="{C537A26D-D437-4B5B-858C-3868F63442EA}"/>
    <dgm:cxn modelId="{A8D64B06-883D-435C-8F8D-F17FBE05C87B}" srcId="{01C873C6-4198-457F-9FD6-169B3D0CF0FD}" destId="{DACEF18A-9377-4190-9FA6-C07EEF79E601}" srcOrd="2" destOrd="0" parTransId="{7CB6BE7B-FD02-4B73-85DB-FBCB17BE9833}" sibTransId="{90A99752-06F5-43D1-AD1D-A1031EBC52E1}"/>
    <dgm:cxn modelId="{7FD10585-9F6C-466C-900B-9FAD3B114062}" srcId="{01C873C6-4198-457F-9FD6-169B3D0CF0FD}" destId="{429830ED-4489-465E-BC3C-81AB0D0BDB58}" srcOrd="3" destOrd="0" parTransId="{114259D6-286C-4A89-AA7D-1EDB379D7FC8}" sibTransId="{5E29F18F-C889-4ECA-9037-B21530A63E8E}"/>
    <dgm:cxn modelId="{B7221DAC-FA9D-45D0-A6D9-142B561203FE}" srcId="{01C873C6-4198-457F-9FD6-169B3D0CF0FD}" destId="{979996FE-F911-426D-870C-67F74F649312}" srcOrd="1" destOrd="0" parTransId="{A221F3DE-CE5D-4206-AB57-75C6E271B860}" sibTransId="{EED1DA49-B682-4159-8EFF-6EA9FB25F6E0}"/>
    <dgm:cxn modelId="{381D0AAD-3261-4E47-A519-3C9D894D7E35}" type="presOf" srcId="{DACEF18A-9377-4190-9FA6-C07EEF79E601}" destId="{DFB483BC-D590-4B2B-AC17-9EA3799B09EF}" srcOrd="0" destOrd="0" presId="urn:microsoft.com/office/officeart/2005/8/layout/StepDownProcess"/>
    <dgm:cxn modelId="{BFD937E5-FC9D-496D-B0C9-3FAC75D06875}" type="presParOf" srcId="{B2FA5749-4412-4362-B9E7-5C732E2A283E}" destId="{E4C8F20A-1CCF-4616-A3FB-787253B6FBF4}" srcOrd="0" destOrd="0" presId="urn:microsoft.com/office/officeart/2005/8/layout/StepDownProcess"/>
    <dgm:cxn modelId="{7843AFC2-A80F-42C7-B18F-41894E8DA9F1}" type="presParOf" srcId="{E4C8F20A-1CCF-4616-A3FB-787253B6FBF4}" destId="{2F77DE96-799A-4D9F-9920-BD935E9F3C26}" srcOrd="0" destOrd="0" presId="urn:microsoft.com/office/officeart/2005/8/layout/StepDownProcess"/>
    <dgm:cxn modelId="{4B8625B4-4DD8-4B7A-BCA6-E77177FECC1A}" type="presParOf" srcId="{E4C8F20A-1CCF-4616-A3FB-787253B6FBF4}" destId="{8C9BFC50-02F1-4C7B-9050-6A8708028A76}" srcOrd="1" destOrd="0" presId="urn:microsoft.com/office/officeart/2005/8/layout/StepDownProcess"/>
    <dgm:cxn modelId="{9DB7089F-10AF-44E7-90BB-5AF65E89D189}" type="presParOf" srcId="{E4C8F20A-1CCF-4616-A3FB-787253B6FBF4}" destId="{F220FC6B-5985-451C-AEC6-5B7ADE3A5D5C}" srcOrd="2" destOrd="0" presId="urn:microsoft.com/office/officeart/2005/8/layout/StepDownProcess"/>
    <dgm:cxn modelId="{BB88884F-603E-4169-8C81-4F6E3B9CF025}" type="presParOf" srcId="{B2FA5749-4412-4362-B9E7-5C732E2A283E}" destId="{9C73C361-3A9F-4BFD-87D3-8CE61097B0EF}" srcOrd="1" destOrd="0" presId="urn:microsoft.com/office/officeart/2005/8/layout/StepDownProcess"/>
    <dgm:cxn modelId="{12DDF115-2C08-4627-A0E3-8D6C6D7499F2}" type="presParOf" srcId="{B2FA5749-4412-4362-B9E7-5C732E2A283E}" destId="{7E4CA156-5C93-4C3C-A335-59E2C41D4C69}" srcOrd="2" destOrd="0" presId="urn:microsoft.com/office/officeart/2005/8/layout/StepDownProcess"/>
    <dgm:cxn modelId="{58EA9172-86F7-451D-B527-EA2A940604FF}" type="presParOf" srcId="{7E4CA156-5C93-4C3C-A335-59E2C41D4C69}" destId="{8E573713-6883-41FA-8156-7F8C2B30A81F}" srcOrd="0" destOrd="0" presId="urn:microsoft.com/office/officeart/2005/8/layout/StepDownProcess"/>
    <dgm:cxn modelId="{57E0AC1D-0BCE-44CD-8BF2-68BCED2B7030}" type="presParOf" srcId="{7E4CA156-5C93-4C3C-A335-59E2C41D4C69}" destId="{C3FEA04B-C246-42BC-852C-FF2D62EBFEB3}" srcOrd="1" destOrd="0" presId="urn:microsoft.com/office/officeart/2005/8/layout/StepDownProcess"/>
    <dgm:cxn modelId="{49D20D83-7B86-4AD9-AC65-8DEEA8F9B1B9}" type="presParOf" srcId="{7E4CA156-5C93-4C3C-A335-59E2C41D4C69}" destId="{9EC74C95-FA6F-4799-B400-BE8D5461D6C6}" srcOrd="2" destOrd="0" presId="urn:microsoft.com/office/officeart/2005/8/layout/StepDownProcess"/>
    <dgm:cxn modelId="{F9889271-6F76-41D4-9E60-D54222D84A92}" type="presParOf" srcId="{B2FA5749-4412-4362-B9E7-5C732E2A283E}" destId="{ED8B9709-CE61-4600-89E0-C80E3D3A6733}" srcOrd="3" destOrd="0" presId="urn:microsoft.com/office/officeart/2005/8/layout/StepDownProcess"/>
    <dgm:cxn modelId="{179CA1B8-51B9-47E8-8A27-FCAC253A1CE5}" type="presParOf" srcId="{B2FA5749-4412-4362-B9E7-5C732E2A283E}" destId="{E5C026EE-8898-4ECF-B814-221B952120D1}" srcOrd="4" destOrd="0" presId="urn:microsoft.com/office/officeart/2005/8/layout/StepDownProcess"/>
    <dgm:cxn modelId="{79F1E9FF-4173-48E7-8BE6-72C80B41DD66}" type="presParOf" srcId="{E5C026EE-8898-4ECF-B814-221B952120D1}" destId="{C6CB0916-C5D8-4C8C-830C-D727486B97F6}" srcOrd="0" destOrd="0" presId="urn:microsoft.com/office/officeart/2005/8/layout/StepDownProcess"/>
    <dgm:cxn modelId="{0B924185-0ED4-4B9A-9C81-E81B85807AA2}" type="presParOf" srcId="{E5C026EE-8898-4ECF-B814-221B952120D1}" destId="{DFB483BC-D590-4B2B-AC17-9EA3799B09EF}" srcOrd="1" destOrd="0" presId="urn:microsoft.com/office/officeart/2005/8/layout/StepDownProcess"/>
    <dgm:cxn modelId="{B854DB03-2C1F-4525-B83F-8C2273280776}" type="presParOf" srcId="{E5C026EE-8898-4ECF-B814-221B952120D1}" destId="{8409B858-0FDA-4B40-9E64-08FFD9BEB50F}" srcOrd="2" destOrd="0" presId="urn:microsoft.com/office/officeart/2005/8/layout/StepDownProcess"/>
    <dgm:cxn modelId="{1C131E86-1F0A-423B-9EAE-D4DFB5AD885F}" type="presParOf" srcId="{B2FA5749-4412-4362-B9E7-5C732E2A283E}" destId="{6575154C-746B-4C4A-AAA9-BF4ED1B3F230}" srcOrd="5" destOrd="0" presId="urn:microsoft.com/office/officeart/2005/8/layout/StepDownProcess"/>
    <dgm:cxn modelId="{EF642D60-944A-496E-823C-16744D605591}" type="presParOf" srcId="{B2FA5749-4412-4362-B9E7-5C732E2A283E}" destId="{5B5FC8EA-0345-47CE-8864-DD5ADAEAD7CB}" srcOrd="6" destOrd="0" presId="urn:microsoft.com/office/officeart/2005/8/layout/StepDownProcess"/>
    <dgm:cxn modelId="{A95E9B48-C8C0-4203-9139-058A98DF2D33}" type="presParOf" srcId="{5B5FC8EA-0345-47CE-8864-DD5ADAEAD7CB}" destId="{9965F857-533C-45C5-A183-2C016E09A41B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E505A8-411F-4A9B-81B0-79B2BE048537}" type="doc">
      <dgm:prSet loTypeId="urn:microsoft.com/office/officeart/2005/8/layout/hChevron3" loCatId="process" qsTypeId="urn:microsoft.com/office/officeart/2005/8/quickstyle/simple1" qsCatId="simple" csTypeId="urn:microsoft.com/office/officeart/2005/8/colors/colorful2" csCatId="colorful" phldr="1"/>
      <dgm:spPr/>
    </dgm:pt>
    <dgm:pt modelId="{C5930D0E-FE50-43B8-998C-478B1F9C5AAD}">
      <dgm:prSet phldrT="[Text]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en-US" b="1" dirty="0"/>
            <a:t>Phase I      2014</a:t>
          </a:r>
        </a:p>
      </dgm:t>
    </dgm:pt>
    <dgm:pt modelId="{C4B88071-B285-4543-A2D6-0173B72EB157}" type="parTrans" cxnId="{E9EDFE1C-7485-4921-81F0-49899F4881A0}">
      <dgm:prSet/>
      <dgm:spPr/>
      <dgm:t>
        <a:bodyPr/>
        <a:lstStyle/>
        <a:p>
          <a:endParaRPr lang="en-US"/>
        </a:p>
      </dgm:t>
    </dgm:pt>
    <dgm:pt modelId="{5EAF43FB-3A5A-4711-9353-48E513B3602B}" type="sibTrans" cxnId="{E9EDFE1C-7485-4921-81F0-49899F4881A0}">
      <dgm:prSet/>
      <dgm:spPr/>
      <dgm:t>
        <a:bodyPr/>
        <a:lstStyle/>
        <a:p>
          <a:endParaRPr lang="en-US"/>
        </a:p>
      </dgm:t>
    </dgm:pt>
    <dgm:pt modelId="{63B42A64-9A89-4769-A7D4-556E6529E142}">
      <dgm:prSet phldrT="[Text]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r>
            <a:rPr lang="en-US" b="1" dirty="0"/>
            <a:t>Phase 2 2015</a:t>
          </a:r>
        </a:p>
      </dgm:t>
    </dgm:pt>
    <dgm:pt modelId="{76A97787-55FA-4E5E-A60D-CB22CD9C6C9D}" type="parTrans" cxnId="{61A61FA8-BA38-4F37-8CF3-77BD12E0C23F}">
      <dgm:prSet/>
      <dgm:spPr/>
      <dgm:t>
        <a:bodyPr/>
        <a:lstStyle/>
        <a:p>
          <a:endParaRPr lang="en-US"/>
        </a:p>
      </dgm:t>
    </dgm:pt>
    <dgm:pt modelId="{91F0F96E-ED99-4FCC-B9B9-0CFC3919A7FA}" type="sibTrans" cxnId="{61A61FA8-BA38-4F37-8CF3-77BD12E0C23F}">
      <dgm:prSet/>
      <dgm:spPr/>
      <dgm:t>
        <a:bodyPr/>
        <a:lstStyle/>
        <a:p>
          <a:endParaRPr lang="en-US"/>
        </a:p>
      </dgm:t>
    </dgm:pt>
    <dgm:pt modelId="{C2565CC1-B307-4084-A6BA-483C32077272}">
      <dgm:prSet phldrT="[Text]"/>
      <dgm:spPr>
        <a:solidFill>
          <a:srgbClr val="FF9933"/>
        </a:solidFill>
      </dgm:spPr>
      <dgm:t>
        <a:bodyPr/>
        <a:lstStyle/>
        <a:p>
          <a:r>
            <a:rPr lang="en-US" b="1" dirty="0"/>
            <a:t>Phase 3 2015 - 2018</a:t>
          </a:r>
        </a:p>
      </dgm:t>
    </dgm:pt>
    <dgm:pt modelId="{61136F8B-66E9-4436-9175-EA428217E0F3}" type="parTrans" cxnId="{E6B083A6-0DB2-442B-AB0A-4FD5AD9709AE}">
      <dgm:prSet/>
      <dgm:spPr/>
      <dgm:t>
        <a:bodyPr/>
        <a:lstStyle/>
        <a:p>
          <a:endParaRPr lang="en-US"/>
        </a:p>
      </dgm:t>
    </dgm:pt>
    <dgm:pt modelId="{D6605EAA-3008-489B-AD36-A6C9E980CEC2}" type="sibTrans" cxnId="{E6B083A6-0DB2-442B-AB0A-4FD5AD9709AE}">
      <dgm:prSet/>
      <dgm:spPr/>
      <dgm:t>
        <a:bodyPr/>
        <a:lstStyle/>
        <a:p>
          <a:endParaRPr lang="en-US"/>
        </a:p>
      </dgm:t>
    </dgm:pt>
    <dgm:pt modelId="{F70D28B1-4855-457F-BCAE-7261E7F1F933}" type="pres">
      <dgm:prSet presAssocID="{2BE505A8-411F-4A9B-81B0-79B2BE048537}" presName="Name0" presStyleCnt="0">
        <dgm:presLayoutVars>
          <dgm:dir/>
          <dgm:resizeHandles val="exact"/>
        </dgm:presLayoutVars>
      </dgm:prSet>
      <dgm:spPr/>
    </dgm:pt>
    <dgm:pt modelId="{EC80831B-6FEC-47BD-875E-C5BD584C7B31}" type="pres">
      <dgm:prSet presAssocID="{C5930D0E-FE50-43B8-998C-478B1F9C5AAD}" presName="parTxOnly" presStyleLbl="node1" presStyleIdx="0" presStyleCnt="3" custScaleY="149460">
        <dgm:presLayoutVars>
          <dgm:bulletEnabled val="1"/>
        </dgm:presLayoutVars>
      </dgm:prSet>
      <dgm:spPr/>
    </dgm:pt>
    <dgm:pt modelId="{6BD3C6E2-80F3-4F3F-9215-FABAF1D98FB9}" type="pres">
      <dgm:prSet presAssocID="{5EAF43FB-3A5A-4711-9353-48E513B3602B}" presName="parSpace" presStyleCnt="0"/>
      <dgm:spPr/>
    </dgm:pt>
    <dgm:pt modelId="{F87A6ED2-BACE-415B-991B-92623BB85046}" type="pres">
      <dgm:prSet presAssocID="{63B42A64-9A89-4769-A7D4-556E6529E142}" presName="parTxOnly" presStyleLbl="node1" presStyleIdx="1" presStyleCnt="3" custScaleY="122764" custLinFactNeighborX="-18352" custLinFactNeighborY="-250">
        <dgm:presLayoutVars>
          <dgm:bulletEnabled val="1"/>
        </dgm:presLayoutVars>
      </dgm:prSet>
      <dgm:spPr/>
    </dgm:pt>
    <dgm:pt modelId="{C78041BC-CCED-4489-B800-A0417F5C4FE9}" type="pres">
      <dgm:prSet presAssocID="{91F0F96E-ED99-4FCC-B9B9-0CFC3919A7FA}" presName="parSpace" presStyleCnt="0"/>
      <dgm:spPr/>
    </dgm:pt>
    <dgm:pt modelId="{8C33B523-33CE-4A70-8A85-4C2B692B114B}" type="pres">
      <dgm:prSet presAssocID="{C2565CC1-B307-4084-A6BA-483C32077272}" presName="parTxOnly" presStyleLbl="node1" presStyleIdx="2" presStyleCnt="3" custLinFactNeighborX="-13352">
        <dgm:presLayoutVars>
          <dgm:bulletEnabled val="1"/>
        </dgm:presLayoutVars>
      </dgm:prSet>
      <dgm:spPr/>
    </dgm:pt>
  </dgm:ptLst>
  <dgm:cxnLst>
    <dgm:cxn modelId="{E9EDFE1C-7485-4921-81F0-49899F4881A0}" srcId="{2BE505A8-411F-4A9B-81B0-79B2BE048537}" destId="{C5930D0E-FE50-43B8-998C-478B1F9C5AAD}" srcOrd="0" destOrd="0" parTransId="{C4B88071-B285-4543-A2D6-0173B72EB157}" sibTransId="{5EAF43FB-3A5A-4711-9353-48E513B3602B}"/>
    <dgm:cxn modelId="{D2652DE9-3B4F-49DE-BDB7-E534F5F35AB4}" type="presOf" srcId="{2BE505A8-411F-4A9B-81B0-79B2BE048537}" destId="{F70D28B1-4855-457F-BCAE-7261E7F1F933}" srcOrd="0" destOrd="0" presId="urn:microsoft.com/office/officeart/2005/8/layout/hChevron3"/>
    <dgm:cxn modelId="{2DBBEF61-3549-46FE-B830-3FCF2046A883}" type="presOf" srcId="{C5930D0E-FE50-43B8-998C-478B1F9C5AAD}" destId="{EC80831B-6FEC-47BD-875E-C5BD584C7B31}" srcOrd="0" destOrd="0" presId="urn:microsoft.com/office/officeart/2005/8/layout/hChevron3"/>
    <dgm:cxn modelId="{61A61FA8-BA38-4F37-8CF3-77BD12E0C23F}" srcId="{2BE505A8-411F-4A9B-81B0-79B2BE048537}" destId="{63B42A64-9A89-4769-A7D4-556E6529E142}" srcOrd="1" destOrd="0" parTransId="{76A97787-55FA-4E5E-A60D-CB22CD9C6C9D}" sibTransId="{91F0F96E-ED99-4FCC-B9B9-0CFC3919A7FA}"/>
    <dgm:cxn modelId="{6C3A9190-6AAC-41BE-8289-D5D9C2C7A9F1}" type="presOf" srcId="{C2565CC1-B307-4084-A6BA-483C32077272}" destId="{8C33B523-33CE-4A70-8A85-4C2B692B114B}" srcOrd="0" destOrd="0" presId="urn:microsoft.com/office/officeart/2005/8/layout/hChevron3"/>
    <dgm:cxn modelId="{E6B083A6-0DB2-442B-AB0A-4FD5AD9709AE}" srcId="{2BE505A8-411F-4A9B-81B0-79B2BE048537}" destId="{C2565CC1-B307-4084-A6BA-483C32077272}" srcOrd="2" destOrd="0" parTransId="{61136F8B-66E9-4436-9175-EA428217E0F3}" sibTransId="{D6605EAA-3008-489B-AD36-A6C9E980CEC2}"/>
    <dgm:cxn modelId="{A193456D-BDDE-44B0-BD8E-C9D823E89E34}" type="presOf" srcId="{63B42A64-9A89-4769-A7D4-556E6529E142}" destId="{F87A6ED2-BACE-415B-991B-92623BB85046}" srcOrd="0" destOrd="0" presId="urn:microsoft.com/office/officeart/2005/8/layout/hChevron3"/>
    <dgm:cxn modelId="{BA76A60C-3C06-4B4F-9934-8ED638958599}" type="presParOf" srcId="{F70D28B1-4855-457F-BCAE-7261E7F1F933}" destId="{EC80831B-6FEC-47BD-875E-C5BD584C7B31}" srcOrd="0" destOrd="0" presId="urn:microsoft.com/office/officeart/2005/8/layout/hChevron3"/>
    <dgm:cxn modelId="{B894CEC5-7BD0-4A44-9D69-6A468DF5A3B6}" type="presParOf" srcId="{F70D28B1-4855-457F-BCAE-7261E7F1F933}" destId="{6BD3C6E2-80F3-4F3F-9215-FABAF1D98FB9}" srcOrd="1" destOrd="0" presId="urn:microsoft.com/office/officeart/2005/8/layout/hChevron3"/>
    <dgm:cxn modelId="{3DBBCC74-E1E9-426D-862F-F898F3F95938}" type="presParOf" srcId="{F70D28B1-4855-457F-BCAE-7261E7F1F933}" destId="{F87A6ED2-BACE-415B-991B-92623BB85046}" srcOrd="2" destOrd="0" presId="urn:microsoft.com/office/officeart/2005/8/layout/hChevron3"/>
    <dgm:cxn modelId="{057B0B64-5D25-4679-A94B-4D52F8FBDF25}" type="presParOf" srcId="{F70D28B1-4855-457F-BCAE-7261E7F1F933}" destId="{C78041BC-CCED-4489-B800-A0417F5C4FE9}" srcOrd="3" destOrd="0" presId="urn:microsoft.com/office/officeart/2005/8/layout/hChevron3"/>
    <dgm:cxn modelId="{ED55DBF6-72A2-4C42-A8CC-B17218A5224A}" type="presParOf" srcId="{F70D28B1-4855-457F-BCAE-7261E7F1F933}" destId="{8C33B523-33CE-4A70-8A85-4C2B692B114B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80831B-6FEC-47BD-875E-C5BD584C7B31}">
      <dsp:nvSpPr>
        <dsp:cNvPr id="0" name=""/>
        <dsp:cNvSpPr/>
      </dsp:nvSpPr>
      <dsp:spPr>
        <a:xfrm>
          <a:off x="2843" y="0"/>
          <a:ext cx="2486211" cy="790022"/>
        </a:xfrm>
        <a:prstGeom prst="homePlate">
          <a:avLst/>
        </a:prstGeom>
        <a:solidFill>
          <a:srgbClr val="00A8A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682" tIns="61341" rIns="30671" bIns="6134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/>
            <a:t>Phase I      2014</a:t>
          </a:r>
        </a:p>
      </dsp:txBody>
      <dsp:txXfrm>
        <a:off x="2843" y="0"/>
        <a:ext cx="2288706" cy="790022"/>
      </dsp:txXfrm>
    </dsp:sp>
    <dsp:sp modelId="{F87A6ED2-BACE-415B-991B-92623BB85046}">
      <dsp:nvSpPr>
        <dsp:cNvPr id="0" name=""/>
        <dsp:cNvSpPr/>
      </dsp:nvSpPr>
      <dsp:spPr>
        <a:xfrm>
          <a:off x="1900558" y="0"/>
          <a:ext cx="2486211" cy="790022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61341" rIns="30671" bIns="6134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/>
            <a:t>Phase 2 2015</a:t>
          </a:r>
        </a:p>
      </dsp:txBody>
      <dsp:txXfrm>
        <a:off x="2295569" y="0"/>
        <a:ext cx="1696189" cy="790022"/>
      </dsp:txXfrm>
    </dsp:sp>
    <dsp:sp modelId="{8C33B523-33CE-4A70-8A85-4C2B692B114B}">
      <dsp:nvSpPr>
        <dsp:cNvPr id="0" name=""/>
        <dsp:cNvSpPr/>
      </dsp:nvSpPr>
      <dsp:spPr>
        <a:xfrm>
          <a:off x="3914390" y="0"/>
          <a:ext cx="2486211" cy="790022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61341" rIns="30671" bIns="6134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/>
            <a:t>Phase 3 2015 - 2018</a:t>
          </a:r>
        </a:p>
      </dsp:txBody>
      <dsp:txXfrm>
        <a:off x="4309401" y="0"/>
        <a:ext cx="1696189" cy="7900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80831B-6FEC-47BD-875E-C5BD584C7B31}">
      <dsp:nvSpPr>
        <dsp:cNvPr id="0" name=""/>
        <dsp:cNvSpPr/>
      </dsp:nvSpPr>
      <dsp:spPr>
        <a:xfrm>
          <a:off x="2843" y="0"/>
          <a:ext cx="2486211" cy="790022"/>
        </a:xfrm>
        <a:prstGeom prst="homePlate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682" tIns="61341" rIns="30671" bIns="6134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/>
            <a:t>Phase I      2014</a:t>
          </a:r>
        </a:p>
      </dsp:txBody>
      <dsp:txXfrm>
        <a:off x="2843" y="0"/>
        <a:ext cx="2288706" cy="790022"/>
      </dsp:txXfrm>
    </dsp:sp>
    <dsp:sp modelId="{F87A6ED2-BACE-415B-991B-92623BB85046}">
      <dsp:nvSpPr>
        <dsp:cNvPr id="0" name=""/>
        <dsp:cNvSpPr/>
      </dsp:nvSpPr>
      <dsp:spPr>
        <a:xfrm>
          <a:off x="1900558" y="0"/>
          <a:ext cx="2486211" cy="790022"/>
        </a:xfrm>
        <a:prstGeom prst="chevron">
          <a:avLst/>
        </a:prstGeom>
        <a:solidFill>
          <a:srgbClr val="BA97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61341" rIns="30671" bIns="6134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/>
            <a:t>Phase 2 2015</a:t>
          </a:r>
        </a:p>
      </dsp:txBody>
      <dsp:txXfrm>
        <a:off x="2295569" y="0"/>
        <a:ext cx="1696189" cy="790022"/>
      </dsp:txXfrm>
    </dsp:sp>
    <dsp:sp modelId="{8C33B523-33CE-4A70-8A85-4C2B692B114B}">
      <dsp:nvSpPr>
        <dsp:cNvPr id="0" name=""/>
        <dsp:cNvSpPr/>
      </dsp:nvSpPr>
      <dsp:spPr>
        <a:xfrm>
          <a:off x="3914390" y="0"/>
          <a:ext cx="2486211" cy="790022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61341" rIns="30671" bIns="6134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/>
            <a:t>Phase 3 2015 - 2018</a:t>
          </a:r>
        </a:p>
      </dsp:txBody>
      <dsp:txXfrm>
        <a:off x="4309401" y="0"/>
        <a:ext cx="1696189" cy="7900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77DE96-799A-4D9F-9920-BD935E9F3C26}">
      <dsp:nvSpPr>
        <dsp:cNvPr id="0" name=""/>
        <dsp:cNvSpPr/>
      </dsp:nvSpPr>
      <dsp:spPr>
        <a:xfrm rot="5400000">
          <a:off x="916016" y="904987"/>
          <a:ext cx="1131530" cy="119751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C9BFC50-02F1-4C7B-9050-6A8708028A76}">
      <dsp:nvSpPr>
        <dsp:cNvPr id="0" name=""/>
        <dsp:cNvSpPr/>
      </dsp:nvSpPr>
      <dsp:spPr>
        <a:xfrm>
          <a:off x="289122" y="145257"/>
          <a:ext cx="2613277" cy="946294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Formulate </a:t>
          </a:r>
          <a:r>
            <a:rPr lang="en-US" sz="1900" i="1" kern="1200" dirty="0"/>
            <a:t>Question</a:t>
          </a:r>
        </a:p>
      </dsp:txBody>
      <dsp:txXfrm>
        <a:off x="335325" y="191460"/>
        <a:ext cx="2520871" cy="853888"/>
      </dsp:txXfrm>
    </dsp:sp>
    <dsp:sp modelId="{F220FC6B-5985-451C-AEC6-5B7ADE3A5D5C}">
      <dsp:nvSpPr>
        <dsp:cNvPr id="0" name=""/>
        <dsp:cNvSpPr/>
      </dsp:nvSpPr>
      <dsp:spPr>
        <a:xfrm>
          <a:off x="2592084" y="54034"/>
          <a:ext cx="1449261" cy="1127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573713-6883-41FA-8156-7F8C2B30A81F}">
      <dsp:nvSpPr>
        <dsp:cNvPr id="0" name=""/>
        <dsp:cNvSpPr/>
      </dsp:nvSpPr>
      <dsp:spPr>
        <a:xfrm rot="5400000">
          <a:off x="2512795" y="2033494"/>
          <a:ext cx="1183696" cy="134759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FEA04B-C246-42BC-852C-FF2D62EBFEB3}">
      <dsp:nvSpPr>
        <dsp:cNvPr id="0" name=""/>
        <dsp:cNvSpPr/>
      </dsp:nvSpPr>
      <dsp:spPr>
        <a:xfrm>
          <a:off x="2078612" y="1262506"/>
          <a:ext cx="2613277" cy="1036146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chemeClr val="accent6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6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6">
                <a:lumMod val="60000"/>
                <a:lumOff val="40000"/>
                <a:shade val="100000"/>
                <a:satMod val="115000"/>
              </a:schemeClr>
            </a:gs>
          </a:gsLst>
          <a:lin ang="162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bg1"/>
              </a:solidFill>
            </a:rPr>
            <a:t>Define </a:t>
          </a:r>
          <a:r>
            <a:rPr lang="en-US" sz="1900" i="1" kern="1200" dirty="0">
              <a:solidFill>
                <a:schemeClr val="bg1"/>
              </a:solidFill>
            </a:rPr>
            <a:t>Scenarios</a:t>
          </a:r>
          <a:r>
            <a:rPr lang="en-US" sz="1900" kern="1200" dirty="0">
              <a:solidFill>
                <a:schemeClr val="bg1"/>
              </a:solidFill>
            </a:rPr>
            <a:t> and </a:t>
          </a:r>
          <a:r>
            <a:rPr lang="en-US" sz="1900" i="1" kern="1200" dirty="0">
              <a:solidFill>
                <a:schemeClr val="bg1"/>
              </a:solidFill>
            </a:rPr>
            <a:t>Assumptions</a:t>
          </a:r>
        </a:p>
      </dsp:txBody>
      <dsp:txXfrm>
        <a:off x="2129202" y="1313096"/>
        <a:ext cx="2512097" cy="934966"/>
      </dsp:txXfrm>
    </dsp:sp>
    <dsp:sp modelId="{9EC74C95-FA6F-4799-B400-BE8D5461D6C6}">
      <dsp:nvSpPr>
        <dsp:cNvPr id="0" name=""/>
        <dsp:cNvSpPr/>
      </dsp:nvSpPr>
      <dsp:spPr>
        <a:xfrm>
          <a:off x="4393152" y="1461735"/>
          <a:ext cx="1449261" cy="1127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CB0916-C5D8-4C8C-830C-D727486B97F6}">
      <dsp:nvSpPr>
        <dsp:cNvPr id="0" name=""/>
        <dsp:cNvSpPr/>
      </dsp:nvSpPr>
      <dsp:spPr>
        <a:xfrm rot="5400000">
          <a:off x="4477420" y="3243440"/>
          <a:ext cx="1183696" cy="134759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FB483BC-D590-4B2B-AC17-9EA3799B09EF}">
      <dsp:nvSpPr>
        <dsp:cNvPr id="0" name=""/>
        <dsp:cNvSpPr/>
      </dsp:nvSpPr>
      <dsp:spPr>
        <a:xfrm>
          <a:off x="3787082" y="2468736"/>
          <a:ext cx="2613277" cy="1063024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chemeClr val="accent3">
                <a:lumMod val="75000"/>
                <a:shade val="30000"/>
                <a:satMod val="115000"/>
              </a:schemeClr>
            </a:gs>
            <a:gs pos="50000">
              <a:schemeClr val="accent3">
                <a:lumMod val="75000"/>
                <a:shade val="67500"/>
                <a:satMod val="115000"/>
              </a:schemeClr>
            </a:gs>
            <a:gs pos="100000">
              <a:schemeClr val="accent3">
                <a:lumMod val="75000"/>
                <a:shade val="100000"/>
                <a:satMod val="115000"/>
              </a:schemeClr>
            </a:gs>
          </a:gsLst>
          <a:lin ang="162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Evaluate </a:t>
          </a:r>
          <a:r>
            <a:rPr lang="en-US" sz="1900" i="1" kern="1200" dirty="0"/>
            <a:t>Scenarios</a:t>
          </a:r>
          <a:r>
            <a:rPr lang="en-US" sz="1900" kern="1200" dirty="0"/>
            <a:t> Using Benefit - Cost Framework</a:t>
          </a:r>
        </a:p>
      </dsp:txBody>
      <dsp:txXfrm>
        <a:off x="3838984" y="2520638"/>
        <a:ext cx="2509473" cy="959220"/>
      </dsp:txXfrm>
    </dsp:sp>
    <dsp:sp modelId="{8409B858-0FDA-4B40-9E64-08FFD9BEB50F}">
      <dsp:nvSpPr>
        <dsp:cNvPr id="0" name=""/>
        <dsp:cNvSpPr/>
      </dsp:nvSpPr>
      <dsp:spPr>
        <a:xfrm>
          <a:off x="6194220" y="2895517"/>
          <a:ext cx="1449261" cy="11273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65F857-533C-45C5-A183-2C016E09A41B}">
      <dsp:nvSpPr>
        <dsp:cNvPr id="0" name=""/>
        <dsp:cNvSpPr/>
      </dsp:nvSpPr>
      <dsp:spPr>
        <a:xfrm>
          <a:off x="5727057" y="3719373"/>
          <a:ext cx="2613277" cy="1010259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chemeClr val="accent5">
                <a:lumMod val="75000"/>
                <a:shade val="30000"/>
                <a:satMod val="115000"/>
              </a:schemeClr>
            </a:gs>
            <a:gs pos="50000">
              <a:schemeClr val="accent5">
                <a:lumMod val="75000"/>
                <a:shade val="67500"/>
                <a:satMod val="115000"/>
              </a:schemeClr>
            </a:gs>
            <a:gs pos="100000">
              <a:schemeClr val="accent5">
                <a:lumMod val="75000"/>
                <a:shade val="100000"/>
                <a:satMod val="115000"/>
              </a:schemeClr>
            </a:gs>
          </a:gsLst>
          <a:lin ang="162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Compare </a:t>
          </a:r>
          <a:r>
            <a:rPr lang="en-US" sz="1900" i="1" kern="1200" dirty="0"/>
            <a:t>Scenarios</a:t>
          </a:r>
          <a:r>
            <a:rPr lang="en-US" sz="1900" kern="1200" dirty="0"/>
            <a:t> and Identify “Best” Option</a:t>
          </a:r>
        </a:p>
      </dsp:txBody>
      <dsp:txXfrm>
        <a:off x="5776383" y="3768699"/>
        <a:ext cx="2514625" cy="9116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80831B-6FEC-47BD-875E-C5BD584C7B31}">
      <dsp:nvSpPr>
        <dsp:cNvPr id="0" name=""/>
        <dsp:cNvSpPr/>
      </dsp:nvSpPr>
      <dsp:spPr>
        <a:xfrm>
          <a:off x="2843" y="0"/>
          <a:ext cx="2486211" cy="790022"/>
        </a:xfrm>
        <a:prstGeom prst="homePlate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682" tIns="61341" rIns="30671" bIns="6134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/>
            <a:t>Phase I      2014</a:t>
          </a:r>
        </a:p>
      </dsp:txBody>
      <dsp:txXfrm>
        <a:off x="2843" y="0"/>
        <a:ext cx="2288706" cy="790022"/>
      </dsp:txXfrm>
    </dsp:sp>
    <dsp:sp modelId="{F87A6ED2-BACE-415B-991B-92623BB85046}">
      <dsp:nvSpPr>
        <dsp:cNvPr id="0" name=""/>
        <dsp:cNvSpPr/>
      </dsp:nvSpPr>
      <dsp:spPr>
        <a:xfrm>
          <a:off x="1900558" y="0"/>
          <a:ext cx="2486211" cy="790022"/>
        </a:xfrm>
        <a:prstGeom prst="chevron">
          <a:avLst/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61341" rIns="30671" bIns="6134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/>
            <a:t>Phase 2 2015</a:t>
          </a:r>
        </a:p>
      </dsp:txBody>
      <dsp:txXfrm>
        <a:off x="2295569" y="0"/>
        <a:ext cx="1696189" cy="790022"/>
      </dsp:txXfrm>
    </dsp:sp>
    <dsp:sp modelId="{8C33B523-33CE-4A70-8A85-4C2B692B114B}">
      <dsp:nvSpPr>
        <dsp:cNvPr id="0" name=""/>
        <dsp:cNvSpPr/>
      </dsp:nvSpPr>
      <dsp:spPr>
        <a:xfrm>
          <a:off x="3914390" y="0"/>
          <a:ext cx="2486211" cy="790022"/>
        </a:xfrm>
        <a:prstGeom prst="chevron">
          <a:avLst/>
        </a:prstGeom>
        <a:solidFill>
          <a:srgbClr val="FF99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61341" rIns="30671" bIns="6134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 dirty="0"/>
            <a:t>Phase 3 2015 - 2018</a:t>
          </a:r>
        </a:p>
      </dsp:txBody>
      <dsp:txXfrm>
        <a:off x="4309401" y="0"/>
        <a:ext cx="1696189" cy="7900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628" cy="466412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183" y="0"/>
            <a:ext cx="3037628" cy="466412"/>
          </a:xfrm>
          <a:prstGeom prst="rect">
            <a:avLst/>
          </a:prstGeom>
        </p:spPr>
        <p:txBody>
          <a:bodyPr vert="horz" lIns="91650" tIns="45825" rIns="91650" bIns="45825" rtlCol="0"/>
          <a:lstStyle>
            <a:lvl1pPr algn="r">
              <a:defRPr sz="1200"/>
            </a:lvl1pPr>
          </a:lstStyle>
          <a:p>
            <a:fld id="{21D603EA-85D6-422C-AB10-17A2A7923832}" type="datetimeFigureOut">
              <a:rPr lang="en-US" smtClean="0"/>
              <a:t>6/7/2016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50" tIns="45825" rIns="91650" bIns="45825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359" y="4474689"/>
            <a:ext cx="5607684" cy="3659661"/>
          </a:xfrm>
          <a:prstGeom prst="rect">
            <a:avLst/>
          </a:prstGeom>
        </p:spPr>
        <p:txBody>
          <a:bodyPr vert="horz" lIns="91650" tIns="45825" rIns="91650" bIns="4582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89"/>
            <a:ext cx="3037628" cy="466411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183" y="8829989"/>
            <a:ext cx="3037628" cy="466411"/>
          </a:xfrm>
          <a:prstGeom prst="rect">
            <a:avLst/>
          </a:prstGeom>
        </p:spPr>
        <p:txBody>
          <a:bodyPr vert="horz" lIns="91650" tIns="45825" rIns="91650" bIns="45825" rtlCol="0" anchor="b"/>
          <a:lstStyle>
            <a:lvl1pPr algn="r">
              <a:defRPr sz="1200"/>
            </a:lvl1pPr>
          </a:lstStyle>
          <a:p>
            <a:fld id="{6DE649CB-0B81-4204-A849-0379B10D6E2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5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649CB-0B81-4204-A849-0379B10D6E2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9902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5138" lvl="1" indent="-250825">
              <a:spcAft>
                <a:spcPts val="4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649CB-0B81-4204-A849-0379B10D6E2B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2302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372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649CB-0B81-4204-A849-0379B10D6E2B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893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649CB-0B81-4204-A849-0379B10D6E2B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6297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649CB-0B81-4204-A849-0379B10D6E2B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5217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586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649CB-0B81-4204-A849-0379B10D6E2B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3808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>
                <a:solidFill>
                  <a:srgbClr val="000000"/>
                </a:solidFill>
              </a:rPr>
              <a:pPr/>
              <a:t>17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455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30926" y="4474689"/>
            <a:ext cx="6348547" cy="4617060"/>
          </a:xfrm>
        </p:spPr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649CB-0B81-4204-A849-0379B10D6E2B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860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CFF8EF-BB8C-44B4-8FE6-677583C38163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1036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6673" y="4554920"/>
            <a:ext cx="5361858" cy="4899199"/>
          </a:xfrm>
          <a:ln/>
        </p:spPr>
        <p:txBody>
          <a:bodyPr lIns="81711" tIns="40855" rIns="81711" bIns="40855"/>
          <a:lstStyle/>
          <a:p>
            <a:endParaRPr lang="en-US" dirty="0"/>
          </a:p>
        </p:txBody>
      </p:sp>
      <p:sp>
        <p:nvSpPr>
          <p:cNvPr id="10362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2313"/>
            <a:ext cx="4802188" cy="3600450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15365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588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737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5325"/>
            <a:ext cx="4635500" cy="3476625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956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649CB-0B81-4204-A849-0379B10D6E2B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601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B9E4A-87F6-405A-BC2D-226273F4F99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218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649CB-0B81-4204-A849-0379B10D6E2B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383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EPRI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0" y="1188720"/>
            <a:ext cx="4206240" cy="2587752"/>
          </a:xfrm>
          <a:prstGeom prst="rect">
            <a:avLst/>
          </a:prstGeom>
          <a:effectLst>
            <a:reflection blurRad="6350" stA="35000" endPos="35000" dir="5400000" sy="-100000" algn="bl" rotWithShape="0"/>
          </a:effectLst>
        </p:spPr>
      </p:pic>
      <p:sp>
        <p:nvSpPr>
          <p:cNvPr id="28708" name="Rectangle 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320" y="3749040"/>
            <a:ext cx="4572000" cy="2651760"/>
          </a:xfrm>
          <a:ln>
            <a:noFill/>
          </a:ln>
        </p:spPr>
        <p:txBody>
          <a:bodyPr>
            <a:normAutofit/>
          </a:bodyPr>
          <a:lstStyle>
            <a:lvl1pPr marL="0" indent="0" algn="r">
              <a:spcAft>
                <a:spcPts val="12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8707" name="Rectangle 35"/>
          <p:cNvSpPr>
            <a:spLocks noGrp="1" noChangeArrowheads="1"/>
          </p:cNvSpPr>
          <p:nvPr>
            <p:ph type="ctrTitle" sz="quarter"/>
          </p:nvPr>
        </p:nvSpPr>
        <p:spPr>
          <a:xfrm>
            <a:off x="274320" y="1097280"/>
            <a:ext cx="4572000" cy="2468880"/>
          </a:xfrm>
          <a:ln>
            <a:noFill/>
          </a:ln>
        </p:spPr>
        <p:txBody>
          <a:bodyPr anchor="b">
            <a:normAutofit/>
          </a:bodyPr>
          <a:lstStyle>
            <a:lvl1pPr algn="r">
              <a:spcAft>
                <a:spcPts val="600"/>
              </a:spcAft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EPRI logo 2014_RGB_PPT-Large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583680" y="365760"/>
            <a:ext cx="2286000" cy="372289"/>
          </a:xfrm>
          <a:prstGeom prst="rect">
            <a:avLst/>
          </a:prstGeom>
        </p:spPr>
      </p:pic>
      <p:sp>
        <p:nvSpPr>
          <p:cNvPr id="8" name="Text Box 47"/>
          <p:cNvSpPr txBox="1">
            <a:spLocks noChangeArrowheads="1"/>
          </p:cNvSpPr>
          <p:nvPr userDrawn="1"/>
        </p:nvSpPr>
        <p:spPr bwMode="auto">
          <a:xfrm>
            <a:off x="6309360" y="6583680"/>
            <a:ext cx="276383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ts val="0"/>
              </a:spcBef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© 2016 Electric Power Research Institute, Inc. All rights reserved.</a:t>
            </a: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532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182563"/>
            <a:ext cx="8595360" cy="7315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36244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5914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0" y="822960"/>
            <a:ext cx="3474720" cy="213770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365760" y="3200400"/>
            <a:ext cx="8412480" cy="13716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3000" b="1" dirty="0">
                <a:solidFill>
                  <a:schemeClr val="tx2"/>
                </a:solidFill>
              </a:rPr>
              <a:t>Together…Shaping the Future of Electricity</a:t>
            </a:r>
          </a:p>
        </p:txBody>
      </p:sp>
    </p:spTree>
    <p:extLst>
      <p:ext uri="{BB962C8B-B14F-4D97-AF65-F5344CB8AC3E}">
        <p14:creationId xmlns:p14="http://schemas.microsoft.com/office/powerpoint/2010/main" val="1637938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ENV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0" y="1188720"/>
            <a:ext cx="4206240" cy="2587752"/>
          </a:xfrm>
          <a:prstGeom prst="rect">
            <a:avLst/>
          </a:prstGeom>
          <a:effectLst>
            <a:reflection blurRad="6350" stA="35000" endPos="35000" dir="5400000" sy="-100000" algn="bl" rotWithShape="0"/>
          </a:effectLst>
        </p:spPr>
      </p:pic>
      <p:sp>
        <p:nvSpPr>
          <p:cNvPr id="28708" name="Rectangle 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320" y="3749040"/>
            <a:ext cx="4572000" cy="2651760"/>
          </a:xfrm>
        </p:spPr>
        <p:txBody>
          <a:bodyPr>
            <a:normAutofit/>
          </a:bodyPr>
          <a:lstStyle>
            <a:lvl1pPr marL="0" indent="0" algn="r">
              <a:spcAft>
                <a:spcPts val="12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8707" name="Rectangle 35"/>
          <p:cNvSpPr>
            <a:spLocks noGrp="1" noChangeArrowheads="1"/>
          </p:cNvSpPr>
          <p:nvPr>
            <p:ph type="ctrTitle" sz="quarter"/>
          </p:nvPr>
        </p:nvSpPr>
        <p:spPr>
          <a:xfrm>
            <a:off x="274320" y="1097280"/>
            <a:ext cx="4572000" cy="2468880"/>
          </a:xfrm>
        </p:spPr>
        <p:txBody>
          <a:bodyPr anchor="b">
            <a:normAutofit/>
          </a:bodyPr>
          <a:lstStyle>
            <a:lvl1pPr algn="r">
              <a:spcAft>
                <a:spcPts val="600"/>
              </a:spcAft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EPRI logo 2014_RGB_PPT-Large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583680" y="365760"/>
            <a:ext cx="2286000" cy="372289"/>
          </a:xfrm>
          <a:prstGeom prst="rect">
            <a:avLst/>
          </a:prstGeom>
        </p:spPr>
      </p:pic>
      <p:sp>
        <p:nvSpPr>
          <p:cNvPr id="8" name="Text Box 47"/>
          <p:cNvSpPr txBox="1">
            <a:spLocks noChangeArrowheads="1"/>
          </p:cNvSpPr>
          <p:nvPr userDrawn="1"/>
        </p:nvSpPr>
        <p:spPr bwMode="auto">
          <a:xfrm>
            <a:off x="6309360" y="6583680"/>
            <a:ext cx="276383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ts val="0"/>
              </a:spcBef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© 2016 Electric Power Research Institute, Inc. All rights reserved.</a:t>
            </a: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57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GE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0" y="1188720"/>
            <a:ext cx="4206240" cy="2587752"/>
          </a:xfrm>
          <a:prstGeom prst="rect">
            <a:avLst/>
          </a:prstGeom>
          <a:effectLst>
            <a:reflection blurRad="6350" stA="35000" endPos="35000" dir="5400000" sy="-100000" algn="bl" rotWithShape="0"/>
          </a:effectLst>
        </p:spPr>
      </p:pic>
      <p:sp>
        <p:nvSpPr>
          <p:cNvPr id="28708" name="Rectangle 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320" y="3749040"/>
            <a:ext cx="4572000" cy="2651760"/>
          </a:xfrm>
        </p:spPr>
        <p:txBody>
          <a:bodyPr>
            <a:normAutofit/>
          </a:bodyPr>
          <a:lstStyle>
            <a:lvl1pPr marL="0" indent="0" algn="r">
              <a:spcAft>
                <a:spcPts val="12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8707" name="Rectangle 35"/>
          <p:cNvSpPr>
            <a:spLocks noGrp="1" noChangeArrowheads="1"/>
          </p:cNvSpPr>
          <p:nvPr>
            <p:ph type="ctrTitle" sz="quarter"/>
          </p:nvPr>
        </p:nvSpPr>
        <p:spPr>
          <a:xfrm>
            <a:off x="274320" y="1097280"/>
            <a:ext cx="4572000" cy="2468880"/>
          </a:xfrm>
        </p:spPr>
        <p:txBody>
          <a:bodyPr anchor="b">
            <a:normAutofit/>
          </a:bodyPr>
          <a:lstStyle>
            <a:lvl1pPr algn="r">
              <a:spcAft>
                <a:spcPts val="600"/>
              </a:spcAft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EPRI logo 2014_RGB_PPT-Large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583680" y="365760"/>
            <a:ext cx="2286000" cy="372289"/>
          </a:xfrm>
          <a:prstGeom prst="rect">
            <a:avLst/>
          </a:prstGeom>
        </p:spPr>
      </p:pic>
      <p:sp>
        <p:nvSpPr>
          <p:cNvPr id="8" name="Text Box 47"/>
          <p:cNvSpPr txBox="1">
            <a:spLocks noChangeArrowheads="1"/>
          </p:cNvSpPr>
          <p:nvPr userDrawn="1"/>
        </p:nvSpPr>
        <p:spPr bwMode="auto">
          <a:xfrm>
            <a:off x="6309360" y="6583680"/>
            <a:ext cx="276383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ts val="0"/>
              </a:spcBef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© 2016 Electric Power Research Institute, Inc. All rights reserved.</a:t>
            </a: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906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UC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8" name="Rectangle 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320" y="3749040"/>
            <a:ext cx="4572000" cy="2651760"/>
          </a:xfrm>
        </p:spPr>
        <p:txBody>
          <a:bodyPr>
            <a:normAutofit/>
          </a:bodyPr>
          <a:lstStyle>
            <a:lvl1pPr marL="0" indent="0" algn="r">
              <a:spcAft>
                <a:spcPts val="12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8707" name="Rectangle 35"/>
          <p:cNvSpPr>
            <a:spLocks noGrp="1" noChangeArrowheads="1"/>
          </p:cNvSpPr>
          <p:nvPr>
            <p:ph type="ctrTitle" sz="quarter"/>
          </p:nvPr>
        </p:nvSpPr>
        <p:spPr>
          <a:xfrm>
            <a:off x="274320" y="1097280"/>
            <a:ext cx="4572000" cy="2468880"/>
          </a:xfrm>
        </p:spPr>
        <p:txBody>
          <a:bodyPr anchor="b">
            <a:normAutofit/>
          </a:bodyPr>
          <a:lstStyle>
            <a:lvl1pPr algn="r">
              <a:spcAft>
                <a:spcPts val="600"/>
              </a:spcAft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EPRI logo 2014_RGB_PPT-Larg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583680" y="365760"/>
            <a:ext cx="2286000" cy="372289"/>
          </a:xfrm>
          <a:prstGeom prst="rect">
            <a:avLst/>
          </a:prstGeom>
        </p:spPr>
      </p:pic>
      <p:sp>
        <p:nvSpPr>
          <p:cNvPr id="8" name="Text Box 47"/>
          <p:cNvSpPr txBox="1">
            <a:spLocks noChangeArrowheads="1"/>
          </p:cNvSpPr>
          <p:nvPr userDrawn="1"/>
        </p:nvSpPr>
        <p:spPr bwMode="auto">
          <a:xfrm>
            <a:off x="6309360" y="6583680"/>
            <a:ext cx="276383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ts val="0"/>
              </a:spcBef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© 2016 Electric Power Research Institute, Inc. All rights reserved.</a:t>
            </a: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0" y="1188720"/>
            <a:ext cx="4206240" cy="2587752"/>
          </a:xfrm>
          <a:prstGeom prst="rect">
            <a:avLst/>
          </a:prstGeom>
          <a:effectLst>
            <a:reflection blurRad="6350" stA="350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06492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PDU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760" y="1188720"/>
            <a:ext cx="4206240" cy="2587752"/>
          </a:xfrm>
          <a:prstGeom prst="rect">
            <a:avLst/>
          </a:prstGeom>
          <a:effectLst>
            <a:reflection blurRad="6350" stA="35000" endPos="35000" dir="5400000" sy="-100000" algn="bl" rotWithShape="0"/>
          </a:effectLst>
        </p:spPr>
      </p:pic>
      <p:sp>
        <p:nvSpPr>
          <p:cNvPr id="28708" name="Rectangle 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74320" y="3749040"/>
            <a:ext cx="4572000" cy="2651760"/>
          </a:xfrm>
        </p:spPr>
        <p:txBody>
          <a:bodyPr>
            <a:normAutofit/>
          </a:bodyPr>
          <a:lstStyle>
            <a:lvl1pPr marL="0" indent="0" algn="r">
              <a:spcAft>
                <a:spcPts val="12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8707" name="Rectangle 35"/>
          <p:cNvSpPr>
            <a:spLocks noGrp="1" noChangeArrowheads="1"/>
          </p:cNvSpPr>
          <p:nvPr>
            <p:ph type="ctrTitle" sz="quarter"/>
          </p:nvPr>
        </p:nvSpPr>
        <p:spPr>
          <a:xfrm>
            <a:off x="274320" y="1097280"/>
            <a:ext cx="4572000" cy="2468880"/>
          </a:xfrm>
        </p:spPr>
        <p:txBody>
          <a:bodyPr anchor="b">
            <a:normAutofit/>
          </a:bodyPr>
          <a:lstStyle>
            <a:lvl1pPr algn="r">
              <a:spcAft>
                <a:spcPts val="600"/>
              </a:spcAft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EPRI logo 2014_RGB_PPT-Large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583680" y="365760"/>
            <a:ext cx="2286000" cy="372289"/>
          </a:xfrm>
          <a:prstGeom prst="rect">
            <a:avLst/>
          </a:prstGeom>
        </p:spPr>
      </p:pic>
      <p:sp>
        <p:nvSpPr>
          <p:cNvPr id="8" name="Text Box 47"/>
          <p:cNvSpPr txBox="1">
            <a:spLocks noChangeArrowheads="1"/>
          </p:cNvSpPr>
          <p:nvPr userDrawn="1"/>
        </p:nvSpPr>
        <p:spPr bwMode="auto">
          <a:xfrm>
            <a:off x="6309360" y="6583680"/>
            <a:ext cx="276383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ts val="0"/>
              </a:spcBef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© 2016 Electric Power Research Institute, Inc. All rights reserved.</a:t>
            </a: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807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182563"/>
            <a:ext cx="8595360" cy="731520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005840"/>
            <a:ext cx="8595360" cy="5394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794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5760" y="1920240"/>
            <a:ext cx="8412480" cy="1371600"/>
          </a:xfrm>
        </p:spPr>
        <p:txBody>
          <a:bodyPr anchor="t"/>
          <a:lstStyle>
            <a:lvl1pPr algn="ctr">
              <a:defRPr sz="3200" b="1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" y="3383280"/>
            <a:ext cx="8412480" cy="155448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3269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4320" y="1005840"/>
            <a:ext cx="4206240" cy="53949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005840"/>
            <a:ext cx="4206240" cy="53949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11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182880"/>
            <a:ext cx="8595360" cy="73152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4320" y="1005840"/>
            <a:ext cx="4206240" cy="639762"/>
          </a:xfrm>
        </p:spPr>
        <p:txBody>
          <a:bodyPr anchor="b"/>
          <a:lstStyle>
            <a:lvl1pPr marL="0" indent="0">
              <a:buNone/>
              <a:defRPr sz="20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4320" y="1737360"/>
            <a:ext cx="4206240" cy="46634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005840"/>
            <a:ext cx="4206240" cy="639762"/>
          </a:xfrm>
        </p:spPr>
        <p:txBody>
          <a:bodyPr anchor="b"/>
          <a:lstStyle>
            <a:lvl1pPr marL="0" indent="0">
              <a:buNone/>
              <a:defRPr sz="2000" b="1">
                <a:latin typeface="Arial Narrow" panose="020B0606020202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39" y="1737360"/>
            <a:ext cx="4206240" cy="46634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701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Text Box 36"/>
          <p:cNvSpPr txBox="1">
            <a:spLocks noChangeArrowheads="1"/>
          </p:cNvSpPr>
          <p:nvPr/>
        </p:nvSpPr>
        <p:spPr bwMode="auto">
          <a:xfrm>
            <a:off x="182880" y="6473711"/>
            <a:ext cx="60801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ts val="0"/>
              </a:spcBef>
            </a:pPr>
            <a:fld id="{324FBA8B-C479-4BF9-A515-8ED623D42A4A}" type="slidenum">
              <a:rPr lang="en-US" sz="800">
                <a:solidFill>
                  <a:schemeClr val="bg1">
                    <a:lumMod val="50000"/>
                  </a:schemeClr>
                </a:solidFill>
              </a:rPr>
              <a:pPr algn="l">
                <a:spcBef>
                  <a:spcPts val="0"/>
                </a:spcBef>
              </a:pPr>
              <a:t>‹#›</a:t>
            </a:fld>
            <a:endParaRPr 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320" y="182563"/>
            <a:ext cx="8595360" cy="73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320" y="1005840"/>
            <a:ext cx="8595360" cy="539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EPRI logo 2014_RGB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315200" y="6492240"/>
            <a:ext cx="1554480" cy="287681"/>
          </a:xfrm>
          <a:prstGeom prst="rect">
            <a:avLst/>
          </a:prstGeom>
        </p:spPr>
      </p:pic>
      <p:cxnSp>
        <p:nvCxnSpPr>
          <p:cNvPr id="3" name="Straight Connector 2"/>
          <p:cNvCxnSpPr/>
          <p:nvPr userDrawn="1"/>
        </p:nvCxnSpPr>
        <p:spPr bwMode="auto">
          <a:xfrm>
            <a:off x="274320" y="6446520"/>
            <a:ext cx="859536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D1D1D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 Box 47"/>
          <p:cNvSpPr txBox="1">
            <a:spLocks noChangeArrowheads="1"/>
          </p:cNvSpPr>
          <p:nvPr userDrawn="1"/>
        </p:nvSpPr>
        <p:spPr bwMode="auto">
          <a:xfrm>
            <a:off x="3190081" y="6583680"/>
            <a:ext cx="2763838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spcBef>
                <a:spcPts val="0"/>
              </a:spcBef>
            </a:pPr>
            <a:r>
              <a:rPr lang="en-US" sz="700" dirty="0">
                <a:solidFill>
                  <a:schemeClr val="bg1">
                    <a:lumMod val="50000"/>
                  </a:schemeClr>
                </a:solidFill>
                <a:cs typeface="Arial" charset="0"/>
              </a:rPr>
              <a:t>© 2016 Electric Power Research Institute, Inc. All rights reserved.</a:t>
            </a:r>
            <a:endParaRPr lang="en-US" sz="7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75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2" r:id="rId2"/>
    <p:sldLayoutId id="2147483673" r:id="rId3"/>
    <p:sldLayoutId id="2147483674" r:id="rId4"/>
    <p:sldLayoutId id="214748367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7" r:id="rId12"/>
  </p:sldLayoutIdLst>
  <p:txStyles>
    <p:titleStyle>
      <a:lvl1pPr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charset="0"/>
        </a:defRPr>
      </a:lvl9pPr>
    </p:titleStyle>
    <p:bodyStyle>
      <a:lvl1pPr marL="173038" indent="-173038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15938" indent="-228600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2pPr>
      <a:lvl3pPr marL="798513" indent="-166688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3pPr>
      <a:lvl4pPr marL="1196975" indent="-223838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4pPr>
      <a:lvl5pPr marL="1487488" indent="-174625" algn="l" rtl="0" eaLnBrk="1" fontAlgn="base" hangingPunct="1">
        <a:lnSpc>
          <a:spcPct val="100000"/>
        </a:lnSpc>
        <a:spcBef>
          <a:spcPct val="0"/>
        </a:spcBef>
        <a:spcAft>
          <a:spcPts val="600"/>
        </a:spcAft>
        <a:buClr>
          <a:schemeClr val="tx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19446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6pPr>
      <a:lvl7pPr marL="24018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7pPr>
      <a:lvl8pPr marL="28590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8pPr>
      <a:lvl9pPr marL="3316288" indent="-174625" algn="l" rtl="0" eaLnBrk="1" fontAlgn="base" hangingPunct="1">
        <a:lnSpc>
          <a:spcPct val="95000"/>
        </a:lnSpc>
        <a:spcBef>
          <a:spcPct val="0"/>
        </a:spcBef>
        <a:spcAft>
          <a:spcPct val="25000"/>
        </a:spcAft>
        <a:buChar char="•"/>
        <a:defRPr sz="24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3" Type="http://schemas.openxmlformats.org/officeDocument/2006/relationships/image" Target="../media/image85.png"/><Relationship Id="rId21" Type="http://schemas.openxmlformats.org/officeDocument/2006/relationships/image" Target="../media/image103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5" Type="http://schemas.openxmlformats.org/officeDocument/2006/relationships/image" Target="../media/image107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24" Type="http://schemas.openxmlformats.org/officeDocument/2006/relationships/image" Target="../media/image106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23" Type="http://schemas.openxmlformats.org/officeDocument/2006/relationships/image" Target="../media/image105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0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e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emf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scasente@epri.com" TargetMode="External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ddennis@epri.com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5" Type="http://schemas.openxmlformats.org/officeDocument/2006/relationships/image" Target="../media/image21.pn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hyperlink" Target="http://integratedgrid.epri.com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jpeg"/><Relationship Id="rId18" Type="http://schemas.openxmlformats.org/officeDocument/2006/relationships/image" Target="../media/image51.png"/><Relationship Id="rId26" Type="http://schemas.openxmlformats.org/officeDocument/2006/relationships/image" Target="../media/image59.png"/><Relationship Id="rId3" Type="http://schemas.openxmlformats.org/officeDocument/2006/relationships/notesSlide" Target="../notesSlides/notesSlide6.xml"/><Relationship Id="rId21" Type="http://schemas.openxmlformats.org/officeDocument/2006/relationships/image" Target="../media/image54.png"/><Relationship Id="rId34" Type="http://schemas.openxmlformats.org/officeDocument/2006/relationships/image" Target="../media/image67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image" Target="../media/image58.png"/><Relationship Id="rId33" Type="http://schemas.openxmlformats.org/officeDocument/2006/relationships/image" Target="../media/image66.png"/><Relationship Id="rId38" Type="http://schemas.openxmlformats.org/officeDocument/2006/relationships/image" Target="../media/image71.jpeg"/><Relationship Id="rId2" Type="http://schemas.openxmlformats.org/officeDocument/2006/relationships/slideLayout" Target="../slideLayouts/slideLayout10.xml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29" Type="http://schemas.openxmlformats.org/officeDocument/2006/relationships/image" Target="../media/image62.jpeg"/><Relationship Id="rId1" Type="http://schemas.openxmlformats.org/officeDocument/2006/relationships/tags" Target="../tags/tag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32" Type="http://schemas.openxmlformats.org/officeDocument/2006/relationships/image" Target="../media/image65.png"/><Relationship Id="rId37" Type="http://schemas.openxmlformats.org/officeDocument/2006/relationships/image" Target="../media/image70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28" Type="http://schemas.openxmlformats.org/officeDocument/2006/relationships/image" Target="../media/image61.png"/><Relationship Id="rId36" Type="http://schemas.openxmlformats.org/officeDocument/2006/relationships/image" Target="../media/image69.jpe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31" Type="http://schemas.openxmlformats.org/officeDocument/2006/relationships/image" Target="../media/image64.jpe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jpeg"/><Relationship Id="rId27" Type="http://schemas.openxmlformats.org/officeDocument/2006/relationships/image" Target="../media/image60.jpeg"/><Relationship Id="rId30" Type="http://schemas.openxmlformats.org/officeDocument/2006/relationships/image" Target="../media/image63.png"/><Relationship Id="rId35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13" Type="http://schemas.openxmlformats.org/officeDocument/2006/relationships/image" Target="../media/image84.emf"/><Relationship Id="rId3" Type="http://schemas.openxmlformats.org/officeDocument/2006/relationships/image" Target="../media/image74.png"/><Relationship Id="rId7" Type="http://schemas.openxmlformats.org/officeDocument/2006/relationships/image" Target="../media/image78.emf"/><Relationship Id="rId12" Type="http://schemas.openxmlformats.org/officeDocument/2006/relationships/image" Target="../media/image8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7.png"/><Relationship Id="rId11" Type="http://schemas.openxmlformats.org/officeDocument/2006/relationships/image" Target="../media/image82.jpe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3" Type="http://schemas.openxmlformats.org/officeDocument/2006/relationships/image" Target="../media/image85.png"/><Relationship Id="rId21" Type="http://schemas.openxmlformats.org/officeDocument/2006/relationships/image" Target="../media/image103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5" Type="http://schemas.openxmlformats.org/officeDocument/2006/relationships/image" Target="../media/image107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24" Type="http://schemas.openxmlformats.org/officeDocument/2006/relationships/image" Target="../media/image106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23" Type="http://schemas.openxmlformats.org/officeDocument/2006/relationships/image" Target="../media/image105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0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>
          <a:xfrm>
            <a:off x="520700" y="4749800"/>
            <a:ext cx="4572000" cy="1651000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algn="r"/>
            <a:r>
              <a:rPr lang="en-US" sz="2200" b="1" dirty="0"/>
              <a:t>Salvador A. Casente, Jr.</a:t>
            </a:r>
            <a:br>
              <a:rPr lang="en-US" sz="2200" b="1" dirty="0"/>
            </a:br>
            <a:r>
              <a:rPr lang="en-US" sz="2200" b="1" dirty="0"/>
              <a:t>Vice President, General Counsel, Chief Compliance Officer &amp; Secretary</a:t>
            </a:r>
            <a:endParaRPr lang="en-US" sz="2200" dirty="0"/>
          </a:p>
          <a:p>
            <a:pPr algn="r"/>
            <a:r>
              <a:rPr lang="en-US" sz="2400" b="1" dirty="0"/>
              <a:t>NASUCA Mid-Year Meeting</a:t>
            </a:r>
          </a:p>
          <a:p>
            <a:pPr algn="r"/>
            <a:r>
              <a:rPr lang="en-US" sz="2400" b="1" dirty="0"/>
              <a:t>June 7, 2016 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ctrTitle" sz="quarter"/>
          </p:nvPr>
        </p:nvSpPr>
        <p:spPr>
          <a:xfrm>
            <a:off x="-12700" y="1043940"/>
            <a:ext cx="5105400" cy="2346960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sz="3600" dirty="0"/>
              <a:t>Integrated Grid:</a:t>
            </a:r>
            <a:br>
              <a:rPr lang="en-US" sz="3600" dirty="0"/>
            </a:br>
            <a:r>
              <a:rPr lang="en-US" sz="2400" dirty="0"/>
              <a:t>Realizing the Full Value of Central and Distributed Energy Resources</a:t>
            </a:r>
            <a:endParaRPr lang="en-US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352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 Integrated Grid_lines only_FINA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" y="524028"/>
            <a:ext cx="7955280" cy="5177651"/>
          </a:xfrm>
          <a:prstGeom prst="rect">
            <a:avLst/>
          </a:prstGeom>
        </p:spPr>
      </p:pic>
      <p:pic>
        <p:nvPicPr>
          <p:cNvPr id="3" name="Picture 2" descr="Blue Cub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3454" y="1001057"/>
            <a:ext cx="441594" cy="414991"/>
          </a:xfrm>
          <a:prstGeom prst="rect">
            <a:avLst/>
          </a:prstGeom>
        </p:spPr>
      </p:pic>
      <p:pic>
        <p:nvPicPr>
          <p:cNvPr id="5" name="Picture 4" descr="Coa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6553" y="2214560"/>
            <a:ext cx="1106643" cy="904468"/>
          </a:xfrm>
          <a:prstGeom prst="rect">
            <a:avLst/>
          </a:prstGeom>
        </p:spPr>
      </p:pic>
      <p:pic>
        <p:nvPicPr>
          <p:cNvPr id="6" name="Picture 5" descr="Commercia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35698" y="3932265"/>
            <a:ext cx="1287537" cy="1069400"/>
          </a:xfrm>
          <a:prstGeom prst="rect">
            <a:avLst/>
          </a:prstGeom>
        </p:spPr>
      </p:pic>
      <p:pic>
        <p:nvPicPr>
          <p:cNvPr id="7" name="Picture 6" descr="Demand Respons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12031" y="1368526"/>
            <a:ext cx="750177" cy="670371"/>
          </a:xfrm>
          <a:prstGeom prst="rect">
            <a:avLst/>
          </a:prstGeom>
        </p:spPr>
      </p:pic>
      <p:pic>
        <p:nvPicPr>
          <p:cNvPr id="8" name="Picture 7" descr="Distributio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64602" y="1975278"/>
            <a:ext cx="414991" cy="734216"/>
          </a:xfrm>
          <a:prstGeom prst="rect">
            <a:avLst/>
          </a:prstGeom>
        </p:spPr>
      </p:pic>
      <p:pic>
        <p:nvPicPr>
          <p:cNvPr id="9" name="Picture 8" descr="Hydr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8880" y="3308423"/>
            <a:ext cx="1351382" cy="952352"/>
          </a:xfrm>
          <a:prstGeom prst="rect">
            <a:avLst/>
          </a:prstGeom>
        </p:spPr>
      </p:pic>
      <p:pic>
        <p:nvPicPr>
          <p:cNvPr id="10" name="Picture 9" descr="Industrial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311568" y="2633304"/>
            <a:ext cx="824662" cy="925750"/>
          </a:xfrm>
          <a:prstGeom prst="rect">
            <a:avLst/>
          </a:prstGeom>
        </p:spPr>
      </p:pic>
      <p:pic>
        <p:nvPicPr>
          <p:cNvPr id="11" name="Picture 10" descr="Man 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853715" y="2556391"/>
            <a:ext cx="377748" cy="414991"/>
          </a:xfrm>
          <a:prstGeom prst="rect">
            <a:avLst/>
          </a:prstGeom>
        </p:spPr>
      </p:pic>
      <p:pic>
        <p:nvPicPr>
          <p:cNvPr id="12" name="Picture 11" descr="Man 2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946628" y="3522068"/>
            <a:ext cx="404351" cy="441594"/>
          </a:xfrm>
          <a:prstGeom prst="rect">
            <a:avLst/>
          </a:prstGeom>
        </p:spPr>
      </p:pic>
      <p:pic>
        <p:nvPicPr>
          <p:cNvPr id="13" name="Picture 12" descr="Manufacturing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059640" y="753230"/>
            <a:ext cx="1223693" cy="1197091"/>
          </a:xfrm>
          <a:prstGeom prst="rect">
            <a:avLst/>
          </a:prstGeom>
        </p:spPr>
      </p:pic>
      <p:pic>
        <p:nvPicPr>
          <p:cNvPr id="14" name="Picture 13" descr="Mobil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216933" y="1351435"/>
            <a:ext cx="516079" cy="659730"/>
          </a:xfrm>
          <a:prstGeom prst="rect">
            <a:avLst/>
          </a:prstGeom>
        </p:spPr>
      </p:pic>
      <p:pic>
        <p:nvPicPr>
          <p:cNvPr id="15" name="Picture 14" descr="Natural Gas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337951" y="4316826"/>
            <a:ext cx="1234333" cy="941711"/>
          </a:xfrm>
          <a:prstGeom prst="rect">
            <a:avLst/>
          </a:prstGeom>
        </p:spPr>
      </p:pic>
      <p:pic>
        <p:nvPicPr>
          <p:cNvPr id="16" name="Picture 15" descr="Nuclear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300153" y="1283069"/>
            <a:ext cx="1425868" cy="978954"/>
          </a:xfrm>
          <a:prstGeom prst="rect">
            <a:avLst/>
          </a:prstGeom>
        </p:spPr>
      </p:pic>
      <p:pic>
        <p:nvPicPr>
          <p:cNvPr id="17" name="Picture 16" descr="PEV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7451932" y="1898367"/>
            <a:ext cx="952352" cy="1016197"/>
          </a:xfrm>
          <a:prstGeom prst="rect">
            <a:avLst/>
          </a:prstGeom>
        </p:spPr>
      </p:pic>
      <p:pic>
        <p:nvPicPr>
          <p:cNvPr id="18" name="Picture 17" descr="Residential Solar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5496198" y="4487741"/>
            <a:ext cx="1005556" cy="1005556"/>
          </a:xfrm>
          <a:prstGeom prst="rect">
            <a:avLst/>
          </a:prstGeom>
        </p:spPr>
      </p:pic>
      <p:pic>
        <p:nvPicPr>
          <p:cNvPr id="19" name="Picture 18" descr="Residential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6457190" y="1547988"/>
            <a:ext cx="1074721" cy="861905"/>
          </a:xfrm>
          <a:prstGeom prst="rect">
            <a:avLst/>
          </a:prstGeom>
        </p:spPr>
      </p:pic>
      <p:pic>
        <p:nvPicPr>
          <p:cNvPr id="20" name="Picture 19" descr="Storage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7351123" y="3564796"/>
            <a:ext cx="1197091" cy="824662"/>
          </a:xfrm>
          <a:prstGeom prst="rect">
            <a:avLst/>
          </a:prstGeom>
        </p:spPr>
      </p:pic>
      <p:pic>
        <p:nvPicPr>
          <p:cNvPr id="21" name="Picture 20" descr="Wind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2936518" y="582314"/>
            <a:ext cx="915109" cy="1170488"/>
          </a:xfrm>
          <a:prstGeom prst="rect">
            <a:avLst/>
          </a:prstGeom>
        </p:spPr>
      </p:pic>
      <p:pic>
        <p:nvPicPr>
          <p:cNvPr id="22" name="Picture 21" descr="Woman 1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6687197" y="1257432"/>
            <a:ext cx="367108" cy="377748"/>
          </a:xfrm>
          <a:prstGeom prst="rect">
            <a:avLst/>
          </a:prstGeom>
        </p:spPr>
      </p:pic>
      <p:pic>
        <p:nvPicPr>
          <p:cNvPr id="23" name="Picture 22" descr="Woman 2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6404101" y="4786845"/>
            <a:ext cx="367108" cy="388389"/>
          </a:xfrm>
          <a:prstGeom prst="rect">
            <a:avLst/>
          </a:prstGeom>
        </p:spPr>
      </p:pic>
      <p:pic>
        <p:nvPicPr>
          <p:cNvPr id="24" name="Picture 23" descr="Concentrated Solar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2666221" y="4308280"/>
            <a:ext cx="1335421" cy="1335421"/>
          </a:xfrm>
          <a:prstGeom prst="rect">
            <a:avLst/>
          </a:prstGeom>
        </p:spPr>
      </p:pic>
      <p:pic>
        <p:nvPicPr>
          <p:cNvPr id="25" name="Picture 24" descr="Transmission.pn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4215214" y="2693125"/>
            <a:ext cx="861905" cy="1016197"/>
          </a:xfrm>
          <a:prstGeom prst="rect">
            <a:avLst/>
          </a:prstGeom>
        </p:spPr>
      </p:pic>
      <p:pic>
        <p:nvPicPr>
          <p:cNvPr id="26" name="Picture 25" descr="Distributio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73376" y="2358415"/>
            <a:ext cx="414991" cy="734216"/>
          </a:xfrm>
          <a:prstGeom prst="rect">
            <a:avLst/>
          </a:prstGeom>
        </p:spPr>
      </p:pic>
      <p:pic>
        <p:nvPicPr>
          <p:cNvPr id="27" name="Picture 26" descr="Distributio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57410" y="3057746"/>
            <a:ext cx="414991" cy="734216"/>
          </a:xfrm>
          <a:prstGeom prst="rect">
            <a:avLst/>
          </a:prstGeom>
        </p:spPr>
      </p:pic>
      <p:pic>
        <p:nvPicPr>
          <p:cNvPr id="28" name="Picture 27" descr="Distributio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97062" y="3851081"/>
            <a:ext cx="414991" cy="734216"/>
          </a:xfrm>
          <a:prstGeom prst="rect">
            <a:avLst/>
          </a:prstGeom>
        </p:spPr>
      </p:pic>
      <p:sp>
        <p:nvSpPr>
          <p:cNvPr id="38" name="AutoShape 4"/>
          <p:cNvSpPr>
            <a:spLocks noChangeArrowheads="1"/>
          </p:cNvSpPr>
          <p:nvPr/>
        </p:nvSpPr>
        <p:spPr bwMode="auto">
          <a:xfrm>
            <a:off x="274320" y="5959813"/>
            <a:ext cx="8869680" cy="457200"/>
          </a:xfrm>
          <a:prstGeom prst="rect">
            <a:avLst/>
          </a:prstGeom>
          <a:solidFill>
            <a:srgbClr val="5195D3"/>
          </a:solidFill>
          <a:ln w="9525" algn="ctr">
            <a:noFill/>
            <a:round/>
            <a:headEnd/>
            <a:tailEnd/>
          </a:ln>
          <a:effectLst/>
        </p:spPr>
        <p:txBody>
          <a:bodyPr wrap="square" anchor="ctr" anchorCtr="0">
            <a:normAutofit fontScale="92500"/>
          </a:bodyPr>
          <a:lstStyle>
            <a:defPPr>
              <a:defRPr lang="en-US"/>
            </a:defPPr>
            <a:lvl1pPr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Enables Optimization of Local &amp; Central Resources with Customer Needs</a:t>
            </a: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274320" y="182563"/>
            <a:ext cx="8595360" cy="73152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 dirty="0"/>
              <a:t>A Look Ahead: The Integrated Grid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68572" y="473798"/>
            <a:ext cx="8585995" cy="5255907"/>
            <a:chOff x="368572" y="473798"/>
            <a:chExt cx="8585995" cy="5255907"/>
          </a:xfrm>
        </p:grpSpPr>
        <p:sp>
          <p:nvSpPr>
            <p:cNvPr id="30" name="TextBox 29"/>
            <p:cNvSpPr txBox="1"/>
            <p:nvPr/>
          </p:nvSpPr>
          <p:spPr>
            <a:xfrm>
              <a:off x="460044" y="5206485"/>
              <a:ext cx="2206177" cy="5232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l">
                <a:spcBef>
                  <a:spcPts val="300"/>
                </a:spcBef>
                <a:buClr>
                  <a:schemeClr val="tx2"/>
                </a:buClr>
                <a:buSzPct val="102000"/>
                <a:defRPr>
                  <a:solidFill>
                    <a:schemeClr val="bg1"/>
                  </a:solidFill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pPr algn="ctr"/>
              <a:r>
                <a:rPr lang="en-US" sz="1400" dirty="0"/>
                <a:t>T &amp; D Becomes More Controllable and Resilient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68572" y="696408"/>
              <a:ext cx="1858863" cy="5232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>
                <a:spcBef>
                  <a:spcPts val="225"/>
                </a:spcBef>
                <a:buClr>
                  <a:schemeClr val="tx2"/>
                </a:buClr>
                <a:buSzPct val="102000"/>
              </a:pPr>
              <a:r>
                <a:rPr lang="en-US" sz="1400" dirty="0">
                  <a:solidFill>
                    <a:schemeClr val="bg1"/>
                  </a:solidFill>
                </a:rPr>
                <a:t>Generation Becomes More Flexible</a:t>
              </a:r>
            </a:p>
          </p:txBody>
        </p:sp>
        <p:sp>
          <p:nvSpPr>
            <p:cNvPr id="32" name="Oval 31"/>
            <p:cNvSpPr/>
            <p:nvPr/>
          </p:nvSpPr>
          <p:spPr bwMode="auto">
            <a:xfrm>
              <a:off x="4538544" y="886730"/>
              <a:ext cx="3927029" cy="4814949"/>
            </a:xfrm>
            <a:prstGeom prst="ellipse">
              <a:avLst/>
            </a:prstGeom>
            <a:noFill/>
            <a:ln w="19050" cap="flat" cmpd="sng" algn="ctr">
              <a:solidFill>
                <a:schemeClr val="accent2"/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ctr" anchorCtr="0" compatLnSpc="1">
              <a:prstTxWarp prst="textNoShape">
                <a:avLst/>
              </a:prstTxWarp>
            </a:bodyPr>
            <a:lstStyle/>
            <a:p>
              <a:pPr marL="164306" indent="-164306"/>
              <a:endParaRPr lang="en-US" sz="12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67090" y="473798"/>
              <a:ext cx="132003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i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The Edge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944769" y="696408"/>
              <a:ext cx="2009798" cy="5232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l">
                <a:spcBef>
                  <a:spcPts val="300"/>
                </a:spcBef>
                <a:buClr>
                  <a:schemeClr val="tx2"/>
                </a:buClr>
                <a:buSzPct val="102000"/>
                <a:defRPr>
                  <a:solidFill>
                    <a:schemeClr val="bg1"/>
                  </a:solidFill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pPr algn="ctr"/>
              <a:r>
                <a:rPr lang="en-US" sz="1400" dirty="0"/>
                <a:t>Consumers Become Energy Producers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787128" y="5206485"/>
              <a:ext cx="2152238" cy="52322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l">
                <a:spcBef>
                  <a:spcPts val="300"/>
                </a:spcBef>
                <a:buClr>
                  <a:schemeClr val="tx2"/>
                </a:buClr>
                <a:buSzPct val="102000"/>
                <a:defRPr>
                  <a:solidFill>
                    <a:schemeClr val="bg1"/>
                  </a:solidFill>
                  <a:latin typeface="+mn-lt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</a:defRPr>
              </a:lvl9pPr>
            </a:lstStyle>
            <a:p>
              <a:pPr algn="ctr"/>
              <a:r>
                <a:rPr lang="en-US" sz="1400" dirty="0"/>
                <a:t>Loads Become More Interactive and Dynamic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940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Develop Benefit-Cost Framework</a:t>
            </a:r>
            <a:endParaRPr lang="en-US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79850" y="722896"/>
          <a:ext cx="6469837" cy="790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137160" y="5914012"/>
            <a:ext cx="8869680" cy="457200"/>
          </a:xfrm>
          <a:prstGeom prst="rect">
            <a:avLst/>
          </a:prstGeom>
          <a:solidFill>
            <a:srgbClr val="5195D3"/>
          </a:solidFill>
          <a:ln w="9525" algn="ctr">
            <a:noFill/>
            <a:round/>
            <a:headEnd/>
            <a:tailEnd/>
          </a:ln>
          <a:effectLst/>
        </p:spPr>
        <p:txBody>
          <a:bodyPr wrap="square" anchor="ctr" anchorCtr="0">
            <a:normAutofit fontScale="92500"/>
          </a:bodyPr>
          <a:lstStyle>
            <a:defPPr>
              <a:defRPr lang="en-US"/>
            </a:defPPr>
            <a:lvl1pPr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/>
                </a:solidFill>
              </a:rPr>
              <a:t>Assess the impacts to improve system planning and operation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3" name="Big Group"/>
          <p:cNvGrpSpPr/>
          <p:nvPr/>
        </p:nvGrpSpPr>
        <p:grpSpPr>
          <a:xfrm>
            <a:off x="298369" y="1700463"/>
            <a:ext cx="8466993" cy="4213549"/>
            <a:chOff x="298369" y="1991117"/>
            <a:chExt cx="8466993" cy="4353719"/>
          </a:xfrm>
        </p:grpSpPr>
        <p:cxnSp>
          <p:nvCxnSpPr>
            <p:cNvPr id="15" name="Elbow Connector 14"/>
            <p:cNvCxnSpPr>
              <a:stCxn id="35" idx="3"/>
              <a:endCxn id="24" idx="0"/>
            </p:cNvCxnSpPr>
            <p:nvPr/>
          </p:nvCxnSpPr>
          <p:spPr>
            <a:xfrm>
              <a:off x="5653043" y="2786105"/>
              <a:ext cx="1842565" cy="427826"/>
            </a:xfrm>
            <a:prstGeom prst="bentConnector2">
              <a:avLst/>
            </a:prstGeom>
            <a:ln w="28575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Elbow Connector 15"/>
            <p:cNvCxnSpPr>
              <a:stCxn id="30" idx="0"/>
              <a:endCxn id="35" idx="1"/>
            </p:cNvCxnSpPr>
            <p:nvPr/>
          </p:nvCxnSpPr>
          <p:spPr>
            <a:xfrm rot="5400000" flipH="1" flipV="1">
              <a:off x="1904648" y="2224544"/>
              <a:ext cx="494403" cy="1617527"/>
            </a:xfrm>
            <a:prstGeom prst="bentConnector2">
              <a:avLst/>
            </a:prstGeom>
            <a:ln w="28575">
              <a:solidFill>
                <a:schemeClr val="accent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98369" y="1991117"/>
              <a:ext cx="8466993" cy="4353719"/>
              <a:chOff x="298369" y="1991117"/>
              <a:chExt cx="8466993" cy="4353719"/>
            </a:xfrm>
          </p:grpSpPr>
          <p:cxnSp>
            <p:nvCxnSpPr>
              <p:cNvPr id="22" name="Elbow Connector 21"/>
              <p:cNvCxnSpPr>
                <a:stCxn id="30" idx="3"/>
                <a:endCxn id="24" idx="1"/>
              </p:cNvCxnSpPr>
              <p:nvPr/>
            </p:nvCxnSpPr>
            <p:spPr>
              <a:xfrm flipV="1">
                <a:off x="2387803" y="4084554"/>
                <a:ext cx="3838051" cy="1"/>
              </a:xfrm>
              <a:prstGeom prst="bentConnector3">
                <a:avLst/>
              </a:prstGeom>
              <a:ln w="28575">
                <a:solidFill>
                  <a:srgbClr val="30BE3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Elbow Connector 22"/>
              <p:cNvCxnSpPr>
                <a:stCxn id="42" idx="3"/>
                <a:endCxn id="24" idx="2"/>
              </p:cNvCxnSpPr>
              <p:nvPr/>
            </p:nvCxnSpPr>
            <p:spPr>
              <a:xfrm flipV="1">
                <a:off x="5821526" y="4955177"/>
                <a:ext cx="1674082" cy="504559"/>
              </a:xfrm>
              <a:prstGeom prst="bentConnector2">
                <a:avLst/>
              </a:prstGeom>
              <a:ln w="28575">
                <a:solidFill>
                  <a:schemeClr val="accent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ounded Rectangle 23"/>
              <p:cNvSpPr/>
              <p:nvPr/>
            </p:nvSpPr>
            <p:spPr>
              <a:xfrm>
                <a:off x="6225854" y="3213931"/>
                <a:ext cx="2539508" cy="1741246"/>
              </a:xfrm>
              <a:prstGeom prst="roundRect">
                <a:avLst>
                  <a:gd name="adj" fmla="val 6155"/>
                </a:avLst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 eaLnBrk="0" fontAlgn="base" hangingPunct="0">
                  <a:spcBef>
                    <a:spcPct val="50000"/>
                  </a:spcBef>
                  <a:spcAft>
                    <a:spcPct val="0"/>
                  </a:spcAft>
                </a:pPr>
                <a:endParaRPr lang="en-US" sz="1200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25" name="Elbow Connector 24"/>
              <p:cNvCxnSpPr>
                <a:stCxn id="30" idx="2"/>
                <a:endCxn id="42" idx="1"/>
              </p:cNvCxnSpPr>
              <p:nvPr/>
            </p:nvCxnSpPr>
            <p:spPr>
              <a:xfrm rot="16200000" flipH="1">
                <a:off x="1809935" y="4421752"/>
                <a:ext cx="571135" cy="1504832"/>
              </a:xfrm>
              <a:prstGeom prst="bentConnector2">
                <a:avLst/>
              </a:prstGeom>
              <a:ln w="28575">
                <a:solidFill>
                  <a:schemeClr val="accent3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Group 25"/>
              <p:cNvGrpSpPr/>
              <p:nvPr/>
            </p:nvGrpSpPr>
            <p:grpSpPr>
              <a:xfrm>
                <a:off x="2847918" y="4559291"/>
                <a:ext cx="2973608" cy="1785545"/>
                <a:chOff x="2847918" y="4559291"/>
                <a:chExt cx="2973608" cy="1785545"/>
              </a:xfrm>
            </p:grpSpPr>
            <p:sp>
              <p:nvSpPr>
                <p:cNvPr id="42" name="Rounded Rectangle 41"/>
                <p:cNvSpPr/>
                <p:nvPr/>
              </p:nvSpPr>
              <p:spPr>
                <a:xfrm>
                  <a:off x="2847918" y="4574636"/>
                  <a:ext cx="2973608" cy="1770200"/>
                </a:xfrm>
                <a:prstGeom prst="roundRect">
                  <a:avLst>
                    <a:gd name="adj" fmla="val 6155"/>
                  </a:avLst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endParaRPr lang="en-US" sz="12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3733176" y="4559291"/>
                  <a:ext cx="1149675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1200" b="1" dirty="0">
                      <a:solidFill>
                        <a:srgbClr val="000000"/>
                      </a:solidFill>
                    </a:rPr>
                    <a:t>Bulk System </a:t>
                  </a:r>
                </a:p>
              </p:txBody>
            </p:sp>
            <p:sp>
              <p:nvSpPr>
                <p:cNvPr id="44" name="Rounded Rectangle 43"/>
                <p:cNvSpPr/>
                <p:nvPr/>
              </p:nvSpPr>
              <p:spPr>
                <a:xfrm>
                  <a:off x="3025563" y="4833614"/>
                  <a:ext cx="1285998" cy="414036"/>
                </a:xfrm>
                <a:prstGeom prst="roundRect">
                  <a:avLst/>
                </a:prstGeom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1200" dirty="0">
                      <a:solidFill>
                        <a:srgbClr val="000000"/>
                      </a:solidFill>
                    </a:rPr>
                    <a:t>Resource Adequacy</a:t>
                  </a:r>
                </a:p>
              </p:txBody>
            </p:sp>
            <p:sp>
              <p:nvSpPr>
                <p:cNvPr id="45" name="Rounded Rectangle 44"/>
                <p:cNvSpPr/>
                <p:nvPr/>
              </p:nvSpPr>
              <p:spPr>
                <a:xfrm>
                  <a:off x="3025563" y="5333492"/>
                  <a:ext cx="1285998" cy="414036"/>
                </a:xfrm>
                <a:prstGeom prst="roundRect">
                  <a:avLst/>
                </a:prstGeom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1200" dirty="0">
                      <a:solidFill>
                        <a:srgbClr val="000000"/>
                      </a:solidFill>
                    </a:rPr>
                    <a:t>Flexibility</a:t>
                  </a:r>
                </a:p>
              </p:txBody>
            </p:sp>
            <p:sp>
              <p:nvSpPr>
                <p:cNvPr id="46" name="Rounded Rectangle 45"/>
                <p:cNvSpPr/>
                <p:nvPr/>
              </p:nvSpPr>
              <p:spPr>
                <a:xfrm>
                  <a:off x="3025563" y="5806608"/>
                  <a:ext cx="2646428" cy="414036"/>
                </a:xfrm>
                <a:prstGeom prst="roundRect">
                  <a:avLst/>
                </a:prstGeom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1200" dirty="0">
                      <a:solidFill>
                        <a:srgbClr val="000000"/>
                      </a:solidFill>
                    </a:rPr>
                    <a:t>Operational Practices &amp; Simulation </a:t>
                  </a:r>
                </a:p>
              </p:txBody>
            </p:sp>
            <p:sp>
              <p:nvSpPr>
                <p:cNvPr id="47" name="Rounded Rectangle 46"/>
                <p:cNvSpPr/>
                <p:nvPr/>
              </p:nvSpPr>
              <p:spPr>
                <a:xfrm>
                  <a:off x="4393356" y="4833614"/>
                  <a:ext cx="1285998" cy="414036"/>
                </a:xfrm>
                <a:prstGeom prst="roundRect">
                  <a:avLst/>
                </a:prstGeom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1200" dirty="0">
                      <a:solidFill>
                        <a:srgbClr val="000000"/>
                      </a:solidFill>
                    </a:rPr>
                    <a:t>Transmission Performance</a:t>
                  </a:r>
                </a:p>
              </p:txBody>
            </p:sp>
            <p:sp>
              <p:nvSpPr>
                <p:cNvPr id="48" name="Rounded Rectangle 47"/>
                <p:cNvSpPr/>
                <p:nvPr/>
              </p:nvSpPr>
              <p:spPr>
                <a:xfrm>
                  <a:off x="4393356" y="5333492"/>
                  <a:ext cx="1285998" cy="414036"/>
                </a:xfrm>
                <a:prstGeom prst="roundRect">
                  <a:avLst/>
                </a:prstGeom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1200" dirty="0">
                      <a:solidFill>
                        <a:srgbClr val="000000"/>
                      </a:solidFill>
                    </a:rPr>
                    <a:t>Transmission Expansion</a:t>
                  </a:r>
                </a:p>
              </p:txBody>
            </p:sp>
          </p:grpSp>
          <p:grpSp>
            <p:nvGrpSpPr>
              <p:cNvPr id="27" name="Group 26"/>
              <p:cNvGrpSpPr/>
              <p:nvPr/>
            </p:nvGrpSpPr>
            <p:grpSpPr>
              <a:xfrm>
                <a:off x="2960613" y="1991117"/>
                <a:ext cx="2692430" cy="1589975"/>
                <a:chOff x="2993919" y="1991117"/>
                <a:chExt cx="2590982" cy="1589975"/>
              </a:xfrm>
            </p:grpSpPr>
            <p:sp>
              <p:nvSpPr>
                <p:cNvPr id="35" name="Rounded Rectangle 34"/>
                <p:cNvSpPr/>
                <p:nvPr/>
              </p:nvSpPr>
              <p:spPr>
                <a:xfrm>
                  <a:off x="2993919" y="1991117"/>
                  <a:ext cx="2590982" cy="1589975"/>
                </a:xfrm>
                <a:prstGeom prst="roundRect">
                  <a:avLst>
                    <a:gd name="adj" fmla="val 6155"/>
                  </a:avLst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endParaRPr lang="en-US" sz="12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3470115" y="2038571"/>
                  <a:ext cx="163859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1200" b="1" dirty="0">
                      <a:solidFill>
                        <a:srgbClr val="000000"/>
                      </a:solidFill>
                    </a:rPr>
                    <a:t>Distribution System</a:t>
                  </a:r>
                </a:p>
              </p:txBody>
            </p:sp>
            <p:grpSp>
              <p:nvGrpSpPr>
                <p:cNvPr id="37" name="Group 36"/>
                <p:cNvGrpSpPr/>
                <p:nvPr/>
              </p:nvGrpSpPr>
              <p:grpSpPr>
                <a:xfrm>
                  <a:off x="3207559" y="2487024"/>
                  <a:ext cx="2163703" cy="871042"/>
                  <a:chOff x="3178949" y="2434770"/>
                  <a:chExt cx="2163703" cy="871042"/>
                </a:xfrm>
              </p:grpSpPr>
              <p:sp>
                <p:nvSpPr>
                  <p:cNvPr id="38" name="Rounded Rectangle 37"/>
                  <p:cNvSpPr/>
                  <p:nvPr/>
                </p:nvSpPr>
                <p:spPr>
                  <a:xfrm>
                    <a:off x="3182661" y="2449513"/>
                    <a:ext cx="983649" cy="361178"/>
                  </a:xfrm>
                  <a:prstGeom prst="roundRect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</a:pPr>
                    <a:r>
                      <a:rPr lang="en-US" sz="1200" dirty="0">
                        <a:solidFill>
                          <a:srgbClr val="FFFFFF"/>
                        </a:solidFill>
                      </a:rPr>
                      <a:t>Hosting</a:t>
                    </a:r>
                  </a:p>
                </p:txBody>
              </p:sp>
              <p:sp>
                <p:nvSpPr>
                  <p:cNvPr id="39" name="Rounded Rectangle 38"/>
                  <p:cNvSpPr/>
                  <p:nvPr/>
                </p:nvSpPr>
                <p:spPr>
                  <a:xfrm>
                    <a:off x="4355052" y="2434770"/>
                    <a:ext cx="987600" cy="361178"/>
                  </a:xfrm>
                  <a:prstGeom prst="roundRect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</a:pPr>
                    <a:r>
                      <a:rPr lang="en-US" sz="1200" dirty="0">
                        <a:solidFill>
                          <a:srgbClr val="FFFFFF"/>
                        </a:solidFill>
                      </a:rPr>
                      <a:t>Energy</a:t>
                    </a:r>
                  </a:p>
                </p:txBody>
              </p:sp>
              <p:sp>
                <p:nvSpPr>
                  <p:cNvPr id="40" name="Rounded Rectangle 39"/>
                  <p:cNvSpPr/>
                  <p:nvPr/>
                </p:nvSpPr>
                <p:spPr>
                  <a:xfrm>
                    <a:off x="3178949" y="2944634"/>
                    <a:ext cx="983649" cy="361178"/>
                  </a:xfrm>
                  <a:prstGeom prst="roundRect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</a:pPr>
                    <a:r>
                      <a:rPr lang="en-US" sz="1200" dirty="0">
                        <a:solidFill>
                          <a:srgbClr val="FFFFFF"/>
                        </a:solidFill>
                      </a:rPr>
                      <a:t>Capacity</a:t>
                    </a:r>
                  </a:p>
                </p:txBody>
              </p:sp>
              <p:sp>
                <p:nvSpPr>
                  <p:cNvPr id="41" name="Rounded Rectangle 40"/>
                  <p:cNvSpPr/>
                  <p:nvPr/>
                </p:nvSpPr>
                <p:spPr>
                  <a:xfrm>
                    <a:off x="4357027" y="2944634"/>
                    <a:ext cx="983649" cy="361178"/>
                  </a:xfrm>
                  <a:prstGeom prst="roundRect">
                    <a:avLst/>
                  </a:prstGeom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</a:pPr>
                    <a:r>
                      <a:rPr lang="en-US" sz="1200" dirty="0">
                        <a:solidFill>
                          <a:srgbClr val="FFFFFF"/>
                        </a:solidFill>
                      </a:rPr>
                      <a:t>Reliability</a:t>
                    </a:r>
                  </a:p>
                </p:txBody>
              </p:sp>
            </p:grpSp>
          </p:grpSp>
          <p:grpSp>
            <p:nvGrpSpPr>
              <p:cNvPr id="28" name="Group 27"/>
              <p:cNvGrpSpPr/>
              <p:nvPr/>
            </p:nvGrpSpPr>
            <p:grpSpPr>
              <a:xfrm>
                <a:off x="298369" y="3280508"/>
                <a:ext cx="2089434" cy="1608093"/>
                <a:chOff x="298369" y="3283815"/>
                <a:chExt cx="2089434" cy="1608093"/>
              </a:xfrm>
            </p:grpSpPr>
            <p:sp>
              <p:nvSpPr>
                <p:cNvPr id="30" name="Rounded Rectangle 29"/>
                <p:cNvSpPr/>
                <p:nvPr/>
              </p:nvSpPr>
              <p:spPr>
                <a:xfrm>
                  <a:off x="298369" y="3283815"/>
                  <a:ext cx="2089434" cy="1608093"/>
                </a:xfrm>
                <a:prstGeom prst="roundRect">
                  <a:avLst>
                    <a:gd name="adj" fmla="val 6155"/>
                  </a:avLst>
                </a:prstGeom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endParaRPr lang="en-US" sz="105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551962" y="3375840"/>
                  <a:ext cx="158889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1200" b="1" dirty="0">
                      <a:solidFill>
                        <a:srgbClr val="000000"/>
                      </a:solidFill>
                    </a:rPr>
                    <a:t>Scenario Definition</a:t>
                  </a:r>
                </a:p>
              </p:txBody>
            </p:sp>
            <p:sp>
              <p:nvSpPr>
                <p:cNvPr id="32" name="Rounded Rectangle 31"/>
                <p:cNvSpPr/>
                <p:nvPr/>
              </p:nvSpPr>
              <p:spPr>
                <a:xfrm>
                  <a:off x="1409782" y="3662755"/>
                  <a:ext cx="879142" cy="469979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1200" dirty="0">
                      <a:solidFill>
                        <a:srgbClr val="FFFFFF"/>
                      </a:solidFill>
                    </a:rPr>
                    <a:t>DER Adoption</a:t>
                  </a:r>
                </a:p>
              </p:txBody>
            </p:sp>
            <p:sp>
              <p:nvSpPr>
                <p:cNvPr id="33" name="Rounded Rectangle 32"/>
                <p:cNvSpPr/>
                <p:nvPr/>
              </p:nvSpPr>
              <p:spPr>
                <a:xfrm>
                  <a:off x="366575" y="3665408"/>
                  <a:ext cx="944328" cy="464672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1200" dirty="0">
                      <a:solidFill>
                        <a:srgbClr val="FFFFFF"/>
                      </a:solidFill>
                    </a:rPr>
                    <a:t>Market Conditions</a:t>
                  </a:r>
                </a:p>
              </p:txBody>
            </p:sp>
            <p:sp>
              <p:nvSpPr>
                <p:cNvPr id="34" name="Rounded Rectangle 33"/>
                <p:cNvSpPr/>
                <p:nvPr/>
              </p:nvSpPr>
              <p:spPr>
                <a:xfrm>
                  <a:off x="726160" y="4249328"/>
                  <a:ext cx="1289696" cy="464672"/>
                </a:xfrm>
                <a:prstGeom prst="roundRect">
                  <a:avLst/>
                </a:prstGeom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US" sz="1200" dirty="0">
                      <a:solidFill>
                        <a:srgbClr val="FFFFFF"/>
                      </a:solidFill>
                    </a:rPr>
                    <a:t>System Assumptions </a:t>
                  </a:r>
                </a:p>
              </p:txBody>
            </p:sp>
          </p:grpSp>
          <p:cxnSp>
            <p:nvCxnSpPr>
              <p:cNvPr id="29" name="Elbow Connector 28"/>
              <p:cNvCxnSpPr>
                <a:stCxn id="35" idx="2"/>
                <a:endCxn id="43" idx="0"/>
              </p:cNvCxnSpPr>
              <p:nvPr/>
            </p:nvCxnSpPr>
            <p:spPr bwMode="auto">
              <a:xfrm rot="16200000" flipH="1">
                <a:off x="3818322" y="4069598"/>
                <a:ext cx="978199" cy="1186"/>
              </a:xfrm>
              <a:prstGeom prst="bentConnector3">
                <a:avLst/>
              </a:prstGeom>
              <a:ln w="28575">
                <a:solidFill>
                  <a:schemeClr val="accent3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Rounded Rectangle 17"/>
            <p:cNvSpPr/>
            <p:nvPr/>
          </p:nvSpPr>
          <p:spPr>
            <a:xfrm>
              <a:off x="7421194" y="4183041"/>
              <a:ext cx="1288880" cy="56818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</a:rPr>
                <a:t>Customer or Owner Cost/Benefits</a:t>
              </a: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7413030" y="3520172"/>
              <a:ext cx="1297042" cy="550813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</a:rPr>
                <a:t>Societal Costs/Benefits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982308" y="3216739"/>
              <a:ext cx="12149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rgbClr val="000000"/>
                  </a:solidFill>
                </a:rPr>
                <a:t>Benefit/Cost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385806" y="3826366"/>
              <a:ext cx="887222" cy="601295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sz="1200" dirty="0">
                  <a:solidFill>
                    <a:srgbClr val="FFFFFF"/>
                  </a:solidFill>
                </a:rPr>
                <a:t>System Cost </a:t>
              </a:r>
              <a:br>
                <a:rPr lang="en-US" sz="1200" dirty="0">
                  <a:solidFill>
                    <a:srgbClr val="FFFFFF"/>
                  </a:solidFill>
                </a:rPr>
              </a:br>
              <a:r>
                <a:rPr lang="en-US" sz="1200" dirty="0">
                  <a:solidFill>
                    <a:srgbClr val="FFFFFF"/>
                  </a:solidFill>
                </a:rPr>
                <a:t>Changes</a:t>
              </a:r>
            </a:p>
          </p:txBody>
        </p:sp>
      </p:grpSp>
      <p:pic>
        <p:nvPicPr>
          <p:cNvPr id="49" name="Picture 4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3632" y="58347"/>
            <a:ext cx="2024030" cy="2604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9601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BA Diagra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2483" y="3629643"/>
            <a:ext cx="2425576" cy="9737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Features of the Benefit-Cost Framework</a:t>
            </a:r>
          </a:p>
        </p:txBody>
      </p:sp>
      <p:pic>
        <p:nvPicPr>
          <p:cNvPr id="4" name="CBA Diagra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503" y="1413447"/>
            <a:ext cx="3954424" cy="158758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6078583" y="3629643"/>
            <a:ext cx="2791097" cy="107298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" y="1413447"/>
            <a:ext cx="8605495" cy="416240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Comprehensive:</a:t>
            </a:r>
            <a:r>
              <a:rPr lang="en-US" dirty="0"/>
              <a:t> Can include</a:t>
            </a:r>
            <a:br>
              <a:rPr lang="en-US" dirty="0"/>
            </a:br>
            <a:r>
              <a:rPr lang="en-US" dirty="0"/>
              <a:t>any quantifiable impacts from </a:t>
            </a:r>
            <a:br>
              <a:rPr lang="en-US" dirty="0"/>
            </a:br>
            <a:r>
              <a:rPr lang="en-US" dirty="0"/>
              <a:t>distribution to bulk system, </a:t>
            </a:r>
            <a:br>
              <a:rPr lang="en-US" dirty="0"/>
            </a:br>
            <a:r>
              <a:rPr lang="en-US" dirty="0"/>
              <a:t>with or without externalities</a:t>
            </a:r>
          </a:p>
          <a:p>
            <a:pPr>
              <a:spcBef>
                <a:spcPts val="1600"/>
              </a:spcBef>
              <a:spcAft>
                <a:spcPts val="0"/>
              </a:spcAft>
            </a:pPr>
            <a:r>
              <a:rPr lang="en-US" dirty="0">
                <a:solidFill>
                  <a:schemeClr val="tx2"/>
                </a:solidFill>
              </a:rPr>
              <a:t>Flexible:</a:t>
            </a:r>
            <a:r>
              <a:rPr lang="en-US" dirty="0"/>
              <a:t> Designed to address a variety of economic questions from a variety of perspectives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72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48148E-6 L -0.07153 -0.2782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6" y="-139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" y="228599"/>
            <a:ext cx="8412480" cy="868363"/>
          </a:xfrm>
        </p:spPr>
        <p:txBody>
          <a:bodyPr>
            <a:normAutofit/>
          </a:bodyPr>
          <a:lstStyle/>
          <a:p>
            <a:r>
              <a:rPr lang="en-US" sz="2800" dirty="0"/>
              <a:t>EPRI’s Benefit-Cost Framework</a:t>
            </a:r>
          </a:p>
        </p:txBody>
      </p:sp>
      <p:pic>
        <p:nvPicPr>
          <p:cNvPr id="30" name="CBA Diagra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2503" y="1413447"/>
            <a:ext cx="3954424" cy="1587584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252551" y="1166949"/>
            <a:ext cx="8665028" cy="4650377"/>
            <a:chOff x="226424" y="1166949"/>
            <a:chExt cx="8665028" cy="4650377"/>
          </a:xfrm>
        </p:grpSpPr>
        <p:sp>
          <p:nvSpPr>
            <p:cNvPr id="3" name="Rectangle 2"/>
            <p:cNvSpPr/>
            <p:nvPr/>
          </p:nvSpPr>
          <p:spPr bwMode="auto">
            <a:xfrm>
              <a:off x="226424" y="1166949"/>
              <a:ext cx="8665028" cy="465037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489369" y="1981456"/>
              <a:ext cx="8288871" cy="3483429"/>
              <a:chOff x="635044" y="1514731"/>
              <a:chExt cx="8165261" cy="3280453"/>
            </a:xfrm>
          </p:grpSpPr>
          <p:sp>
            <p:nvSpPr>
              <p:cNvPr id="5" name="Rounded Rectangle 4"/>
              <p:cNvSpPr/>
              <p:nvPr/>
            </p:nvSpPr>
            <p:spPr>
              <a:xfrm>
                <a:off x="635044" y="4142841"/>
                <a:ext cx="973035" cy="570952"/>
              </a:xfrm>
              <a:prstGeom prst="roundRect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Societal</a:t>
                </a:r>
                <a:b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Impacts</a:t>
                </a:r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654208" y="3338063"/>
                <a:ext cx="959802" cy="550813"/>
              </a:xfrm>
              <a:prstGeom prst="roundRect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Customer Impacts</a:t>
                </a:r>
              </a:p>
            </p:txBody>
          </p:sp>
          <p:sp>
            <p:nvSpPr>
              <p:cNvPr id="7" name="Rounded Rectangle 6"/>
              <p:cNvSpPr/>
              <p:nvPr/>
            </p:nvSpPr>
            <p:spPr>
              <a:xfrm>
                <a:off x="652479" y="2389487"/>
                <a:ext cx="955599" cy="601295"/>
              </a:xfrm>
              <a:prstGeom prst="roundRect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Bulk </a:t>
                </a:r>
                <a:b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System </a:t>
                </a:r>
                <a:b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Impacts</a:t>
                </a:r>
              </a:p>
            </p:txBody>
          </p:sp>
          <p:sp>
            <p:nvSpPr>
              <p:cNvPr id="8" name="Rounded Rectangle 7"/>
              <p:cNvSpPr/>
              <p:nvPr/>
            </p:nvSpPr>
            <p:spPr>
              <a:xfrm>
                <a:off x="652480" y="1582689"/>
                <a:ext cx="955598" cy="601295"/>
              </a:xfrm>
              <a:prstGeom prst="roundRect">
                <a:avLst/>
              </a:prstGeom>
              <a:gradFill rotWithShape="1">
                <a:gsLst>
                  <a:gs pos="0">
                    <a:srgbClr val="5B9BD5">
                      <a:satMod val="103000"/>
                      <a:lumMod val="102000"/>
                      <a:tint val="94000"/>
                    </a:srgbClr>
                  </a:gs>
                  <a:gs pos="50000">
                    <a:srgbClr val="5B9BD5">
                      <a:satMod val="110000"/>
                      <a:lumMod val="100000"/>
                      <a:shade val="100000"/>
                    </a:srgbClr>
                  </a:gs>
                  <a:gs pos="100000">
                    <a:srgbClr val="5B9BD5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Distribution System </a:t>
                </a:r>
                <a:b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Impacts</a:t>
                </a:r>
              </a:p>
            </p:txBody>
          </p:sp>
          <p:sp>
            <p:nvSpPr>
              <p:cNvPr id="9" name="Rounded Rectangle 8"/>
              <p:cNvSpPr/>
              <p:nvPr/>
            </p:nvSpPr>
            <p:spPr>
              <a:xfrm>
                <a:off x="2115556" y="2435678"/>
                <a:ext cx="1972157" cy="555104"/>
              </a:xfrm>
              <a:prstGeom prst="roundRect">
                <a:avLst/>
              </a:prstGeom>
              <a:gradFill rotWithShape="1">
                <a:gsLst>
                  <a:gs pos="0">
                    <a:srgbClr val="70AD47">
                      <a:satMod val="103000"/>
                      <a:lumMod val="102000"/>
                      <a:tint val="94000"/>
                    </a:srgbClr>
                  </a:gs>
                  <a:gs pos="50000">
                    <a:srgbClr val="70AD47">
                      <a:satMod val="110000"/>
                      <a:lumMod val="100000"/>
                      <a:shade val="100000"/>
                    </a:srgbClr>
                  </a:gs>
                  <a:gs pos="100000">
                    <a:srgbClr val="70AD47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lIns="0" rtlCol="0" anchor="ctr"/>
              <a:lstStyle/>
              <a:p>
                <a:pPr marL="175022" marR="0" lvl="0" indent="-84535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Net Capital Cost Changes</a:t>
                </a:r>
              </a:p>
              <a:p>
                <a:pPr marL="175022" marR="0" lvl="0" indent="-84535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Net Fuel/O&amp;M Changes</a:t>
                </a:r>
              </a:p>
              <a:p>
                <a:pPr marL="175022" marR="0" lvl="0" indent="-84535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(Avoided less Incurred)</a:t>
                </a:r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2115556" y="1575242"/>
                <a:ext cx="1984625" cy="616187"/>
              </a:xfrm>
              <a:prstGeom prst="roundRect">
                <a:avLst/>
              </a:prstGeom>
              <a:gradFill rotWithShape="1">
                <a:gsLst>
                  <a:gs pos="0">
                    <a:srgbClr val="70AD47">
                      <a:satMod val="103000"/>
                      <a:lumMod val="102000"/>
                      <a:tint val="94000"/>
                    </a:srgbClr>
                  </a:gs>
                  <a:gs pos="50000">
                    <a:srgbClr val="70AD47">
                      <a:satMod val="110000"/>
                      <a:lumMod val="100000"/>
                      <a:shade val="100000"/>
                    </a:srgbClr>
                  </a:gs>
                  <a:gs pos="100000">
                    <a:srgbClr val="70AD47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lIns="0" rtlCol="0" anchor="ctr"/>
              <a:lstStyle/>
              <a:p>
                <a:pPr marL="175022" marR="0" lvl="0" indent="-91679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Net Capital Cost Changes</a:t>
                </a:r>
              </a:p>
              <a:p>
                <a:pPr marL="175022" marR="0" lvl="0" indent="-91679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Net O&amp;M Cost Changes</a:t>
                </a:r>
              </a:p>
              <a:p>
                <a:pPr marL="175022" marR="0" lvl="0" indent="-91679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(Avoided less Incurred)</a:t>
                </a:r>
              </a:p>
            </p:txBody>
          </p:sp>
          <p:sp>
            <p:nvSpPr>
              <p:cNvPr id="11" name="Right Brace 10"/>
              <p:cNvSpPr/>
              <p:nvPr/>
            </p:nvSpPr>
            <p:spPr>
              <a:xfrm>
                <a:off x="7044649" y="1721807"/>
                <a:ext cx="360045" cy="3073377"/>
              </a:xfrm>
              <a:prstGeom prst="rightBrace">
                <a:avLst>
                  <a:gd name="adj1" fmla="val 61582"/>
                  <a:gd name="adj2" fmla="val 50000"/>
                </a:avLst>
              </a:prstGeom>
              <a:noFill/>
              <a:ln w="2857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 w="76200">
                    <a:solidFill>
                      <a:srgbClr val="0070C0"/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>
                    <a:glow rad="228600">
                      <a:srgbClr val="4472C4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" name="Rounded Rectangle 11"/>
              <p:cNvSpPr/>
              <p:nvPr/>
            </p:nvSpPr>
            <p:spPr>
              <a:xfrm>
                <a:off x="5892425" y="1881769"/>
                <a:ext cx="1125269" cy="842838"/>
              </a:xfrm>
              <a:prstGeom prst="roundRect">
                <a:avLst/>
              </a:prstGeom>
              <a:gradFill rotWithShape="1">
                <a:gsLst>
                  <a:gs pos="0">
                    <a:srgbClr val="FFC000">
                      <a:satMod val="103000"/>
                      <a:lumMod val="102000"/>
                      <a:tint val="94000"/>
                    </a:srgbClr>
                  </a:gs>
                  <a:gs pos="50000">
                    <a:srgbClr val="FFC000">
                      <a:satMod val="110000"/>
                      <a:lumMod val="100000"/>
                      <a:shade val="100000"/>
                    </a:srgbClr>
                  </a:gs>
                  <a:gs pos="100000">
                    <a:srgbClr val="FFC000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Change in</a:t>
                </a:r>
                <a:br>
                  <a:rPr kumimoji="0" lang="en-US" sz="13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:r>
                  <a:rPr kumimoji="0" lang="en-US" sz="13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Utility Cost </a:t>
                </a: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(The Utility-Cost Function)</a:t>
                </a: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Rounded Rectangle 12"/>
              <p:cNvSpPr/>
              <p:nvPr/>
            </p:nvSpPr>
            <p:spPr>
              <a:xfrm>
                <a:off x="2115556" y="4156558"/>
                <a:ext cx="1972157" cy="565740"/>
              </a:xfrm>
              <a:prstGeom prst="roundRect">
                <a:avLst/>
              </a:prstGeom>
              <a:gradFill rotWithShape="1">
                <a:gsLst>
                  <a:gs pos="0">
                    <a:srgbClr val="70AD47">
                      <a:satMod val="103000"/>
                      <a:lumMod val="102000"/>
                      <a:tint val="94000"/>
                    </a:srgbClr>
                  </a:gs>
                  <a:gs pos="50000">
                    <a:srgbClr val="70AD47">
                      <a:satMod val="110000"/>
                      <a:lumMod val="100000"/>
                      <a:shade val="100000"/>
                    </a:srgbClr>
                  </a:gs>
                  <a:gs pos="100000">
                    <a:srgbClr val="70AD47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lIns="0" rtlCol="0" anchor="ctr"/>
              <a:lstStyle/>
              <a:p>
                <a:pPr marL="175022" marR="0" lvl="0" indent="-84535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Reduced/Increased Emissions</a:t>
                </a:r>
              </a:p>
              <a:p>
                <a:pPr marL="175022" marR="0" lvl="0" indent="-84535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General Economic Effects</a:t>
                </a:r>
              </a:p>
            </p:txBody>
          </p:sp>
          <p:sp>
            <p:nvSpPr>
              <p:cNvPr id="14" name="Flowchart: Multidocument 13"/>
              <p:cNvSpPr/>
              <p:nvPr/>
            </p:nvSpPr>
            <p:spPr>
              <a:xfrm>
                <a:off x="4523277" y="3338063"/>
                <a:ext cx="945641" cy="550812"/>
              </a:xfrm>
              <a:prstGeom prst="flowChartMultidocument">
                <a:avLst/>
              </a:prstGeom>
              <a:gradFill rotWithShape="1">
                <a:gsLst>
                  <a:gs pos="0">
                    <a:srgbClr val="A5A5A5">
                      <a:lumMod val="110000"/>
                      <a:satMod val="105000"/>
                      <a:tint val="67000"/>
                    </a:srgbClr>
                  </a:gs>
                  <a:gs pos="50000">
                    <a:srgbClr val="A5A5A5">
                      <a:lumMod val="105000"/>
                      <a:satMod val="103000"/>
                      <a:tint val="73000"/>
                    </a:srgbClr>
                  </a:gs>
                  <a:gs pos="100000">
                    <a:srgbClr val="A5A5A5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  <p:txBody>
              <a:bodyPr lIns="45720" rIns="0"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Monetization Protocols</a:t>
                </a:r>
              </a:p>
            </p:txBody>
          </p:sp>
          <p:sp>
            <p:nvSpPr>
              <p:cNvPr id="15" name="Rounded Rectangle 14"/>
              <p:cNvSpPr/>
              <p:nvPr/>
            </p:nvSpPr>
            <p:spPr>
              <a:xfrm>
                <a:off x="5892424" y="3258495"/>
                <a:ext cx="1125270" cy="721508"/>
              </a:xfrm>
              <a:prstGeom prst="roundRect">
                <a:avLst/>
              </a:prstGeom>
              <a:gradFill rotWithShape="1">
                <a:gsLst>
                  <a:gs pos="0">
                    <a:srgbClr val="FFC000">
                      <a:satMod val="103000"/>
                      <a:lumMod val="102000"/>
                      <a:tint val="94000"/>
                    </a:srgbClr>
                  </a:gs>
                  <a:gs pos="50000">
                    <a:srgbClr val="FFC000">
                      <a:satMod val="110000"/>
                      <a:lumMod val="100000"/>
                      <a:shade val="100000"/>
                    </a:srgbClr>
                  </a:gs>
                  <a:gs pos="100000">
                    <a:srgbClr val="FFC000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Direct</a:t>
                </a:r>
                <a:br>
                  <a:rPr kumimoji="0" lang="en-US" sz="13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</a:br>
                <a:r>
                  <a:rPr kumimoji="0" lang="en-US" sz="13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Customer Benefits</a:t>
                </a:r>
              </a:p>
            </p:txBody>
          </p:sp>
          <p:sp>
            <p:nvSpPr>
              <p:cNvPr id="16" name="Right Arrow 15"/>
              <p:cNvSpPr/>
              <p:nvPr/>
            </p:nvSpPr>
            <p:spPr>
              <a:xfrm>
                <a:off x="1690689" y="1745286"/>
                <a:ext cx="342257" cy="276101"/>
              </a:xfrm>
              <a:prstGeom prst="rightArrow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7" name="Right Arrow 16"/>
              <p:cNvSpPr/>
              <p:nvPr/>
            </p:nvSpPr>
            <p:spPr>
              <a:xfrm>
                <a:off x="1690689" y="2575180"/>
                <a:ext cx="342257" cy="276101"/>
              </a:xfrm>
              <a:prstGeom prst="rightArrow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Right Arrow 17"/>
              <p:cNvSpPr/>
              <p:nvPr/>
            </p:nvSpPr>
            <p:spPr>
              <a:xfrm>
                <a:off x="1690689" y="3482882"/>
                <a:ext cx="342257" cy="276101"/>
              </a:xfrm>
              <a:prstGeom prst="rightArrow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Right Brace 18"/>
              <p:cNvSpPr/>
              <p:nvPr/>
            </p:nvSpPr>
            <p:spPr>
              <a:xfrm>
                <a:off x="4874898" y="1514731"/>
                <a:ext cx="353355" cy="1570292"/>
              </a:xfrm>
              <a:prstGeom prst="rightBrace">
                <a:avLst>
                  <a:gd name="adj1" fmla="val 47879"/>
                  <a:gd name="adj2" fmla="val 51203"/>
                </a:avLst>
              </a:prstGeom>
              <a:noFill/>
              <a:ln w="2857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 w="76200">
                    <a:solidFill>
                      <a:srgbClr val="0070C0"/>
                    </a:solidFill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>
                    <a:glow rad="228600">
                      <a:srgbClr val="4472C4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>
                <a:off x="7620351" y="2834741"/>
                <a:ext cx="1179954" cy="847508"/>
              </a:xfrm>
              <a:prstGeom prst="roundRect">
                <a:avLst/>
              </a:prstGeom>
              <a:gradFill rotWithShape="1">
                <a:gsLst>
                  <a:gs pos="0">
                    <a:srgbClr val="FFC000">
                      <a:satMod val="103000"/>
                      <a:lumMod val="102000"/>
                      <a:tint val="94000"/>
                    </a:srgbClr>
                  </a:gs>
                  <a:gs pos="50000">
                    <a:srgbClr val="FFC000">
                      <a:satMod val="110000"/>
                      <a:lumMod val="100000"/>
                      <a:shade val="100000"/>
                    </a:srgbClr>
                  </a:gs>
                  <a:gs pos="100000">
                    <a:srgbClr val="FFC000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Net Societal Benefits</a:t>
                </a:r>
              </a:p>
            </p:txBody>
          </p:sp>
          <p:sp>
            <p:nvSpPr>
              <p:cNvPr id="21" name="Right Arrow 20"/>
              <p:cNvSpPr/>
              <p:nvPr/>
            </p:nvSpPr>
            <p:spPr>
              <a:xfrm>
                <a:off x="2115556" y="3482882"/>
                <a:ext cx="285714" cy="276101"/>
              </a:xfrm>
              <a:prstGeom prst="rightArrow">
                <a:avLst/>
              </a:prstGeom>
              <a:solidFill>
                <a:srgbClr val="A5A5A5"/>
              </a:solidFill>
              <a:ln w="12700" cap="flat" cmpd="sng" algn="ctr">
                <a:solidFill>
                  <a:srgbClr val="A5A5A5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2115556" y="3338063"/>
                <a:ext cx="1972157" cy="565740"/>
              </a:xfrm>
              <a:prstGeom prst="roundRect">
                <a:avLst/>
              </a:prstGeom>
              <a:gradFill rotWithShape="1">
                <a:gsLst>
                  <a:gs pos="0">
                    <a:srgbClr val="70AD47">
                      <a:satMod val="103000"/>
                      <a:lumMod val="102000"/>
                      <a:tint val="94000"/>
                    </a:srgbClr>
                  </a:gs>
                  <a:gs pos="50000">
                    <a:srgbClr val="70AD47">
                      <a:satMod val="110000"/>
                      <a:lumMod val="100000"/>
                      <a:shade val="100000"/>
                    </a:srgbClr>
                  </a:gs>
                  <a:gs pos="100000">
                    <a:srgbClr val="70AD47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lIns="0" rtlCol="0" anchor="ctr"/>
              <a:lstStyle/>
              <a:p>
                <a:pPr marL="175022" marR="0" lvl="0" indent="-84535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Reliability Improvement</a:t>
                </a:r>
              </a:p>
              <a:p>
                <a:pPr marL="175022" marR="0" lvl="0" indent="-84535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Resiliency Improvement</a:t>
                </a:r>
              </a:p>
              <a:p>
                <a:pPr marL="175022" marR="0" lvl="0" indent="-84535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Customer Equipment Cost</a:t>
                </a:r>
              </a:p>
            </p:txBody>
          </p:sp>
          <p:sp>
            <p:nvSpPr>
              <p:cNvPr id="23" name="Right Arrow 22"/>
              <p:cNvSpPr/>
              <p:nvPr/>
            </p:nvSpPr>
            <p:spPr>
              <a:xfrm>
                <a:off x="1690689" y="4286932"/>
                <a:ext cx="342257" cy="276101"/>
              </a:xfrm>
              <a:prstGeom prst="rightArrow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4" name="Flowchart: Multidocument 23"/>
              <p:cNvSpPr/>
              <p:nvPr/>
            </p:nvSpPr>
            <p:spPr>
              <a:xfrm>
                <a:off x="4523277" y="4152910"/>
                <a:ext cx="945641" cy="550812"/>
              </a:xfrm>
              <a:prstGeom prst="flowChartMultidocument">
                <a:avLst/>
              </a:prstGeom>
              <a:gradFill rotWithShape="1">
                <a:gsLst>
                  <a:gs pos="0">
                    <a:srgbClr val="A5A5A5">
                      <a:lumMod val="110000"/>
                      <a:satMod val="105000"/>
                      <a:tint val="67000"/>
                    </a:srgbClr>
                  </a:gs>
                  <a:gs pos="50000">
                    <a:srgbClr val="A5A5A5">
                      <a:lumMod val="105000"/>
                      <a:satMod val="103000"/>
                      <a:tint val="73000"/>
                    </a:srgbClr>
                  </a:gs>
                  <a:gs pos="100000">
                    <a:srgbClr val="A5A5A5">
                      <a:lumMod val="105000"/>
                      <a:satMod val="109000"/>
                      <a:tint val="81000"/>
                    </a:srgbClr>
                  </a:gs>
                </a:gsLst>
                <a:lin ang="5400000" scaled="0"/>
              </a:gradFill>
              <a:ln w="635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  <a:miter lim="800000"/>
              </a:ln>
              <a:effectLst/>
            </p:spPr>
            <p:txBody>
              <a:bodyPr lIns="45720" rIns="0" rtlCol="0" anchor="ctr"/>
              <a:lstStyle/>
              <a:p>
                <a:r>
                  <a:rPr lang="en-US" sz="1050" kern="0" dirty="0">
                    <a:solidFill>
                      <a:prstClr val="black"/>
                    </a:solidFill>
                    <a:latin typeface="Calibri" panose="020F0502020204030204"/>
                  </a:rPr>
                  <a:t>Monetization Protocols</a:t>
                </a:r>
              </a:p>
            </p:txBody>
          </p:sp>
          <p:sp>
            <p:nvSpPr>
              <p:cNvPr id="25" name="Rounded Rectangle 24"/>
              <p:cNvSpPr/>
              <p:nvPr/>
            </p:nvSpPr>
            <p:spPr>
              <a:xfrm>
                <a:off x="5892424" y="4183035"/>
                <a:ext cx="1110487" cy="503466"/>
              </a:xfrm>
              <a:prstGeom prst="roundRect">
                <a:avLst/>
              </a:prstGeom>
              <a:gradFill rotWithShape="1">
                <a:gsLst>
                  <a:gs pos="0">
                    <a:srgbClr val="FFC000">
                      <a:satMod val="103000"/>
                      <a:lumMod val="102000"/>
                      <a:tint val="94000"/>
                    </a:srgbClr>
                  </a:gs>
                  <a:gs pos="50000">
                    <a:srgbClr val="FFC000">
                      <a:satMod val="110000"/>
                      <a:lumMod val="100000"/>
                      <a:shade val="100000"/>
                    </a:srgbClr>
                  </a:gs>
                  <a:gs pos="100000">
                    <a:srgbClr val="FFC000">
                      <a:lumMod val="99000"/>
                      <a:satMod val="120000"/>
                      <a:shade val="7800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35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Societal Benefits</a:t>
                </a:r>
              </a:p>
            </p:txBody>
          </p:sp>
          <p:sp>
            <p:nvSpPr>
              <p:cNvPr id="26" name="Right Arrow 25"/>
              <p:cNvSpPr/>
              <p:nvPr/>
            </p:nvSpPr>
            <p:spPr>
              <a:xfrm>
                <a:off x="4164763" y="4288696"/>
                <a:ext cx="285714" cy="276101"/>
              </a:xfrm>
              <a:prstGeom prst="rightArrow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" name="Right Arrow 26"/>
              <p:cNvSpPr/>
              <p:nvPr/>
            </p:nvSpPr>
            <p:spPr>
              <a:xfrm>
                <a:off x="5557655" y="3475418"/>
                <a:ext cx="285714" cy="276101"/>
              </a:xfrm>
              <a:prstGeom prst="rightArrow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" name="Right Arrow 27"/>
              <p:cNvSpPr/>
              <p:nvPr/>
            </p:nvSpPr>
            <p:spPr>
              <a:xfrm>
                <a:off x="5556115" y="4286932"/>
                <a:ext cx="285714" cy="276101"/>
              </a:xfrm>
              <a:prstGeom prst="rightArrow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9" name="Right Arrow 28"/>
              <p:cNvSpPr/>
              <p:nvPr/>
            </p:nvSpPr>
            <p:spPr>
              <a:xfrm>
                <a:off x="4174201" y="3482882"/>
                <a:ext cx="285714" cy="276101"/>
              </a:xfrm>
              <a:prstGeom prst="rightArrow">
                <a:avLst/>
              </a:prstGeom>
              <a:solidFill>
                <a:srgbClr val="A5A5A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0919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23629 0.220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23" y="110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210000" y="2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>
            <a:noAutofit/>
          </a:bodyPr>
          <a:lstStyle/>
          <a:p>
            <a:r>
              <a:rPr lang="en-US" sz="2800" dirty="0"/>
              <a:t>Steps to Apply Cost-Benefit Framework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/>
          </p:nvPr>
        </p:nvGraphicFramePr>
        <p:xfrm>
          <a:off x="274638" y="856004"/>
          <a:ext cx="8594725" cy="5394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5650" y="914083"/>
            <a:ext cx="2024030" cy="2604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20983" y="5529944"/>
            <a:ext cx="43781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economic and technical questions </a:t>
            </a:r>
            <a:br>
              <a:rPr lang="en-US" dirty="0"/>
            </a:br>
            <a:r>
              <a:rPr lang="en-US" dirty="0"/>
              <a:t>for the framework are not pre-configured.</a:t>
            </a:r>
          </a:p>
        </p:txBody>
      </p:sp>
    </p:spTree>
    <p:extLst>
      <p:ext uri="{BB962C8B-B14F-4D97-AF65-F5344CB8AC3E}">
        <p14:creationId xmlns:p14="http://schemas.microsoft.com/office/powerpoint/2010/main" val="395551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Putting the Framework to the Test</a:t>
            </a:r>
            <a:endParaRPr lang="en-US" dirty="0"/>
          </a:p>
        </p:txBody>
      </p:sp>
      <p:graphicFrame>
        <p:nvGraphicFramePr>
          <p:cNvPr id="15" name="Content Placeholder 3"/>
          <p:cNvGraphicFramePr>
            <a:graphicFrameLocks/>
          </p:cNvGraphicFramePr>
          <p:nvPr>
            <p:extLst/>
          </p:nvPr>
        </p:nvGraphicFramePr>
        <p:xfrm>
          <a:off x="363225" y="724284"/>
          <a:ext cx="6469837" cy="790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12796" y="1643313"/>
            <a:ext cx="2931850" cy="4684779"/>
          </a:xfrm>
          <a:prstGeom prst="rect">
            <a:avLst/>
          </a:prstGeom>
        </p:spPr>
      </p:pic>
      <p:sp>
        <p:nvSpPr>
          <p:cNvPr id="16" name="Content Placeholder 4"/>
          <p:cNvSpPr>
            <a:spLocks noGrp="1"/>
          </p:cNvSpPr>
          <p:nvPr>
            <p:ph idx="1"/>
          </p:nvPr>
        </p:nvSpPr>
        <p:spPr>
          <a:xfrm>
            <a:off x="706583" y="1643312"/>
            <a:ext cx="4206240" cy="4684779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n-US" sz="2100" dirty="0"/>
              <a:t>Better understanding of operational values, issues &amp; economic impacts</a:t>
            </a:r>
          </a:p>
          <a:p>
            <a:pPr>
              <a:spcAft>
                <a:spcPts val="1200"/>
              </a:spcAft>
            </a:pPr>
            <a:r>
              <a:rPr lang="en-US" sz="2100" dirty="0"/>
              <a:t>Provide rigorous testing platform for system evolution </a:t>
            </a:r>
          </a:p>
          <a:p>
            <a:pPr>
              <a:spcAft>
                <a:spcPts val="1200"/>
              </a:spcAft>
            </a:pPr>
            <a:r>
              <a:rPr lang="en-US" sz="2100" dirty="0"/>
              <a:t>Deliver consistent, repeatable transparent methodology to validate an integrated approach</a:t>
            </a:r>
          </a:p>
          <a:p>
            <a:pPr>
              <a:spcAft>
                <a:spcPts val="1200"/>
              </a:spcAft>
            </a:pPr>
            <a:r>
              <a:rPr lang="en-US" sz="2100" dirty="0"/>
              <a:t>Ensures the ability to make the most prudent business/investment decisions going forward</a:t>
            </a:r>
          </a:p>
        </p:txBody>
      </p:sp>
    </p:spTree>
    <p:extLst>
      <p:ext uri="{BB962C8B-B14F-4D97-AF65-F5344CB8AC3E}">
        <p14:creationId xmlns:p14="http://schemas.microsoft.com/office/powerpoint/2010/main" val="37796408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182563"/>
            <a:ext cx="8686800" cy="731520"/>
          </a:xfrm>
        </p:spPr>
        <p:txBody>
          <a:bodyPr/>
          <a:lstStyle/>
          <a:p>
            <a:r>
              <a:rPr lang="en-US" dirty="0"/>
              <a:t>EPRI Integrated Grid Pilots 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59283" y="1046971"/>
            <a:ext cx="7607303" cy="4656140"/>
            <a:chOff x="456" y="995"/>
            <a:chExt cx="4792" cy="2933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2253" y="1253"/>
              <a:ext cx="604" cy="371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558" y="28"/>
                </a:cxn>
                <a:cxn ang="0">
                  <a:pos x="561" y="120"/>
                </a:cxn>
                <a:cxn ang="0">
                  <a:pos x="585" y="197"/>
                </a:cxn>
                <a:cxn ang="0">
                  <a:pos x="588" y="292"/>
                </a:cxn>
                <a:cxn ang="0">
                  <a:pos x="604" y="371"/>
                </a:cxn>
                <a:cxn ang="0">
                  <a:pos x="286" y="361"/>
                </a:cxn>
                <a:cxn ang="0">
                  <a:pos x="0" y="34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604" h="371">
                  <a:moveTo>
                    <a:pt x="32" y="0"/>
                  </a:moveTo>
                  <a:lnTo>
                    <a:pt x="558" y="28"/>
                  </a:lnTo>
                  <a:lnTo>
                    <a:pt x="561" y="120"/>
                  </a:lnTo>
                  <a:lnTo>
                    <a:pt x="585" y="197"/>
                  </a:lnTo>
                  <a:lnTo>
                    <a:pt x="588" y="292"/>
                  </a:lnTo>
                  <a:lnTo>
                    <a:pt x="604" y="371"/>
                  </a:lnTo>
                  <a:lnTo>
                    <a:pt x="286" y="361"/>
                  </a:lnTo>
                  <a:lnTo>
                    <a:pt x="0" y="34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2222" y="1593"/>
              <a:ext cx="644" cy="42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7" y="21"/>
                </a:cxn>
                <a:cxn ang="0">
                  <a:pos x="635" y="31"/>
                </a:cxn>
                <a:cxn ang="0">
                  <a:pos x="614" y="71"/>
                </a:cxn>
                <a:cxn ang="0">
                  <a:pos x="644" y="99"/>
                </a:cxn>
                <a:cxn ang="0">
                  <a:pos x="643" y="307"/>
                </a:cxn>
                <a:cxn ang="0">
                  <a:pos x="630" y="305"/>
                </a:cxn>
                <a:cxn ang="0">
                  <a:pos x="632" y="332"/>
                </a:cxn>
                <a:cxn ang="0">
                  <a:pos x="641" y="353"/>
                </a:cxn>
                <a:cxn ang="0">
                  <a:pos x="635" y="372"/>
                </a:cxn>
                <a:cxn ang="0">
                  <a:pos x="641" y="422"/>
                </a:cxn>
                <a:cxn ang="0">
                  <a:pos x="627" y="417"/>
                </a:cxn>
                <a:cxn ang="0">
                  <a:pos x="611" y="398"/>
                </a:cxn>
                <a:cxn ang="0">
                  <a:pos x="553" y="379"/>
                </a:cxn>
                <a:cxn ang="0">
                  <a:pos x="498" y="382"/>
                </a:cxn>
                <a:cxn ang="0">
                  <a:pos x="466" y="358"/>
                </a:cxn>
                <a:cxn ang="0">
                  <a:pos x="0" y="33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644" h="422">
                  <a:moveTo>
                    <a:pt x="31" y="0"/>
                  </a:moveTo>
                  <a:lnTo>
                    <a:pt x="317" y="21"/>
                  </a:lnTo>
                  <a:lnTo>
                    <a:pt x="635" y="31"/>
                  </a:lnTo>
                  <a:lnTo>
                    <a:pt x="614" y="71"/>
                  </a:lnTo>
                  <a:lnTo>
                    <a:pt x="644" y="99"/>
                  </a:lnTo>
                  <a:lnTo>
                    <a:pt x="643" y="307"/>
                  </a:lnTo>
                  <a:lnTo>
                    <a:pt x="630" y="305"/>
                  </a:lnTo>
                  <a:lnTo>
                    <a:pt x="632" y="332"/>
                  </a:lnTo>
                  <a:lnTo>
                    <a:pt x="641" y="353"/>
                  </a:lnTo>
                  <a:lnTo>
                    <a:pt x="635" y="372"/>
                  </a:lnTo>
                  <a:lnTo>
                    <a:pt x="641" y="422"/>
                  </a:lnTo>
                  <a:lnTo>
                    <a:pt x="627" y="417"/>
                  </a:lnTo>
                  <a:lnTo>
                    <a:pt x="611" y="398"/>
                  </a:lnTo>
                  <a:lnTo>
                    <a:pt x="553" y="379"/>
                  </a:lnTo>
                  <a:lnTo>
                    <a:pt x="498" y="382"/>
                  </a:lnTo>
                  <a:lnTo>
                    <a:pt x="466" y="358"/>
                  </a:lnTo>
                  <a:lnTo>
                    <a:pt x="0" y="33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201" y="1924"/>
              <a:ext cx="756" cy="36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487" y="27"/>
                </a:cxn>
                <a:cxn ang="0">
                  <a:pos x="519" y="51"/>
                </a:cxn>
                <a:cxn ang="0">
                  <a:pos x="574" y="48"/>
                </a:cxn>
                <a:cxn ang="0">
                  <a:pos x="632" y="67"/>
                </a:cxn>
                <a:cxn ang="0">
                  <a:pos x="648" y="86"/>
                </a:cxn>
                <a:cxn ang="0">
                  <a:pos x="662" y="91"/>
                </a:cxn>
                <a:cxn ang="0">
                  <a:pos x="688" y="161"/>
                </a:cxn>
                <a:cxn ang="0">
                  <a:pos x="688" y="182"/>
                </a:cxn>
                <a:cxn ang="0">
                  <a:pos x="705" y="215"/>
                </a:cxn>
                <a:cxn ang="0">
                  <a:pos x="713" y="268"/>
                </a:cxn>
                <a:cxn ang="0">
                  <a:pos x="709" y="284"/>
                </a:cxn>
                <a:cxn ang="0">
                  <a:pos x="720" y="301"/>
                </a:cxn>
                <a:cxn ang="0">
                  <a:pos x="756" y="368"/>
                </a:cxn>
                <a:cxn ang="0">
                  <a:pos x="420" y="365"/>
                </a:cxn>
                <a:cxn ang="0">
                  <a:pos x="166" y="351"/>
                </a:cxn>
                <a:cxn ang="0">
                  <a:pos x="172" y="239"/>
                </a:cxn>
                <a:cxn ang="0">
                  <a:pos x="0" y="225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756" h="368">
                  <a:moveTo>
                    <a:pt x="21" y="0"/>
                  </a:moveTo>
                  <a:lnTo>
                    <a:pt x="487" y="27"/>
                  </a:lnTo>
                  <a:lnTo>
                    <a:pt x="519" y="51"/>
                  </a:lnTo>
                  <a:lnTo>
                    <a:pt x="574" y="48"/>
                  </a:lnTo>
                  <a:lnTo>
                    <a:pt x="632" y="67"/>
                  </a:lnTo>
                  <a:lnTo>
                    <a:pt x="648" y="86"/>
                  </a:lnTo>
                  <a:lnTo>
                    <a:pt x="662" y="91"/>
                  </a:lnTo>
                  <a:lnTo>
                    <a:pt x="688" y="161"/>
                  </a:lnTo>
                  <a:lnTo>
                    <a:pt x="688" y="182"/>
                  </a:lnTo>
                  <a:lnTo>
                    <a:pt x="705" y="215"/>
                  </a:lnTo>
                  <a:lnTo>
                    <a:pt x="713" y="268"/>
                  </a:lnTo>
                  <a:lnTo>
                    <a:pt x="709" y="284"/>
                  </a:lnTo>
                  <a:lnTo>
                    <a:pt x="720" y="301"/>
                  </a:lnTo>
                  <a:lnTo>
                    <a:pt x="756" y="368"/>
                  </a:lnTo>
                  <a:lnTo>
                    <a:pt x="420" y="365"/>
                  </a:lnTo>
                  <a:lnTo>
                    <a:pt x="166" y="351"/>
                  </a:lnTo>
                  <a:lnTo>
                    <a:pt x="172" y="239"/>
                  </a:lnTo>
                  <a:lnTo>
                    <a:pt x="0" y="225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811" y="1250"/>
              <a:ext cx="597" cy="650"/>
            </a:xfrm>
            <a:custGeom>
              <a:avLst/>
              <a:gdLst/>
              <a:ahLst/>
              <a:cxnLst>
                <a:cxn ang="0">
                  <a:pos x="3" y="123"/>
                </a:cxn>
                <a:cxn ang="0">
                  <a:pos x="27" y="200"/>
                </a:cxn>
                <a:cxn ang="0">
                  <a:pos x="30" y="295"/>
                </a:cxn>
                <a:cxn ang="0">
                  <a:pos x="46" y="374"/>
                </a:cxn>
                <a:cxn ang="0">
                  <a:pos x="25" y="414"/>
                </a:cxn>
                <a:cxn ang="0">
                  <a:pos x="55" y="442"/>
                </a:cxn>
                <a:cxn ang="0">
                  <a:pos x="54" y="650"/>
                </a:cxn>
                <a:cxn ang="0">
                  <a:pos x="490" y="642"/>
                </a:cxn>
                <a:cxn ang="0">
                  <a:pos x="483" y="600"/>
                </a:cxn>
                <a:cxn ang="0">
                  <a:pos x="435" y="565"/>
                </a:cxn>
                <a:cxn ang="0">
                  <a:pos x="413" y="540"/>
                </a:cxn>
                <a:cxn ang="0">
                  <a:pos x="354" y="503"/>
                </a:cxn>
                <a:cxn ang="0">
                  <a:pos x="356" y="444"/>
                </a:cxn>
                <a:cxn ang="0">
                  <a:pos x="343" y="404"/>
                </a:cxn>
                <a:cxn ang="0">
                  <a:pos x="391" y="347"/>
                </a:cxn>
                <a:cxn ang="0">
                  <a:pos x="387" y="289"/>
                </a:cxn>
                <a:cxn ang="0">
                  <a:pos x="467" y="230"/>
                </a:cxn>
                <a:cxn ang="0">
                  <a:pos x="486" y="197"/>
                </a:cxn>
                <a:cxn ang="0">
                  <a:pos x="597" y="139"/>
                </a:cxn>
                <a:cxn ang="0">
                  <a:pos x="547" y="118"/>
                </a:cxn>
                <a:cxn ang="0">
                  <a:pos x="504" y="123"/>
                </a:cxn>
                <a:cxn ang="0">
                  <a:pos x="494" y="107"/>
                </a:cxn>
                <a:cxn ang="0">
                  <a:pos x="415" y="106"/>
                </a:cxn>
                <a:cxn ang="0">
                  <a:pos x="362" y="90"/>
                </a:cxn>
                <a:cxn ang="0">
                  <a:pos x="252" y="78"/>
                </a:cxn>
                <a:cxn ang="0">
                  <a:pos x="236" y="59"/>
                </a:cxn>
                <a:cxn ang="0">
                  <a:pos x="191" y="42"/>
                </a:cxn>
                <a:cxn ang="0">
                  <a:pos x="183" y="0"/>
                </a:cxn>
                <a:cxn ang="0">
                  <a:pos x="156" y="0"/>
                </a:cxn>
                <a:cxn ang="0">
                  <a:pos x="156" y="31"/>
                </a:cxn>
                <a:cxn ang="0">
                  <a:pos x="0" y="31"/>
                </a:cxn>
                <a:cxn ang="0">
                  <a:pos x="3" y="123"/>
                </a:cxn>
                <a:cxn ang="0">
                  <a:pos x="3" y="123"/>
                </a:cxn>
              </a:cxnLst>
              <a:rect l="0" t="0" r="r" b="b"/>
              <a:pathLst>
                <a:path w="597" h="650">
                  <a:moveTo>
                    <a:pt x="3" y="123"/>
                  </a:moveTo>
                  <a:lnTo>
                    <a:pt x="27" y="200"/>
                  </a:lnTo>
                  <a:lnTo>
                    <a:pt x="30" y="295"/>
                  </a:lnTo>
                  <a:lnTo>
                    <a:pt x="46" y="374"/>
                  </a:lnTo>
                  <a:lnTo>
                    <a:pt x="25" y="414"/>
                  </a:lnTo>
                  <a:lnTo>
                    <a:pt x="55" y="442"/>
                  </a:lnTo>
                  <a:lnTo>
                    <a:pt x="54" y="650"/>
                  </a:lnTo>
                  <a:lnTo>
                    <a:pt x="490" y="642"/>
                  </a:lnTo>
                  <a:lnTo>
                    <a:pt x="483" y="600"/>
                  </a:lnTo>
                  <a:lnTo>
                    <a:pt x="435" y="565"/>
                  </a:lnTo>
                  <a:lnTo>
                    <a:pt x="413" y="540"/>
                  </a:lnTo>
                  <a:lnTo>
                    <a:pt x="354" y="503"/>
                  </a:lnTo>
                  <a:lnTo>
                    <a:pt x="356" y="444"/>
                  </a:lnTo>
                  <a:lnTo>
                    <a:pt x="343" y="404"/>
                  </a:lnTo>
                  <a:lnTo>
                    <a:pt x="391" y="347"/>
                  </a:lnTo>
                  <a:lnTo>
                    <a:pt x="387" y="289"/>
                  </a:lnTo>
                  <a:lnTo>
                    <a:pt x="467" y="230"/>
                  </a:lnTo>
                  <a:lnTo>
                    <a:pt x="486" y="197"/>
                  </a:lnTo>
                  <a:lnTo>
                    <a:pt x="597" y="139"/>
                  </a:lnTo>
                  <a:lnTo>
                    <a:pt x="547" y="118"/>
                  </a:lnTo>
                  <a:lnTo>
                    <a:pt x="504" y="123"/>
                  </a:lnTo>
                  <a:lnTo>
                    <a:pt x="494" y="107"/>
                  </a:lnTo>
                  <a:lnTo>
                    <a:pt x="415" y="106"/>
                  </a:lnTo>
                  <a:lnTo>
                    <a:pt x="362" y="90"/>
                  </a:lnTo>
                  <a:lnTo>
                    <a:pt x="252" y="78"/>
                  </a:lnTo>
                  <a:lnTo>
                    <a:pt x="236" y="59"/>
                  </a:lnTo>
                  <a:lnTo>
                    <a:pt x="191" y="42"/>
                  </a:lnTo>
                  <a:lnTo>
                    <a:pt x="183" y="0"/>
                  </a:lnTo>
                  <a:lnTo>
                    <a:pt x="156" y="0"/>
                  </a:lnTo>
                  <a:lnTo>
                    <a:pt x="156" y="31"/>
                  </a:lnTo>
                  <a:lnTo>
                    <a:pt x="0" y="31"/>
                  </a:lnTo>
                  <a:lnTo>
                    <a:pt x="3" y="123"/>
                  </a:lnTo>
                  <a:lnTo>
                    <a:pt x="3" y="123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852" y="1892"/>
              <a:ext cx="548" cy="352"/>
            </a:xfrm>
            <a:custGeom>
              <a:avLst/>
              <a:gdLst/>
              <a:ahLst/>
              <a:cxnLst>
                <a:cxn ang="0">
                  <a:pos x="2" y="33"/>
                </a:cxn>
                <a:cxn ang="0">
                  <a:pos x="11" y="54"/>
                </a:cxn>
                <a:cxn ang="0">
                  <a:pos x="5" y="73"/>
                </a:cxn>
                <a:cxn ang="0">
                  <a:pos x="11" y="123"/>
                </a:cxn>
                <a:cxn ang="0">
                  <a:pos x="37" y="193"/>
                </a:cxn>
                <a:cxn ang="0">
                  <a:pos x="37" y="214"/>
                </a:cxn>
                <a:cxn ang="0">
                  <a:pos x="54" y="247"/>
                </a:cxn>
                <a:cxn ang="0">
                  <a:pos x="62" y="300"/>
                </a:cxn>
                <a:cxn ang="0">
                  <a:pos x="58" y="316"/>
                </a:cxn>
                <a:cxn ang="0">
                  <a:pos x="69" y="333"/>
                </a:cxn>
                <a:cxn ang="0">
                  <a:pos x="423" y="325"/>
                </a:cxn>
                <a:cxn ang="0">
                  <a:pos x="449" y="352"/>
                </a:cxn>
                <a:cxn ang="0">
                  <a:pos x="485" y="273"/>
                </a:cxn>
                <a:cxn ang="0">
                  <a:pos x="474" y="242"/>
                </a:cxn>
                <a:cxn ang="0">
                  <a:pos x="536" y="194"/>
                </a:cxn>
                <a:cxn ang="0">
                  <a:pos x="548" y="159"/>
                </a:cxn>
                <a:cxn ang="0">
                  <a:pos x="503" y="108"/>
                </a:cxn>
                <a:cxn ang="0">
                  <a:pos x="458" y="56"/>
                </a:cxn>
                <a:cxn ang="0">
                  <a:pos x="449" y="0"/>
                </a:cxn>
                <a:cxn ang="0">
                  <a:pos x="13" y="8"/>
                </a:cxn>
                <a:cxn ang="0">
                  <a:pos x="0" y="6"/>
                </a:cxn>
                <a:cxn ang="0">
                  <a:pos x="2" y="33"/>
                </a:cxn>
                <a:cxn ang="0">
                  <a:pos x="2" y="33"/>
                </a:cxn>
              </a:cxnLst>
              <a:rect l="0" t="0" r="r" b="b"/>
              <a:pathLst>
                <a:path w="548" h="352">
                  <a:moveTo>
                    <a:pt x="2" y="33"/>
                  </a:moveTo>
                  <a:lnTo>
                    <a:pt x="11" y="54"/>
                  </a:lnTo>
                  <a:lnTo>
                    <a:pt x="5" y="73"/>
                  </a:lnTo>
                  <a:lnTo>
                    <a:pt x="11" y="123"/>
                  </a:lnTo>
                  <a:lnTo>
                    <a:pt x="37" y="193"/>
                  </a:lnTo>
                  <a:lnTo>
                    <a:pt x="37" y="214"/>
                  </a:lnTo>
                  <a:lnTo>
                    <a:pt x="54" y="247"/>
                  </a:lnTo>
                  <a:lnTo>
                    <a:pt x="62" y="300"/>
                  </a:lnTo>
                  <a:lnTo>
                    <a:pt x="58" y="316"/>
                  </a:lnTo>
                  <a:lnTo>
                    <a:pt x="69" y="333"/>
                  </a:lnTo>
                  <a:lnTo>
                    <a:pt x="423" y="325"/>
                  </a:lnTo>
                  <a:lnTo>
                    <a:pt x="449" y="352"/>
                  </a:lnTo>
                  <a:lnTo>
                    <a:pt x="485" y="273"/>
                  </a:lnTo>
                  <a:lnTo>
                    <a:pt x="474" y="242"/>
                  </a:lnTo>
                  <a:lnTo>
                    <a:pt x="536" y="194"/>
                  </a:lnTo>
                  <a:lnTo>
                    <a:pt x="548" y="159"/>
                  </a:lnTo>
                  <a:lnTo>
                    <a:pt x="503" y="108"/>
                  </a:lnTo>
                  <a:lnTo>
                    <a:pt x="458" y="56"/>
                  </a:lnTo>
                  <a:lnTo>
                    <a:pt x="449" y="0"/>
                  </a:lnTo>
                  <a:lnTo>
                    <a:pt x="13" y="8"/>
                  </a:lnTo>
                  <a:lnTo>
                    <a:pt x="0" y="6"/>
                  </a:lnTo>
                  <a:lnTo>
                    <a:pt x="2" y="33"/>
                  </a:lnTo>
                  <a:lnTo>
                    <a:pt x="2" y="33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921" y="2217"/>
              <a:ext cx="609" cy="517"/>
            </a:xfrm>
            <a:custGeom>
              <a:avLst/>
              <a:gdLst/>
              <a:ahLst/>
              <a:cxnLst>
                <a:cxn ang="0">
                  <a:pos x="36" y="75"/>
                </a:cxn>
                <a:cxn ang="0">
                  <a:pos x="56" y="91"/>
                </a:cxn>
                <a:cxn ang="0">
                  <a:pos x="65" y="88"/>
                </a:cxn>
                <a:cxn ang="0">
                  <a:pos x="78" y="106"/>
                </a:cxn>
                <a:cxn ang="0">
                  <a:pos x="67" y="106"/>
                </a:cxn>
                <a:cxn ang="0">
                  <a:pos x="56" y="130"/>
                </a:cxn>
                <a:cxn ang="0">
                  <a:pos x="83" y="168"/>
                </a:cxn>
                <a:cxn ang="0">
                  <a:pos x="103" y="173"/>
                </a:cxn>
                <a:cxn ang="0">
                  <a:pos x="100" y="414"/>
                </a:cxn>
                <a:cxn ang="0">
                  <a:pos x="103" y="473"/>
                </a:cxn>
                <a:cxn ang="0">
                  <a:pos x="509" y="460"/>
                </a:cxn>
                <a:cxn ang="0">
                  <a:pos x="514" y="495"/>
                </a:cxn>
                <a:cxn ang="0">
                  <a:pos x="496" y="517"/>
                </a:cxn>
                <a:cxn ang="0">
                  <a:pos x="558" y="514"/>
                </a:cxn>
                <a:cxn ang="0">
                  <a:pos x="570" y="495"/>
                </a:cxn>
                <a:cxn ang="0">
                  <a:pos x="570" y="473"/>
                </a:cxn>
                <a:cxn ang="0">
                  <a:pos x="586" y="457"/>
                </a:cxn>
                <a:cxn ang="0">
                  <a:pos x="589" y="439"/>
                </a:cxn>
                <a:cxn ang="0">
                  <a:pos x="605" y="438"/>
                </a:cxn>
                <a:cxn ang="0">
                  <a:pos x="609" y="403"/>
                </a:cxn>
                <a:cxn ang="0">
                  <a:pos x="587" y="398"/>
                </a:cxn>
                <a:cxn ang="0">
                  <a:pos x="573" y="372"/>
                </a:cxn>
                <a:cxn ang="0">
                  <a:pos x="550" y="310"/>
                </a:cxn>
                <a:cxn ang="0">
                  <a:pos x="525" y="302"/>
                </a:cxn>
                <a:cxn ang="0">
                  <a:pos x="496" y="278"/>
                </a:cxn>
                <a:cxn ang="0">
                  <a:pos x="485" y="246"/>
                </a:cxn>
                <a:cxn ang="0">
                  <a:pos x="503" y="197"/>
                </a:cxn>
                <a:cxn ang="0">
                  <a:pos x="488" y="187"/>
                </a:cxn>
                <a:cxn ang="0">
                  <a:pos x="453" y="187"/>
                </a:cxn>
                <a:cxn ang="0">
                  <a:pos x="445" y="157"/>
                </a:cxn>
                <a:cxn ang="0">
                  <a:pos x="388" y="96"/>
                </a:cxn>
                <a:cxn ang="0">
                  <a:pos x="373" y="47"/>
                </a:cxn>
                <a:cxn ang="0">
                  <a:pos x="380" y="27"/>
                </a:cxn>
                <a:cxn ang="0">
                  <a:pos x="354" y="0"/>
                </a:cxn>
                <a:cxn ang="0">
                  <a:pos x="0" y="8"/>
                </a:cxn>
                <a:cxn ang="0">
                  <a:pos x="36" y="75"/>
                </a:cxn>
                <a:cxn ang="0">
                  <a:pos x="36" y="75"/>
                </a:cxn>
              </a:cxnLst>
              <a:rect l="0" t="0" r="r" b="b"/>
              <a:pathLst>
                <a:path w="609" h="517">
                  <a:moveTo>
                    <a:pt x="36" y="75"/>
                  </a:moveTo>
                  <a:lnTo>
                    <a:pt x="56" y="91"/>
                  </a:lnTo>
                  <a:lnTo>
                    <a:pt x="65" y="88"/>
                  </a:lnTo>
                  <a:lnTo>
                    <a:pt x="78" y="106"/>
                  </a:lnTo>
                  <a:lnTo>
                    <a:pt x="67" y="106"/>
                  </a:lnTo>
                  <a:lnTo>
                    <a:pt x="56" y="130"/>
                  </a:lnTo>
                  <a:lnTo>
                    <a:pt x="83" y="168"/>
                  </a:lnTo>
                  <a:lnTo>
                    <a:pt x="103" y="173"/>
                  </a:lnTo>
                  <a:lnTo>
                    <a:pt x="100" y="414"/>
                  </a:lnTo>
                  <a:lnTo>
                    <a:pt x="103" y="473"/>
                  </a:lnTo>
                  <a:lnTo>
                    <a:pt x="509" y="460"/>
                  </a:lnTo>
                  <a:lnTo>
                    <a:pt x="514" y="495"/>
                  </a:lnTo>
                  <a:lnTo>
                    <a:pt x="496" y="517"/>
                  </a:lnTo>
                  <a:lnTo>
                    <a:pt x="558" y="514"/>
                  </a:lnTo>
                  <a:lnTo>
                    <a:pt x="570" y="495"/>
                  </a:lnTo>
                  <a:lnTo>
                    <a:pt x="570" y="473"/>
                  </a:lnTo>
                  <a:lnTo>
                    <a:pt x="586" y="457"/>
                  </a:lnTo>
                  <a:lnTo>
                    <a:pt x="589" y="439"/>
                  </a:lnTo>
                  <a:lnTo>
                    <a:pt x="605" y="438"/>
                  </a:lnTo>
                  <a:lnTo>
                    <a:pt x="609" y="403"/>
                  </a:lnTo>
                  <a:lnTo>
                    <a:pt x="587" y="398"/>
                  </a:lnTo>
                  <a:lnTo>
                    <a:pt x="573" y="372"/>
                  </a:lnTo>
                  <a:lnTo>
                    <a:pt x="550" y="310"/>
                  </a:lnTo>
                  <a:lnTo>
                    <a:pt x="525" y="302"/>
                  </a:lnTo>
                  <a:lnTo>
                    <a:pt x="496" y="278"/>
                  </a:lnTo>
                  <a:lnTo>
                    <a:pt x="485" y="246"/>
                  </a:lnTo>
                  <a:lnTo>
                    <a:pt x="503" y="197"/>
                  </a:lnTo>
                  <a:lnTo>
                    <a:pt x="488" y="187"/>
                  </a:lnTo>
                  <a:lnTo>
                    <a:pt x="453" y="187"/>
                  </a:lnTo>
                  <a:lnTo>
                    <a:pt x="445" y="157"/>
                  </a:lnTo>
                  <a:lnTo>
                    <a:pt x="388" y="96"/>
                  </a:lnTo>
                  <a:lnTo>
                    <a:pt x="373" y="47"/>
                  </a:lnTo>
                  <a:lnTo>
                    <a:pt x="380" y="27"/>
                  </a:lnTo>
                  <a:lnTo>
                    <a:pt x="354" y="0"/>
                  </a:lnTo>
                  <a:lnTo>
                    <a:pt x="0" y="8"/>
                  </a:lnTo>
                  <a:lnTo>
                    <a:pt x="36" y="75"/>
                  </a:lnTo>
                  <a:lnTo>
                    <a:pt x="36" y="75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024" y="2677"/>
              <a:ext cx="463" cy="404"/>
            </a:xfrm>
            <a:custGeom>
              <a:avLst/>
              <a:gdLst/>
              <a:ahLst/>
              <a:cxnLst>
                <a:cxn ang="0">
                  <a:pos x="18" y="139"/>
                </a:cxn>
                <a:cxn ang="0">
                  <a:pos x="15" y="334"/>
                </a:cxn>
                <a:cxn ang="0">
                  <a:pos x="24" y="345"/>
                </a:cxn>
                <a:cxn ang="0">
                  <a:pos x="58" y="345"/>
                </a:cxn>
                <a:cxn ang="0">
                  <a:pos x="60" y="404"/>
                </a:cxn>
                <a:cxn ang="0">
                  <a:pos x="334" y="401"/>
                </a:cxn>
                <a:cxn ang="0">
                  <a:pos x="329" y="340"/>
                </a:cxn>
                <a:cxn ang="0">
                  <a:pos x="352" y="273"/>
                </a:cxn>
                <a:cxn ang="0">
                  <a:pos x="387" y="227"/>
                </a:cxn>
                <a:cxn ang="0">
                  <a:pos x="384" y="214"/>
                </a:cxn>
                <a:cxn ang="0">
                  <a:pos x="409" y="171"/>
                </a:cxn>
                <a:cxn ang="0">
                  <a:pos x="423" y="124"/>
                </a:cxn>
                <a:cxn ang="0">
                  <a:pos x="419" y="121"/>
                </a:cxn>
                <a:cxn ang="0">
                  <a:pos x="441" y="104"/>
                </a:cxn>
                <a:cxn ang="0">
                  <a:pos x="463" y="64"/>
                </a:cxn>
                <a:cxn ang="0">
                  <a:pos x="455" y="54"/>
                </a:cxn>
                <a:cxn ang="0">
                  <a:pos x="393" y="57"/>
                </a:cxn>
                <a:cxn ang="0">
                  <a:pos x="411" y="35"/>
                </a:cxn>
                <a:cxn ang="0">
                  <a:pos x="406" y="0"/>
                </a:cxn>
                <a:cxn ang="0">
                  <a:pos x="0" y="13"/>
                </a:cxn>
                <a:cxn ang="0">
                  <a:pos x="18" y="139"/>
                </a:cxn>
                <a:cxn ang="0">
                  <a:pos x="18" y="139"/>
                </a:cxn>
              </a:cxnLst>
              <a:rect l="0" t="0" r="r" b="b"/>
              <a:pathLst>
                <a:path w="463" h="404">
                  <a:moveTo>
                    <a:pt x="18" y="139"/>
                  </a:moveTo>
                  <a:lnTo>
                    <a:pt x="15" y="334"/>
                  </a:lnTo>
                  <a:lnTo>
                    <a:pt x="24" y="345"/>
                  </a:lnTo>
                  <a:lnTo>
                    <a:pt x="58" y="345"/>
                  </a:lnTo>
                  <a:lnTo>
                    <a:pt x="60" y="404"/>
                  </a:lnTo>
                  <a:lnTo>
                    <a:pt x="334" y="401"/>
                  </a:lnTo>
                  <a:lnTo>
                    <a:pt x="329" y="340"/>
                  </a:lnTo>
                  <a:lnTo>
                    <a:pt x="352" y="273"/>
                  </a:lnTo>
                  <a:lnTo>
                    <a:pt x="387" y="227"/>
                  </a:lnTo>
                  <a:lnTo>
                    <a:pt x="384" y="214"/>
                  </a:lnTo>
                  <a:lnTo>
                    <a:pt x="409" y="171"/>
                  </a:lnTo>
                  <a:lnTo>
                    <a:pt x="423" y="124"/>
                  </a:lnTo>
                  <a:lnTo>
                    <a:pt x="419" y="121"/>
                  </a:lnTo>
                  <a:lnTo>
                    <a:pt x="441" y="104"/>
                  </a:lnTo>
                  <a:lnTo>
                    <a:pt x="463" y="64"/>
                  </a:lnTo>
                  <a:lnTo>
                    <a:pt x="455" y="54"/>
                  </a:lnTo>
                  <a:lnTo>
                    <a:pt x="393" y="57"/>
                  </a:lnTo>
                  <a:lnTo>
                    <a:pt x="411" y="35"/>
                  </a:lnTo>
                  <a:lnTo>
                    <a:pt x="406" y="0"/>
                  </a:lnTo>
                  <a:lnTo>
                    <a:pt x="0" y="13"/>
                  </a:lnTo>
                  <a:lnTo>
                    <a:pt x="18" y="139"/>
                  </a:lnTo>
                  <a:lnTo>
                    <a:pt x="18" y="139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3084" y="3078"/>
              <a:ext cx="523" cy="44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" y="122"/>
                </a:cxn>
                <a:cxn ang="0">
                  <a:pos x="52" y="210"/>
                </a:cxn>
                <a:cxn ang="0">
                  <a:pos x="35" y="279"/>
                </a:cxn>
                <a:cxn ang="0">
                  <a:pos x="38" y="336"/>
                </a:cxn>
                <a:cxn ang="0">
                  <a:pos x="17" y="365"/>
                </a:cxn>
                <a:cxn ang="0">
                  <a:pos x="25" y="375"/>
                </a:cxn>
                <a:cxn ang="0">
                  <a:pos x="95" y="367"/>
                </a:cxn>
                <a:cxn ang="0">
                  <a:pos x="182" y="389"/>
                </a:cxn>
                <a:cxn ang="0">
                  <a:pos x="210" y="367"/>
                </a:cxn>
                <a:cxn ang="0">
                  <a:pos x="295" y="402"/>
                </a:cxn>
                <a:cxn ang="0">
                  <a:pos x="301" y="421"/>
                </a:cxn>
                <a:cxn ang="0">
                  <a:pos x="333" y="435"/>
                </a:cxn>
                <a:cxn ang="0">
                  <a:pos x="351" y="418"/>
                </a:cxn>
                <a:cxn ang="0">
                  <a:pos x="391" y="434"/>
                </a:cxn>
                <a:cxn ang="0">
                  <a:pos x="416" y="421"/>
                </a:cxn>
                <a:cxn ang="0">
                  <a:pos x="411" y="395"/>
                </a:cxn>
                <a:cxn ang="0">
                  <a:pos x="480" y="418"/>
                </a:cxn>
                <a:cxn ang="0">
                  <a:pos x="477" y="443"/>
                </a:cxn>
                <a:cxn ang="0">
                  <a:pos x="523" y="411"/>
                </a:cxn>
                <a:cxn ang="0">
                  <a:pos x="482" y="406"/>
                </a:cxn>
                <a:cxn ang="0">
                  <a:pos x="451" y="373"/>
                </a:cxn>
                <a:cxn ang="0">
                  <a:pos x="490" y="331"/>
                </a:cxn>
                <a:cxn ang="0">
                  <a:pos x="490" y="308"/>
                </a:cxn>
                <a:cxn ang="0">
                  <a:pos x="446" y="343"/>
                </a:cxn>
                <a:cxn ang="0">
                  <a:pos x="426" y="331"/>
                </a:cxn>
                <a:cxn ang="0">
                  <a:pos x="443" y="312"/>
                </a:cxn>
                <a:cxn ang="0">
                  <a:pos x="395" y="327"/>
                </a:cxn>
                <a:cxn ang="0">
                  <a:pos x="365" y="314"/>
                </a:cxn>
                <a:cxn ang="0">
                  <a:pos x="373" y="293"/>
                </a:cxn>
                <a:cxn ang="0">
                  <a:pos x="454" y="308"/>
                </a:cxn>
                <a:cxn ang="0">
                  <a:pos x="423" y="255"/>
                </a:cxn>
                <a:cxn ang="0">
                  <a:pos x="427" y="217"/>
                </a:cxn>
                <a:cxn ang="0">
                  <a:pos x="242" y="225"/>
                </a:cxn>
                <a:cxn ang="0">
                  <a:pos x="265" y="142"/>
                </a:cxn>
                <a:cxn ang="0">
                  <a:pos x="296" y="100"/>
                </a:cxn>
                <a:cxn ang="0">
                  <a:pos x="287" y="89"/>
                </a:cxn>
                <a:cxn ang="0">
                  <a:pos x="274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523" h="443">
                  <a:moveTo>
                    <a:pt x="0" y="3"/>
                  </a:moveTo>
                  <a:lnTo>
                    <a:pt x="4" y="122"/>
                  </a:lnTo>
                  <a:lnTo>
                    <a:pt x="52" y="210"/>
                  </a:lnTo>
                  <a:lnTo>
                    <a:pt x="35" y="279"/>
                  </a:lnTo>
                  <a:lnTo>
                    <a:pt x="38" y="336"/>
                  </a:lnTo>
                  <a:lnTo>
                    <a:pt x="17" y="365"/>
                  </a:lnTo>
                  <a:lnTo>
                    <a:pt x="25" y="375"/>
                  </a:lnTo>
                  <a:lnTo>
                    <a:pt x="95" y="367"/>
                  </a:lnTo>
                  <a:lnTo>
                    <a:pt x="182" y="389"/>
                  </a:lnTo>
                  <a:lnTo>
                    <a:pt x="210" y="367"/>
                  </a:lnTo>
                  <a:lnTo>
                    <a:pt x="295" y="402"/>
                  </a:lnTo>
                  <a:lnTo>
                    <a:pt x="301" y="421"/>
                  </a:lnTo>
                  <a:lnTo>
                    <a:pt x="333" y="435"/>
                  </a:lnTo>
                  <a:lnTo>
                    <a:pt x="351" y="418"/>
                  </a:lnTo>
                  <a:lnTo>
                    <a:pt x="391" y="434"/>
                  </a:lnTo>
                  <a:lnTo>
                    <a:pt x="416" y="421"/>
                  </a:lnTo>
                  <a:lnTo>
                    <a:pt x="411" y="395"/>
                  </a:lnTo>
                  <a:lnTo>
                    <a:pt x="480" y="418"/>
                  </a:lnTo>
                  <a:lnTo>
                    <a:pt x="477" y="443"/>
                  </a:lnTo>
                  <a:lnTo>
                    <a:pt x="523" y="411"/>
                  </a:lnTo>
                  <a:lnTo>
                    <a:pt x="482" y="406"/>
                  </a:lnTo>
                  <a:lnTo>
                    <a:pt x="451" y="373"/>
                  </a:lnTo>
                  <a:lnTo>
                    <a:pt x="490" y="331"/>
                  </a:lnTo>
                  <a:lnTo>
                    <a:pt x="490" y="308"/>
                  </a:lnTo>
                  <a:lnTo>
                    <a:pt x="446" y="343"/>
                  </a:lnTo>
                  <a:lnTo>
                    <a:pt x="426" y="331"/>
                  </a:lnTo>
                  <a:lnTo>
                    <a:pt x="443" y="312"/>
                  </a:lnTo>
                  <a:lnTo>
                    <a:pt x="395" y="327"/>
                  </a:lnTo>
                  <a:lnTo>
                    <a:pt x="365" y="314"/>
                  </a:lnTo>
                  <a:lnTo>
                    <a:pt x="373" y="293"/>
                  </a:lnTo>
                  <a:lnTo>
                    <a:pt x="454" y="308"/>
                  </a:lnTo>
                  <a:lnTo>
                    <a:pt x="423" y="255"/>
                  </a:lnTo>
                  <a:lnTo>
                    <a:pt x="427" y="217"/>
                  </a:lnTo>
                  <a:lnTo>
                    <a:pt x="242" y="225"/>
                  </a:lnTo>
                  <a:lnTo>
                    <a:pt x="265" y="142"/>
                  </a:lnTo>
                  <a:lnTo>
                    <a:pt x="296" y="100"/>
                  </a:lnTo>
                  <a:lnTo>
                    <a:pt x="287" y="89"/>
                  </a:lnTo>
                  <a:lnTo>
                    <a:pt x="27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253" y="1917"/>
              <a:ext cx="518" cy="632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364" y="47"/>
                </a:cxn>
                <a:cxn ang="0">
                  <a:pos x="344" y="157"/>
                </a:cxn>
                <a:cxn ang="0">
                  <a:pos x="518" y="184"/>
                </a:cxn>
                <a:cxn ang="0">
                  <a:pos x="451" y="632"/>
                </a:cxn>
                <a:cxn ang="0">
                  <a:pos x="0" y="557"/>
                </a:cxn>
                <a:cxn ang="0">
                  <a:pos x="113" y="0"/>
                </a:cxn>
                <a:cxn ang="0">
                  <a:pos x="113" y="0"/>
                </a:cxn>
              </a:cxnLst>
              <a:rect l="0" t="0" r="r" b="b"/>
              <a:pathLst>
                <a:path w="518" h="632">
                  <a:moveTo>
                    <a:pt x="113" y="0"/>
                  </a:moveTo>
                  <a:lnTo>
                    <a:pt x="364" y="47"/>
                  </a:lnTo>
                  <a:lnTo>
                    <a:pt x="344" y="157"/>
                  </a:lnTo>
                  <a:lnTo>
                    <a:pt x="518" y="184"/>
                  </a:lnTo>
                  <a:lnTo>
                    <a:pt x="451" y="632"/>
                  </a:lnTo>
                  <a:lnTo>
                    <a:pt x="0" y="557"/>
                  </a:lnTo>
                  <a:lnTo>
                    <a:pt x="113" y="0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347" y="1118"/>
              <a:ext cx="938" cy="581"/>
            </a:xfrm>
            <a:custGeom>
              <a:avLst/>
              <a:gdLst/>
              <a:ahLst/>
              <a:cxnLst>
                <a:cxn ang="0">
                  <a:pos x="16" y="147"/>
                </a:cxn>
                <a:cxn ang="0">
                  <a:pos x="17" y="171"/>
                </a:cxn>
                <a:cxn ang="0">
                  <a:pos x="9" y="175"/>
                </a:cxn>
                <a:cxn ang="0">
                  <a:pos x="36" y="201"/>
                </a:cxn>
                <a:cxn ang="0">
                  <a:pos x="65" y="271"/>
                </a:cxn>
                <a:cxn ang="0">
                  <a:pos x="75" y="333"/>
                </a:cxn>
                <a:cxn ang="0">
                  <a:pos x="80" y="367"/>
                </a:cxn>
                <a:cxn ang="0">
                  <a:pos x="59" y="399"/>
                </a:cxn>
                <a:cxn ang="0">
                  <a:pos x="73" y="413"/>
                </a:cxn>
                <a:cxn ang="0">
                  <a:pos x="111" y="392"/>
                </a:cxn>
                <a:cxn ang="0">
                  <a:pos x="137" y="503"/>
                </a:cxn>
                <a:cxn ang="0">
                  <a:pos x="155" y="509"/>
                </a:cxn>
                <a:cxn ang="0">
                  <a:pos x="158" y="541"/>
                </a:cxn>
                <a:cxn ang="0">
                  <a:pos x="172" y="555"/>
                </a:cxn>
                <a:cxn ang="0">
                  <a:pos x="207" y="554"/>
                </a:cxn>
                <a:cxn ang="0">
                  <a:pos x="285" y="554"/>
                </a:cxn>
                <a:cxn ang="0">
                  <a:pos x="317" y="568"/>
                </a:cxn>
                <a:cxn ang="0">
                  <a:pos x="327" y="510"/>
                </a:cxn>
                <a:cxn ang="0">
                  <a:pos x="582" y="549"/>
                </a:cxn>
                <a:cxn ang="0">
                  <a:pos x="897" y="581"/>
                </a:cxn>
                <a:cxn ang="0">
                  <a:pos x="906" y="475"/>
                </a:cxn>
                <a:cxn ang="0">
                  <a:pos x="938" y="135"/>
                </a:cxn>
                <a:cxn ang="0">
                  <a:pos x="522" y="88"/>
                </a:cxn>
                <a:cxn ang="0">
                  <a:pos x="316" y="56"/>
                </a:cxn>
                <a:cxn ang="0">
                  <a:pos x="24" y="0"/>
                </a:cxn>
                <a:cxn ang="0">
                  <a:pos x="0" y="108"/>
                </a:cxn>
                <a:cxn ang="0">
                  <a:pos x="16" y="147"/>
                </a:cxn>
                <a:cxn ang="0">
                  <a:pos x="16" y="147"/>
                </a:cxn>
              </a:cxnLst>
              <a:rect l="0" t="0" r="r" b="b"/>
              <a:pathLst>
                <a:path w="938" h="581">
                  <a:moveTo>
                    <a:pt x="16" y="147"/>
                  </a:moveTo>
                  <a:lnTo>
                    <a:pt x="17" y="171"/>
                  </a:lnTo>
                  <a:lnTo>
                    <a:pt x="9" y="175"/>
                  </a:lnTo>
                  <a:lnTo>
                    <a:pt x="36" y="201"/>
                  </a:lnTo>
                  <a:lnTo>
                    <a:pt x="65" y="271"/>
                  </a:lnTo>
                  <a:lnTo>
                    <a:pt x="75" y="333"/>
                  </a:lnTo>
                  <a:lnTo>
                    <a:pt x="80" y="367"/>
                  </a:lnTo>
                  <a:lnTo>
                    <a:pt x="59" y="399"/>
                  </a:lnTo>
                  <a:lnTo>
                    <a:pt x="73" y="413"/>
                  </a:lnTo>
                  <a:lnTo>
                    <a:pt x="111" y="392"/>
                  </a:lnTo>
                  <a:lnTo>
                    <a:pt x="137" y="503"/>
                  </a:lnTo>
                  <a:lnTo>
                    <a:pt x="155" y="509"/>
                  </a:lnTo>
                  <a:lnTo>
                    <a:pt x="158" y="541"/>
                  </a:lnTo>
                  <a:lnTo>
                    <a:pt x="172" y="555"/>
                  </a:lnTo>
                  <a:lnTo>
                    <a:pt x="207" y="554"/>
                  </a:lnTo>
                  <a:lnTo>
                    <a:pt x="285" y="554"/>
                  </a:lnTo>
                  <a:lnTo>
                    <a:pt x="317" y="568"/>
                  </a:lnTo>
                  <a:lnTo>
                    <a:pt x="327" y="510"/>
                  </a:lnTo>
                  <a:lnTo>
                    <a:pt x="582" y="549"/>
                  </a:lnTo>
                  <a:lnTo>
                    <a:pt x="897" y="581"/>
                  </a:lnTo>
                  <a:lnTo>
                    <a:pt x="906" y="475"/>
                  </a:lnTo>
                  <a:lnTo>
                    <a:pt x="938" y="135"/>
                  </a:lnTo>
                  <a:lnTo>
                    <a:pt x="522" y="88"/>
                  </a:lnTo>
                  <a:lnTo>
                    <a:pt x="316" y="56"/>
                  </a:lnTo>
                  <a:lnTo>
                    <a:pt x="24" y="0"/>
                  </a:lnTo>
                  <a:lnTo>
                    <a:pt x="0" y="108"/>
                  </a:lnTo>
                  <a:lnTo>
                    <a:pt x="16" y="147"/>
                  </a:lnTo>
                  <a:lnTo>
                    <a:pt x="16" y="147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079" y="2474"/>
              <a:ext cx="625" cy="706"/>
            </a:xfrm>
            <a:custGeom>
              <a:avLst/>
              <a:gdLst/>
              <a:ahLst/>
              <a:cxnLst>
                <a:cxn ang="0">
                  <a:pos x="39" y="449"/>
                </a:cxn>
                <a:cxn ang="0">
                  <a:pos x="24" y="423"/>
                </a:cxn>
                <a:cxn ang="0">
                  <a:pos x="31" y="383"/>
                </a:cxn>
                <a:cxn ang="0">
                  <a:pos x="73" y="318"/>
                </a:cxn>
                <a:cxn ang="0">
                  <a:pos x="103" y="299"/>
                </a:cxn>
                <a:cxn ang="0">
                  <a:pos x="86" y="275"/>
                </a:cxn>
                <a:cxn ang="0">
                  <a:pos x="75" y="211"/>
                </a:cxn>
                <a:cxn ang="0">
                  <a:pos x="87" y="91"/>
                </a:cxn>
                <a:cxn ang="0">
                  <a:pos x="108" y="85"/>
                </a:cxn>
                <a:cxn ang="0">
                  <a:pos x="143" y="106"/>
                </a:cxn>
                <a:cxn ang="0">
                  <a:pos x="174" y="0"/>
                </a:cxn>
                <a:cxn ang="0">
                  <a:pos x="625" y="75"/>
                </a:cxn>
                <a:cxn ang="0">
                  <a:pos x="531" y="706"/>
                </a:cxn>
                <a:cxn ang="0">
                  <a:pos x="392" y="687"/>
                </a:cxn>
                <a:cxn ang="0">
                  <a:pos x="306" y="663"/>
                </a:cxn>
                <a:cxn ang="0">
                  <a:pos x="129" y="592"/>
                </a:cxn>
                <a:cxn ang="0">
                  <a:pos x="0" y="484"/>
                </a:cxn>
                <a:cxn ang="0">
                  <a:pos x="39" y="449"/>
                </a:cxn>
                <a:cxn ang="0">
                  <a:pos x="39" y="449"/>
                </a:cxn>
              </a:cxnLst>
              <a:rect l="0" t="0" r="r" b="b"/>
              <a:pathLst>
                <a:path w="625" h="706">
                  <a:moveTo>
                    <a:pt x="39" y="449"/>
                  </a:moveTo>
                  <a:lnTo>
                    <a:pt x="24" y="423"/>
                  </a:lnTo>
                  <a:lnTo>
                    <a:pt x="31" y="383"/>
                  </a:lnTo>
                  <a:lnTo>
                    <a:pt x="73" y="318"/>
                  </a:lnTo>
                  <a:lnTo>
                    <a:pt x="103" y="299"/>
                  </a:lnTo>
                  <a:lnTo>
                    <a:pt x="86" y="275"/>
                  </a:lnTo>
                  <a:lnTo>
                    <a:pt x="75" y="211"/>
                  </a:lnTo>
                  <a:lnTo>
                    <a:pt x="87" y="91"/>
                  </a:lnTo>
                  <a:lnTo>
                    <a:pt x="108" y="85"/>
                  </a:lnTo>
                  <a:lnTo>
                    <a:pt x="143" y="106"/>
                  </a:lnTo>
                  <a:lnTo>
                    <a:pt x="174" y="0"/>
                  </a:lnTo>
                  <a:lnTo>
                    <a:pt x="625" y="75"/>
                  </a:lnTo>
                  <a:lnTo>
                    <a:pt x="531" y="706"/>
                  </a:lnTo>
                  <a:lnTo>
                    <a:pt x="392" y="687"/>
                  </a:lnTo>
                  <a:lnTo>
                    <a:pt x="306" y="663"/>
                  </a:lnTo>
                  <a:lnTo>
                    <a:pt x="129" y="592"/>
                  </a:lnTo>
                  <a:lnTo>
                    <a:pt x="0" y="484"/>
                  </a:lnTo>
                  <a:lnTo>
                    <a:pt x="39" y="449"/>
                  </a:lnTo>
                  <a:lnTo>
                    <a:pt x="39" y="449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597" y="1628"/>
              <a:ext cx="647" cy="521"/>
            </a:xfrm>
            <a:custGeom>
              <a:avLst/>
              <a:gdLst/>
              <a:ahLst/>
              <a:cxnLst>
                <a:cxn ang="0">
                  <a:pos x="0" y="446"/>
                </a:cxn>
                <a:cxn ang="0">
                  <a:pos x="77" y="0"/>
                </a:cxn>
                <a:cxn ang="0">
                  <a:pos x="332" y="39"/>
                </a:cxn>
                <a:cxn ang="0">
                  <a:pos x="647" y="71"/>
                </a:cxn>
                <a:cxn ang="0">
                  <a:pos x="625" y="296"/>
                </a:cxn>
                <a:cxn ang="0">
                  <a:pos x="604" y="521"/>
                </a:cxn>
                <a:cxn ang="0">
                  <a:pos x="174" y="473"/>
                </a:cxn>
                <a:cxn ang="0">
                  <a:pos x="0" y="446"/>
                </a:cxn>
                <a:cxn ang="0">
                  <a:pos x="0" y="446"/>
                </a:cxn>
              </a:cxnLst>
              <a:rect l="0" t="0" r="r" b="b"/>
              <a:pathLst>
                <a:path w="647" h="521">
                  <a:moveTo>
                    <a:pt x="0" y="446"/>
                  </a:moveTo>
                  <a:lnTo>
                    <a:pt x="77" y="0"/>
                  </a:lnTo>
                  <a:lnTo>
                    <a:pt x="332" y="39"/>
                  </a:lnTo>
                  <a:lnTo>
                    <a:pt x="647" y="71"/>
                  </a:lnTo>
                  <a:lnTo>
                    <a:pt x="625" y="296"/>
                  </a:lnTo>
                  <a:lnTo>
                    <a:pt x="604" y="521"/>
                  </a:lnTo>
                  <a:lnTo>
                    <a:pt x="174" y="473"/>
                  </a:lnTo>
                  <a:lnTo>
                    <a:pt x="0" y="446"/>
                  </a:lnTo>
                  <a:lnTo>
                    <a:pt x="0" y="446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704" y="2101"/>
              <a:ext cx="669" cy="514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497" y="48"/>
                </a:cxn>
                <a:cxn ang="0">
                  <a:pos x="669" y="62"/>
                </a:cxn>
                <a:cxn ang="0">
                  <a:pos x="663" y="174"/>
                </a:cxn>
                <a:cxn ang="0">
                  <a:pos x="639" y="514"/>
                </a:cxn>
                <a:cxn ang="0">
                  <a:pos x="551" y="507"/>
                </a:cxn>
                <a:cxn ang="0">
                  <a:pos x="278" y="483"/>
                </a:cxn>
                <a:cxn ang="0">
                  <a:pos x="0" y="448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669" h="514">
                  <a:moveTo>
                    <a:pt x="67" y="0"/>
                  </a:moveTo>
                  <a:lnTo>
                    <a:pt x="497" y="48"/>
                  </a:lnTo>
                  <a:lnTo>
                    <a:pt x="669" y="62"/>
                  </a:lnTo>
                  <a:lnTo>
                    <a:pt x="663" y="174"/>
                  </a:lnTo>
                  <a:lnTo>
                    <a:pt x="639" y="514"/>
                  </a:lnTo>
                  <a:lnTo>
                    <a:pt x="551" y="507"/>
                  </a:lnTo>
                  <a:lnTo>
                    <a:pt x="278" y="483"/>
                  </a:lnTo>
                  <a:lnTo>
                    <a:pt x="0" y="448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610" y="2549"/>
              <a:ext cx="645" cy="642"/>
            </a:xfrm>
            <a:custGeom>
              <a:avLst/>
              <a:gdLst/>
              <a:ahLst/>
              <a:cxnLst>
                <a:cxn ang="0">
                  <a:pos x="82" y="642"/>
                </a:cxn>
                <a:cxn ang="0">
                  <a:pos x="90" y="594"/>
                </a:cxn>
                <a:cxn ang="0">
                  <a:pos x="251" y="615"/>
                </a:cxn>
                <a:cxn ang="0">
                  <a:pos x="244" y="591"/>
                </a:cxn>
                <a:cxn ang="0">
                  <a:pos x="592" y="623"/>
                </a:cxn>
                <a:cxn ang="0">
                  <a:pos x="645" y="59"/>
                </a:cxn>
                <a:cxn ang="0">
                  <a:pos x="372" y="35"/>
                </a:cxn>
                <a:cxn ang="0">
                  <a:pos x="94" y="0"/>
                </a:cxn>
                <a:cxn ang="0">
                  <a:pos x="0" y="631"/>
                </a:cxn>
                <a:cxn ang="0">
                  <a:pos x="82" y="642"/>
                </a:cxn>
                <a:cxn ang="0">
                  <a:pos x="82" y="642"/>
                </a:cxn>
              </a:cxnLst>
              <a:rect l="0" t="0" r="r" b="b"/>
              <a:pathLst>
                <a:path w="645" h="642">
                  <a:moveTo>
                    <a:pt x="82" y="642"/>
                  </a:moveTo>
                  <a:lnTo>
                    <a:pt x="90" y="594"/>
                  </a:lnTo>
                  <a:lnTo>
                    <a:pt x="251" y="615"/>
                  </a:lnTo>
                  <a:lnTo>
                    <a:pt x="244" y="591"/>
                  </a:lnTo>
                  <a:lnTo>
                    <a:pt x="592" y="623"/>
                  </a:lnTo>
                  <a:lnTo>
                    <a:pt x="645" y="59"/>
                  </a:lnTo>
                  <a:lnTo>
                    <a:pt x="372" y="35"/>
                  </a:lnTo>
                  <a:lnTo>
                    <a:pt x="94" y="0"/>
                  </a:lnTo>
                  <a:lnTo>
                    <a:pt x="0" y="631"/>
                  </a:lnTo>
                  <a:lnTo>
                    <a:pt x="82" y="642"/>
                  </a:lnTo>
                  <a:lnTo>
                    <a:pt x="82" y="642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854" y="2667"/>
              <a:ext cx="1282" cy="1208"/>
            </a:xfrm>
            <a:custGeom>
              <a:avLst/>
              <a:gdLst/>
              <a:ahLst/>
              <a:cxnLst>
                <a:cxn ang="0">
                  <a:pos x="0" y="473"/>
                </a:cxn>
                <a:cxn ang="0">
                  <a:pos x="348" y="505"/>
                </a:cxn>
                <a:cxn ang="0">
                  <a:pos x="396" y="0"/>
                </a:cxn>
                <a:cxn ang="0">
                  <a:pos x="674" y="16"/>
                </a:cxn>
                <a:cxn ang="0">
                  <a:pos x="664" y="233"/>
                </a:cxn>
                <a:cxn ang="0">
                  <a:pos x="692" y="256"/>
                </a:cxn>
                <a:cxn ang="0">
                  <a:pos x="717" y="256"/>
                </a:cxn>
                <a:cxn ang="0">
                  <a:pos x="738" y="276"/>
                </a:cxn>
                <a:cxn ang="0">
                  <a:pos x="779" y="286"/>
                </a:cxn>
                <a:cxn ang="0">
                  <a:pos x="864" y="323"/>
                </a:cxn>
                <a:cxn ang="0">
                  <a:pos x="878" y="307"/>
                </a:cxn>
                <a:cxn ang="0">
                  <a:pos x="933" y="339"/>
                </a:cxn>
                <a:cxn ang="0">
                  <a:pos x="1004" y="337"/>
                </a:cxn>
                <a:cxn ang="0">
                  <a:pos x="1054" y="323"/>
                </a:cxn>
                <a:cxn ang="0">
                  <a:pos x="1123" y="310"/>
                </a:cxn>
                <a:cxn ang="0">
                  <a:pos x="1185" y="344"/>
                </a:cxn>
                <a:cxn ang="0">
                  <a:pos x="1194" y="355"/>
                </a:cxn>
                <a:cxn ang="0">
                  <a:pos x="1228" y="355"/>
                </a:cxn>
                <a:cxn ang="0">
                  <a:pos x="1234" y="533"/>
                </a:cxn>
                <a:cxn ang="0">
                  <a:pos x="1282" y="621"/>
                </a:cxn>
                <a:cxn ang="0">
                  <a:pos x="1265" y="690"/>
                </a:cxn>
                <a:cxn ang="0">
                  <a:pos x="1268" y="747"/>
                </a:cxn>
                <a:cxn ang="0">
                  <a:pos x="1247" y="776"/>
                </a:cxn>
                <a:cxn ang="0">
                  <a:pos x="1255" y="786"/>
                </a:cxn>
                <a:cxn ang="0">
                  <a:pos x="1202" y="802"/>
                </a:cxn>
                <a:cxn ang="0">
                  <a:pos x="1161" y="806"/>
                </a:cxn>
                <a:cxn ang="0">
                  <a:pos x="1169" y="776"/>
                </a:cxn>
                <a:cxn ang="0">
                  <a:pos x="1147" y="794"/>
                </a:cxn>
                <a:cxn ang="0">
                  <a:pos x="1148" y="829"/>
                </a:cxn>
                <a:cxn ang="0">
                  <a:pos x="1119" y="865"/>
                </a:cxn>
                <a:cxn ang="0">
                  <a:pos x="968" y="942"/>
                </a:cxn>
                <a:cxn ang="0">
                  <a:pos x="920" y="991"/>
                </a:cxn>
                <a:cxn ang="0">
                  <a:pos x="875" y="1098"/>
                </a:cxn>
                <a:cxn ang="0">
                  <a:pos x="912" y="1208"/>
                </a:cxn>
                <a:cxn ang="0">
                  <a:pos x="877" y="1208"/>
                </a:cxn>
                <a:cxn ang="0">
                  <a:pos x="712" y="1151"/>
                </a:cxn>
                <a:cxn ang="0">
                  <a:pos x="695" y="1103"/>
                </a:cxn>
                <a:cxn ang="0">
                  <a:pos x="677" y="1082"/>
                </a:cxn>
                <a:cxn ang="0">
                  <a:pos x="672" y="1019"/>
                </a:cxn>
                <a:cxn ang="0">
                  <a:pos x="640" y="996"/>
                </a:cxn>
                <a:cxn ang="0">
                  <a:pos x="553" y="827"/>
                </a:cxn>
                <a:cxn ang="0">
                  <a:pos x="510" y="795"/>
                </a:cxn>
                <a:cxn ang="0">
                  <a:pos x="497" y="768"/>
                </a:cxn>
                <a:cxn ang="0">
                  <a:pos x="368" y="762"/>
                </a:cxn>
                <a:cxn ang="0">
                  <a:pos x="299" y="841"/>
                </a:cxn>
                <a:cxn ang="0">
                  <a:pos x="182" y="758"/>
                </a:cxn>
                <a:cxn ang="0">
                  <a:pos x="147" y="644"/>
                </a:cxn>
                <a:cxn ang="0">
                  <a:pos x="35" y="537"/>
                </a:cxn>
                <a:cxn ang="0">
                  <a:pos x="23" y="502"/>
                </a:cxn>
                <a:cxn ang="0">
                  <a:pos x="7" y="497"/>
                </a:cxn>
                <a:cxn ang="0">
                  <a:pos x="0" y="473"/>
                </a:cxn>
                <a:cxn ang="0">
                  <a:pos x="0" y="473"/>
                </a:cxn>
              </a:cxnLst>
              <a:rect l="0" t="0" r="r" b="b"/>
              <a:pathLst>
                <a:path w="1282" h="1208">
                  <a:moveTo>
                    <a:pt x="0" y="473"/>
                  </a:moveTo>
                  <a:lnTo>
                    <a:pt x="348" y="505"/>
                  </a:lnTo>
                  <a:lnTo>
                    <a:pt x="396" y="0"/>
                  </a:lnTo>
                  <a:lnTo>
                    <a:pt x="674" y="16"/>
                  </a:lnTo>
                  <a:lnTo>
                    <a:pt x="664" y="233"/>
                  </a:lnTo>
                  <a:lnTo>
                    <a:pt x="692" y="256"/>
                  </a:lnTo>
                  <a:lnTo>
                    <a:pt x="717" y="256"/>
                  </a:lnTo>
                  <a:lnTo>
                    <a:pt x="738" y="276"/>
                  </a:lnTo>
                  <a:lnTo>
                    <a:pt x="779" y="286"/>
                  </a:lnTo>
                  <a:lnTo>
                    <a:pt x="864" y="323"/>
                  </a:lnTo>
                  <a:lnTo>
                    <a:pt x="878" y="307"/>
                  </a:lnTo>
                  <a:lnTo>
                    <a:pt x="933" y="339"/>
                  </a:lnTo>
                  <a:lnTo>
                    <a:pt x="1004" y="337"/>
                  </a:lnTo>
                  <a:lnTo>
                    <a:pt x="1054" y="323"/>
                  </a:lnTo>
                  <a:lnTo>
                    <a:pt x="1123" y="310"/>
                  </a:lnTo>
                  <a:lnTo>
                    <a:pt x="1185" y="344"/>
                  </a:lnTo>
                  <a:lnTo>
                    <a:pt x="1194" y="355"/>
                  </a:lnTo>
                  <a:lnTo>
                    <a:pt x="1228" y="355"/>
                  </a:lnTo>
                  <a:lnTo>
                    <a:pt x="1234" y="533"/>
                  </a:lnTo>
                  <a:lnTo>
                    <a:pt x="1282" y="621"/>
                  </a:lnTo>
                  <a:lnTo>
                    <a:pt x="1265" y="690"/>
                  </a:lnTo>
                  <a:lnTo>
                    <a:pt x="1268" y="747"/>
                  </a:lnTo>
                  <a:lnTo>
                    <a:pt x="1247" y="776"/>
                  </a:lnTo>
                  <a:lnTo>
                    <a:pt x="1255" y="786"/>
                  </a:lnTo>
                  <a:lnTo>
                    <a:pt x="1202" y="802"/>
                  </a:lnTo>
                  <a:lnTo>
                    <a:pt x="1161" y="806"/>
                  </a:lnTo>
                  <a:lnTo>
                    <a:pt x="1169" y="776"/>
                  </a:lnTo>
                  <a:lnTo>
                    <a:pt x="1147" y="794"/>
                  </a:lnTo>
                  <a:lnTo>
                    <a:pt x="1148" y="829"/>
                  </a:lnTo>
                  <a:lnTo>
                    <a:pt x="1119" y="865"/>
                  </a:lnTo>
                  <a:lnTo>
                    <a:pt x="968" y="942"/>
                  </a:lnTo>
                  <a:lnTo>
                    <a:pt x="920" y="991"/>
                  </a:lnTo>
                  <a:lnTo>
                    <a:pt x="875" y="1098"/>
                  </a:lnTo>
                  <a:lnTo>
                    <a:pt x="912" y="1208"/>
                  </a:lnTo>
                  <a:lnTo>
                    <a:pt x="877" y="1208"/>
                  </a:lnTo>
                  <a:lnTo>
                    <a:pt x="712" y="1151"/>
                  </a:lnTo>
                  <a:lnTo>
                    <a:pt x="695" y="1103"/>
                  </a:lnTo>
                  <a:lnTo>
                    <a:pt x="677" y="1082"/>
                  </a:lnTo>
                  <a:lnTo>
                    <a:pt x="672" y="1019"/>
                  </a:lnTo>
                  <a:lnTo>
                    <a:pt x="640" y="996"/>
                  </a:lnTo>
                  <a:lnTo>
                    <a:pt x="553" y="827"/>
                  </a:lnTo>
                  <a:lnTo>
                    <a:pt x="510" y="795"/>
                  </a:lnTo>
                  <a:lnTo>
                    <a:pt x="497" y="768"/>
                  </a:lnTo>
                  <a:lnTo>
                    <a:pt x="368" y="762"/>
                  </a:lnTo>
                  <a:lnTo>
                    <a:pt x="299" y="841"/>
                  </a:lnTo>
                  <a:lnTo>
                    <a:pt x="182" y="758"/>
                  </a:lnTo>
                  <a:lnTo>
                    <a:pt x="147" y="644"/>
                  </a:lnTo>
                  <a:lnTo>
                    <a:pt x="35" y="537"/>
                  </a:lnTo>
                  <a:lnTo>
                    <a:pt x="23" y="502"/>
                  </a:lnTo>
                  <a:lnTo>
                    <a:pt x="7" y="497"/>
                  </a:lnTo>
                  <a:lnTo>
                    <a:pt x="0" y="473"/>
                  </a:lnTo>
                  <a:lnTo>
                    <a:pt x="0" y="473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343" y="2275"/>
              <a:ext cx="681" cy="35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78" y="14"/>
                </a:cxn>
                <a:cxn ang="0">
                  <a:pos x="614" y="17"/>
                </a:cxn>
                <a:cxn ang="0">
                  <a:pos x="634" y="33"/>
                </a:cxn>
                <a:cxn ang="0">
                  <a:pos x="643" y="30"/>
                </a:cxn>
                <a:cxn ang="0">
                  <a:pos x="656" y="48"/>
                </a:cxn>
                <a:cxn ang="0">
                  <a:pos x="645" y="48"/>
                </a:cxn>
                <a:cxn ang="0">
                  <a:pos x="634" y="72"/>
                </a:cxn>
                <a:cxn ang="0">
                  <a:pos x="661" y="110"/>
                </a:cxn>
                <a:cxn ang="0">
                  <a:pos x="681" y="115"/>
                </a:cxn>
                <a:cxn ang="0">
                  <a:pos x="678" y="356"/>
                </a:cxn>
                <a:cxn ang="0">
                  <a:pos x="389" y="357"/>
                </a:cxn>
                <a:cxn ang="0">
                  <a:pos x="0" y="34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681" h="357">
                  <a:moveTo>
                    <a:pt x="24" y="0"/>
                  </a:moveTo>
                  <a:lnTo>
                    <a:pt x="278" y="14"/>
                  </a:lnTo>
                  <a:lnTo>
                    <a:pt x="614" y="17"/>
                  </a:lnTo>
                  <a:lnTo>
                    <a:pt x="634" y="33"/>
                  </a:lnTo>
                  <a:lnTo>
                    <a:pt x="643" y="30"/>
                  </a:lnTo>
                  <a:lnTo>
                    <a:pt x="656" y="48"/>
                  </a:lnTo>
                  <a:lnTo>
                    <a:pt x="645" y="48"/>
                  </a:lnTo>
                  <a:lnTo>
                    <a:pt x="634" y="72"/>
                  </a:lnTo>
                  <a:lnTo>
                    <a:pt x="661" y="110"/>
                  </a:lnTo>
                  <a:lnTo>
                    <a:pt x="681" y="115"/>
                  </a:lnTo>
                  <a:lnTo>
                    <a:pt x="678" y="356"/>
                  </a:lnTo>
                  <a:lnTo>
                    <a:pt x="389" y="357"/>
                  </a:lnTo>
                  <a:lnTo>
                    <a:pt x="0" y="34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250" y="2608"/>
              <a:ext cx="792" cy="40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93" y="7"/>
                </a:cxn>
                <a:cxn ang="0">
                  <a:pos x="482" y="24"/>
                </a:cxn>
                <a:cxn ang="0">
                  <a:pos x="771" y="23"/>
                </a:cxn>
                <a:cxn ang="0">
                  <a:pos x="774" y="82"/>
                </a:cxn>
                <a:cxn ang="0">
                  <a:pos x="792" y="208"/>
                </a:cxn>
                <a:cxn ang="0">
                  <a:pos x="789" y="403"/>
                </a:cxn>
                <a:cxn ang="0">
                  <a:pos x="727" y="369"/>
                </a:cxn>
                <a:cxn ang="0">
                  <a:pos x="658" y="382"/>
                </a:cxn>
                <a:cxn ang="0">
                  <a:pos x="608" y="396"/>
                </a:cxn>
                <a:cxn ang="0">
                  <a:pos x="537" y="398"/>
                </a:cxn>
                <a:cxn ang="0">
                  <a:pos x="482" y="366"/>
                </a:cxn>
                <a:cxn ang="0">
                  <a:pos x="468" y="382"/>
                </a:cxn>
                <a:cxn ang="0">
                  <a:pos x="383" y="345"/>
                </a:cxn>
                <a:cxn ang="0">
                  <a:pos x="342" y="335"/>
                </a:cxn>
                <a:cxn ang="0">
                  <a:pos x="321" y="316"/>
                </a:cxn>
                <a:cxn ang="0">
                  <a:pos x="296" y="315"/>
                </a:cxn>
                <a:cxn ang="0">
                  <a:pos x="268" y="292"/>
                </a:cxn>
                <a:cxn ang="0">
                  <a:pos x="278" y="75"/>
                </a:cxn>
                <a:cxn ang="0">
                  <a:pos x="0" y="59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792" h="403">
                  <a:moveTo>
                    <a:pt x="5" y="0"/>
                  </a:moveTo>
                  <a:lnTo>
                    <a:pt x="93" y="7"/>
                  </a:lnTo>
                  <a:lnTo>
                    <a:pt x="482" y="24"/>
                  </a:lnTo>
                  <a:lnTo>
                    <a:pt x="771" y="23"/>
                  </a:lnTo>
                  <a:lnTo>
                    <a:pt x="774" y="82"/>
                  </a:lnTo>
                  <a:lnTo>
                    <a:pt x="792" y="208"/>
                  </a:lnTo>
                  <a:lnTo>
                    <a:pt x="789" y="403"/>
                  </a:lnTo>
                  <a:lnTo>
                    <a:pt x="727" y="369"/>
                  </a:lnTo>
                  <a:lnTo>
                    <a:pt x="658" y="382"/>
                  </a:lnTo>
                  <a:lnTo>
                    <a:pt x="608" y="396"/>
                  </a:lnTo>
                  <a:lnTo>
                    <a:pt x="537" y="398"/>
                  </a:lnTo>
                  <a:lnTo>
                    <a:pt x="482" y="366"/>
                  </a:lnTo>
                  <a:lnTo>
                    <a:pt x="468" y="382"/>
                  </a:lnTo>
                  <a:lnTo>
                    <a:pt x="383" y="345"/>
                  </a:lnTo>
                  <a:lnTo>
                    <a:pt x="342" y="335"/>
                  </a:lnTo>
                  <a:lnTo>
                    <a:pt x="321" y="316"/>
                  </a:lnTo>
                  <a:lnTo>
                    <a:pt x="296" y="315"/>
                  </a:lnTo>
                  <a:lnTo>
                    <a:pt x="268" y="292"/>
                  </a:lnTo>
                  <a:lnTo>
                    <a:pt x="278" y="75"/>
                  </a:lnTo>
                  <a:lnTo>
                    <a:pt x="0" y="5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782" y="1806"/>
              <a:ext cx="584" cy="879"/>
            </a:xfrm>
            <a:custGeom>
              <a:avLst/>
              <a:gdLst/>
              <a:ahLst/>
              <a:cxnLst>
                <a:cxn ang="0">
                  <a:pos x="0" y="322"/>
                </a:cxn>
                <a:cxn ang="0">
                  <a:pos x="372" y="879"/>
                </a:cxn>
                <a:cxn ang="0">
                  <a:pos x="384" y="759"/>
                </a:cxn>
                <a:cxn ang="0">
                  <a:pos x="405" y="753"/>
                </a:cxn>
                <a:cxn ang="0">
                  <a:pos x="440" y="774"/>
                </a:cxn>
                <a:cxn ang="0">
                  <a:pos x="471" y="668"/>
                </a:cxn>
                <a:cxn ang="0">
                  <a:pos x="584" y="111"/>
                </a:cxn>
                <a:cxn ang="0">
                  <a:pos x="333" y="59"/>
                </a:cxn>
                <a:cxn ang="0">
                  <a:pos x="87" y="0"/>
                </a:cxn>
                <a:cxn ang="0">
                  <a:pos x="0" y="322"/>
                </a:cxn>
                <a:cxn ang="0">
                  <a:pos x="0" y="322"/>
                </a:cxn>
              </a:cxnLst>
              <a:rect l="0" t="0" r="r" b="b"/>
              <a:pathLst>
                <a:path w="584" h="879">
                  <a:moveTo>
                    <a:pt x="0" y="322"/>
                  </a:moveTo>
                  <a:lnTo>
                    <a:pt x="372" y="879"/>
                  </a:lnTo>
                  <a:lnTo>
                    <a:pt x="384" y="759"/>
                  </a:lnTo>
                  <a:lnTo>
                    <a:pt x="405" y="753"/>
                  </a:lnTo>
                  <a:lnTo>
                    <a:pt x="440" y="774"/>
                  </a:lnTo>
                  <a:lnTo>
                    <a:pt x="471" y="668"/>
                  </a:lnTo>
                  <a:lnTo>
                    <a:pt x="584" y="111"/>
                  </a:lnTo>
                  <a:lnTo>
                    <a:pt x="333" y="59"/>
                  </a:lnTo>
                  <a:lnTo>
                    <a:pt x="87" y="0"/>
                  </a:lnTo>
                  <a:lnTo>
                    <a:pt x="0" y="322"/>
                  </a:lnTo>
                  <a:lnTo>
                    <a:pt x="0" y="322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154" y="1504"/>
              <a:ext cx="485" cy="496"/>
            </a:xfrm>
            <a:custGeom>
              <a:avLst/>
              <a:gdLst/>
              <a:ahLst/>
              <a:cxnLst>
                <a:cxn ang="0">
                  <a:pos x="13" y="190"/>
                </a:cxn>
                <a:cxn ang="0">
                  <a:pos x="11" y="249"/>
                </a:cxn>
                <a:cxn ang="0">
                  <a:pos x="70" y="286"/>
                </a:cxn>
                <a:cxn ang="0">
                  <a:pos x="92" y="311"/>
                </a:cxn>
                <a:cxn ang="0">
                  <a:pos x="140" y="346"/>
                </a:cxn>
                <a:cxn ang="0">
                  <a:pos x="147" y="388"/>
                </a:cxn>
                <a:cxn ang="0">
                  <a:pos x="156" y="444"/>
                </a:cxn>
                <a:cxn ang="0">
                  <a:pos x="201" y="496"/>
                </a:cxn>
                <a:cxn ang="0">
                  <a:pos x="442" y="482"/>
                </a:cxn>
                <a:cxn ang="0">
                  <a:pos x="429" y="405"/>
                </a:cxn>
                <a:cxn ang="0">
                  <a:pos x="450" y="289"/>
                </a:cxn>
                <a:cxn ang="0">
                  <a:pos x="450" y="257"/>
                </a:cxn>
                <a:cxn ang="0">
                  <a:pos x="485" y="166"/>
                </a:cxn>
                <a:cxn ang="0">
                  <a:pos x="475" y="163"/>
                </a:cxn>
                <a:cxn ang="0">
                  <a:pos x="453" y="215"/>
                </a:cxn>
                <a:cxn ang="0">
                  <a:pos x="434" y="219"/>
                </a:cxn>
                <a:cxn ang="0">
                  <a:pos x="426" y="241"/>
                </a:cxn>
                <a:cxn ang="0">
                  <a:pos x="405" y="255"/>
                </a:cxn>
                <a:cxn ang="0">
                  <a:pos x="420" y="207"/>
                </a:cxn>
                <a:cxn ang="0">
                  <a:pos x="434" y="188"/>
                </a:cxn>
                <a:cxn ang="0">
                  <a:pos x="408" y="120"/>
                </a:cxn>
                <a:cxn ang="0">
                  <a:pos x="391" y="115"/>
                </a:cxn>
                <a:cxn ang="0">
                  <a:pos x="384" y="99"/>
                </a:cxn>
                <a:cxn ang="0">
                  <a:pos x="196" y="40"/>
                </a:cxn>
                <a:cxn ang="0">
                  <a:pos x="172" y="29"/>
                </a:cxn>
                <a:cxn ang="0">
                  <a:pos x="159" y="40"/>
                </a:cxn>
                <a:cxn ang="0">
                  <a:pos x="155" y="37"/>
                </a:cxn>
                <a:cxn ang="0">
                  <a:pos x="161" y="16"/>
                </a:cxn>
                <a:cxn ang="0">
                  <a:pos x="166" y="3"/>
                </a:cxn>
                <a:cxn ang="0">
                  <a:pos x="159" y="0"/>
                </a:cxn>
                <a:cxn ang="0">
                  <a:pos x="83" y="32"/>
                </a:cxn>
                <a:cxn ang="0">
                  <a:pos x="75" y="34"/>
                </a:cxn>
                <a:cxn ang="0">
                  <a:pos x="59" y="26"/>
                </a:cxn>
                <a:cxn ang="0">
                  <a:pos x="44" y="35"/>
                </a:cxn>
                <a:cxn ang="0">
                  <a:pos x="48" y="93"/>
                </a:cxn>
                <a:cxn ang="0">
                  <a:pos x="0" y="150"/>
                </a:cxn>
                <a:cxn ang="0">
                  <a:pos x="13" y="190"/>
                </a:cxn>
                <a:cxn ang="0">
                  <a:pos x="13" y="190"/>
                </a:cxn>
              </a:cxnLst>
              <a:rect l="0" t="0" r="r" b="b"/>
              <a:pathLst>
                <a:path w="485" h="496">
                  <a:moveTo>
                    <a:pt x="13" y="190"/>
                  </a:moveTo>
                  <a:lnTo>
                    <a:pt x="11" y="249"/>
                  </a:lnTo>
                  <a:lnTo>
                    <a:pt x="70" y="286"/>
                  </a:lnTo>
                  <a:lnTo>
                    <a:pt x="92" y="311"/>
                  </a:lnTo>
                  <a:lnTo>
                    <a:pt x="140" y="346"/>
                  </a:lnTo>
                  <a:lnTo>
                    <a:pt x="147" y="388"/>
                  </a:lnTo>
                  <a:lnTo>
                    <a:pt x="156" y="444"/>
                  </a:lnTo>
                  <a:lnTo>
                    <a:pt x="201" y="496"/>
                  </a:lnTo>
                  <a:lnTo>
                    <a:pt x="442" y="482"/>
                  </a:lnTo>
                  <a:lnTo>
                    <a:pt x="429" y="405"/>
                  </a:lnTo>
                  <a:lnTo>
                    <a:pt x="450" y="289"/>
                  </a:lnTo>
                  <a:lnTo>
                    <a:pt x="450" y="257"/>
                  </a:lnTo>
                  <a:lnTo>
                    <a:pt x="485" y="166"/>
                  </a:lnTo>
                  <a:lnTo>
                    <a:pt x="475" y="163"/>
                  </a:lnTo>
                  <a:lnTo>
                    <a:pt x="453" y="215"/>
                  </a:lnTo>
                  <a:lnTo>
                    <a:pt x="434" y="219"/>
                  </a:lnTo>
                  <a:lnTo>
                    <a:pt x="426" y="241"/>
                  </a:lnTo>
                  <a:lnTo>
                    <a:pt x="405" y="255"/>
                  </a:lnTo>
                  <a:lnTo>
                    <a:pt x="420" y="207"/>
                  </a:lnTo>
                  <a:lnTo>
                    <a:pt x="434" y="188"/>
                  </a:lnTo>
                  <a:lnTo>
                    <a:pt x="408" y="120"/>
                  </a:lnTo>
                  <a:lnTo>
                    <a:pt x="391" y="115"/>
                  </a:lnTo>
                  <a:lnTo>
                    <a:pt x="384" y="99"/>
                  </a:lnTo>
                  <a:lnTo>
                    <a:pt x="196" y="40"/>
                  </a:lnTo>
                  <a:lnTo>
                    <a:pt x="172" y="29"/>
                  </a:lnTo>
                  <a:lnTo>
                    <a:pt x="159" y="40"/>
                  </a:lnTo>
                  <a:lnTo>
                    <a:pt x="155" y="37"/>
                  </a:lnTo>
                  <a:lnTo>
                    <a:pt x="161" y="1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83" y="32"/>
                  </a:lnTo>
                  <a:lnTo>
                    <a:pt x="75" y="34"/>
                  </a:lnTo>
                  <a:lnTo>
                    <a:pt x="59" y="26"/>
                  </a:lnTo>
                  <a:lnTo>
                    <a:pt x="44" y="35"/>
                  </a:lnTo>
                  <a:lnTo>
                    <a:pt x="48" y="93"/>
                  </a:lnTo>
                  <a:lnTo>
                    <a:pt x="0" y="150"/>
                  </a:lnTo>
                  <a:lnTo>
                    <a:pt x="13" y="190"/>
                  </a:lnTo>
                  <a:lnTo>
                    <a:pt x="13" y="190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294" y="1986"/>
              <a:ext cx="361" cy="632"/>
            </a:xfrm>
            <a:custGeom>
              <a:avLst/>
              <a:gdLst/>
              <a:ahLst/>
              <a:cxnLst>
                <a:cxn ang="0">
                  <a:pos x="7" y="258"/>
                </a:cxn>
                <a:cxn ang="0">
                  <a:pos x="43" y="179"/>
                </a:cxn>
                <a:cxn ang="0">
                  <a:pos x="32" y="148"/>
                </a:cxn>
                <a:cxn ang="0">
                  <a:pos x="94" y="100"/>
                </a:cxn>
                <a:cxn ang="0">
                  <a:pos x="106" y="65"/>
                </a:cxn>
                <a:cxn ang="0">
                  <a:pos x="61" y="14"/>
                </a:cxn>
                <a:cxn ang="0">
                  <a:pos x="302" y="0"/>
                </a:cxn>
                <a:cxn ang="0">
                  <a:pos x="308" y="37"/>
                </a:cxn>
                <a:cxn ang="0">
                  <a:pos x="332" y="85"/>
                </a:cxn>
                <a:cxn ang="0">
                  <a:pos x="353" y="326"/>
                </a:cxn>
                <a:cxn ang="0">
                  <a:pos x="348" y="375"/>
                </a:cxn>
                <a:cxn ang="0">
                  <a:pos x="361" y="404"/>
                </a:cxn>
                <a:cxn ang="0">
                  <a:pos x="347" y="458"/>
                </a:cxn>
                <a:cxn ang="0">
                  <a:pos x="327" y="482"/>
                </a:cxn>
                <a:cxn ang="0">
                  <a:pos x="318" y="522"/>
                </a:cxn>
                <a:cxn ang="0">
                  <a:pos x="329" y="535"/>
                </a:cxn>
                <a:cxn ang="0">
                  <a:pos x="320" y="557"/>
                </a:cxn>
                <a:cxn ang="0">
                  <a:pos x="324" y="565"/>
                </a:cxn>
                <a:cxn ang="0">
                  <a:pos x="296" y="576"/>
                </a:cxn>
                <a:cxn ang="0">
                  <a:pos x="289" y="616"/>
                </a:cxn>
                <a:cxn ang="0">
                  <a:pos x="248" y="603"/>
                </a:cxn>
                <a:cxn ang="0">
                  <a:pos x="227" y="632"/>
                </a:cxn>
                <a:cxn ang="0">
                  <a:pos x="214" y="629"/>
                </a:cxn>
                <a:cxn ang="0">
                  <a:pos x="200" y="603"/>
                </a:cxn>
                <a:cxn ang="0">
                  <a:pos x="177" y="541"/>
                </a:cxn>
                <a:cxn ang="0">
                  <a:pos x="123" y="509"/>
                </a:cxn>
                <a:cxn ang="0">
                  <a:pos x="112" y="477"/>
                </a:cxn>
                <a:cxn ang="0">
                  <a:pos x="130" y="428"/>
                </a:cxn>
                <a:cxn ang="0">
                  <a:pos x="115" y="418"/>
                </a:cxn>
                <a:cxn ang="0">
                  <a:pos x="80" y="418"/>
                </a:cxn>
                <a:cxn ang="0">
                  <a:pos x="72" y="388"/>
                </a:cxn>
                <a:cxn ang="0">
                  <a:pos x="15" y="327"/>
                </a:cxn>
                <a:cxn ang="0">
                  <a:pos x="0" y="278"/>
                </a:cxn>
                <a:cxn ang="0">
                  <a:pos x="7" y="258"/>
                </a:cxn>
                <a:cxn ang="0">
                  <a:pos x="7" y="258"/>
                </a:cxn>
              </a:cxnLst>
              <a:rect l="0" t="0" r="r" b="b"/>
              <a:pathLst>
                <a:path w="361" h="632">
                  <a:moveTo>
                    <a:pt x="7" y="258"/>
                  </a:moveTo>
                  <a:lnTo>
                    <a:pt x="43" y="179"/>
                  </a:lnTo>
                  <a:lnTo>
                    <a:pt x="32" y="148"/>
                  </a:lnTo>
                  <a:lnTo>
                    <a:pt x="94" y="100"/>
                  </a:lnTo>
                  <a:lnTo>
                    <a:pt x="106" y="65"/>
                  </a:lnTo>
                  <a:lnTo>
                    <a:pt x="61" y="14"/>
                  </a:lnTo>
                  <a:lnTo>
                    <a:pt x="302" y="0"/>
                  </a:lnTo>
                  <a:lnTo>
                    <a:pt x="308" y="37"/>
                  </a:lnTo>
                  <a:lnTo>
                    <a:pt x="332" y="85"/>
                  </a:lnTo>
                  <a:lnTo>
                    <a:pt x="353" y="326"/>
                  </a:lnTo>
                  <a:lnTo>
                    <a:pt x="348" y="375"/>
                  </a:lnTo>
                  <a:lnTo>
                    <a:pt x="361" y="404"/>
                  </a:lnTo>
                  <a:lnTo>
                    <a:pt x="347" y="458"/>
                  </a:lnTo>
                  <a:lnTo>
                    <a:pt x="327" y="482"/>
                  </a:lnTo>
                  <a:lnTo>
                    <a:pt x="318" y="522"/>
                  </a:lnTo>
                  <a:lnTo>
                    <a:pt x="329" y="535"/>
                  </a:lnTo>
                  <a:lnTo>
                    <a:pt x="320" y="557"/>
                  </a:lnTo>
                  <a:lnTo>
                    <a:pt x="324" y="565"/>
                  </a:lnTo>
                  <a:lnTo>
                    <a:pt x="296" y="576"/>
                  </a:lnTo>
                  <a:lnTo>
                    <a:pt x="289" y="616"/>
                  </a:lnTo>
                  <a:lnTo>
                    <a:pt x="248" y="603"/>
                  </a:lnTo>
                  <a:lnTo>
                    <a:pt x="227" y="632"/>
                  </a:lnTo>
                  <a:lnTo>
                    <a:pt x="214" y="629"/>
                  </a:lnTo>
                  <a:lnTo>
                    <a:pt x="200" y="603"/>
                  </a:lnTo>
                  <a:lnTo>
                    <a:pt x="177" y="541"/>
                  </a:lnTo>
                  <a:lnTo>
                    <a:pt x="123" y="509"/>
                  </a:lnTo>
                  <a:lnTo>
                    <a:pt x="112" y="477"/>
                  </a:lnTo>
                  <a:lnTo>
                    <a:pt x="130" y="428"/>
                  </a:lnTo>
                  <a:lnTo>
                    <a:pt x="115" y="418"/>
                  </a:lnTo>
                  <a:lnTo>
                    <a:pt x="80" y="418"/>
                  </a:lnTo>
                  <a:lnTo>
                    <a:pt x="72" y="388"/>
                  </a:lnTo>
                  <a:lnTo>
                    <a:pt x="15" y="327"/>
                  </a:lnTo>
                  <a:lnTo>
                    <a:pt x="0" y="278"/>
                  </a:lnTo>
                  <a:lnTo>
                    <a:pt x="7" y="258"/>
                  </a:lnTo>
                  <a:lnTo>
                    <a:pt x="7" y="258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326" y="2837"/>
              <a:ext cx="326" cy="549"/>
            </a:xfrm>
            <a:custGeom>
              <a:avLst/>
              <a:gdLst/>
              <a:ahLst/>
              <a:cxnLst>
                <a:cxn ang="0">
                  <a:pos x="23" y="383"/>
                </a:cxn>
                <a:cxn ang="0">
                  <a:pos x="54" y="341"/>
                </a:cxn>
                <a:cxn ang="0">
                  <a:pos x="45" y="330"/>
                </a:cxn>
                <a:cxn ang="0">
                  <a:pos x="32" y="241"/>
                </a:cxn>
                <a:cxn ang="0">
                  <a:pos x="27" y="180"/>
                </a:cxn>
                <a:cxn ang="0">
                  <a:pos x="50" y="113"/>
                </a:cxn>
                <a:cxn ang="0">
                  <a:pos x="85" y="67"/>
                </a:cxn>
                <a:cxn ang="0">
                  <a:pos x="82" y="54"/>
                </a:cxn>
                <a:cxn ang="0">
                  <a:pos x="107" y="11"/>
                </a:cxn>
                <a:cxn ang="0">
                  <a:pos x="303" y="0"/>
                </a:cxn>
                <a:cxn ang="0">
                  <a:pos x="313" y="9"/>
                </a:cxn>
                <a:cxn ang="0">
                  <a:pos x="303" y="351"/>
                </a:cxn>
                <a:cxn ang="0">
                  <a:pos x="326" y="515"/>
                </a:cxn>
                <a:cxn ang="0">
                  <a:pos x="318" y="523"/>
                </a:cxn>
                <a:cxn ang="0">
                  <a:pos x="276" y="513"/>
                </a:cxn>
                <a:cxn ang="0">
                  <a:pos x="212" y="549"/>
                </a:cxn>
                <a:cxn ang="0">
                  <a:pos x="181" y="496"/>
                </a:cxn>
                <a:cxn ang="0">
                  <a:pos x="185" y="458"/>
                </a:cxn>
                <a:cxn ang="0">
                  <a:pos x="0" y="466"/>
                </a:cxn>
                <a:cxn ang="0">
                  <a:pos x="23" y="383"/>
                </a:cxn>
                <a:cxn ang="0">
                  <a:pos x="23" y="383"/>
                </a:cxn>
              </a:cxnLst>
              <a:rect l="0" t="0" r="r" b="b"/>
              <a:pathLst>
                <a:path w="326" h="549">
                  <a:moveTo>
                    <a:pt x="23" y="383"/>
                  </a:moveTo>
                  <a:lnTo>
                    <a:pt x="54" y="341"/>
                  </a:lnTo>
                  <a:lnTo>
                    <a:pt x="45" y="330"/>
                  </a:lnTo>
                  <a:lnTo>
                    <a:pt x="32" y="241"/>
                  </a:lnTo>
                  <a:lnTo>
                    <a:pt x="27" y="180"/>
                  </a:lnTo>
                  <a:lnTo>
                    <a:pt x="50" y="113"/>
                  </a:lnTo>
                  <a:lnTo>
                    <a:pt x="85" y="67"/>
                  </a:lnTo>
                  <a:lnTo>
                    <a:pt x="82" y="54"/>
                  </a:lnTo>
                  <a:lnTo>
                    <a:pt x="107" y="11"/>
                  </a:lnTo>
                  <a:lnTo>
                    <a:pt x="303" y="0"/>
                  </a:lnTo>
                  <a:lnTo>
                    <a:pt x="313" y="9"/>
                  </a:lnTo>
                  <a:lnTo>
                    <a:pt x="303" y="351"/>
                  </a:lnTo>
                  <a:lnTo>
                    <a:pt x="326" y="515"/>
                  </a:lnTo>
                  <a:lnTo>
                    <a:pt x="318" y="523"/>
                  </a:lnTo>
                  <a:lnTo>
                    <a:pt x="276" y="513"/>
                  </a:lnTo>
                  <a:lnTo>
                    <a:pt x="212" y="549"/>
                  </a:lnTo>
                  <a:lnTo>
                    <a:pt x="181" y="496"/>
                  </a:lnTo>
                  <a:lnTo>
                    <a:pt x="185" y="458"/>
                  </a:lnTo>
                  <a:lnTo>
                    <a:pt x="0" y="466"/>
                  </a:lnTo>
                  <a:lnTo>
                    <a:pt x="23" y="383"/>
                  </a:lnTo>
                  <a:lnTo>
                    <a:pt x="23" y="383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629" y="2816"/>
              <a:ext cx="350" cy="554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0" y="372"/>
                </a:cxn>
                <a:cxn ang="0">
                  <a:pos x="23" y="536"/>
                </a:cxn>
                <a:cxn ang="0">
                  <a:pos x="47" y="542"/>
                </a:cxn>
                <a:cxn ang="0">
                  <a:pos x="69" y="530"/>
                </a:cxn>
                <a:cxn ang="0">
                  <a:pos x="82" y="542"/>
                </a:cxn>
                <a:cxn ang="0">
                  <a:pos x="63" y="554"/>
                </a:cxn>
                <a:cxn ang="0">
                  <a:pos x="111" y="541"/>
                </a:cxn>
                <a:cxn ang="0">
                  <a:pos x="120" y="526"/>
                </a:cxn>
                <a:cxn ang="0">
                  <a:pos x="114" y="517"/>
                </a:cxn>
                <a:cxn ang="0">
                  <a:pos x="117" y="503"/>
                </a:cxn>
                <a:cxn ang="0">
                  <a:pos x="95" y="482"/>
                </a:cxn>
                <a:cxn ang="0">
                  <a:pos x="95" y="464"/>
                </a:cxn>
                <a:cxn ang="0">
                  <a:pos x="350" y="442"/>
                </a:cxn>
                <a:cxn ang="0">
                  <a:pos x="329" y="354"/>
                </a:cxn>
                <a:cxn ang="0">
                  <a:pos x="342" y="301"/>
                </a:cxn>
                <a:cxn ang="0">
                  <a:pos x="310" y="233"/>
                </a:cxn>
                <a:cxn ang="0">
                  <a:pos x="243" y="0"/>
                </a:cxn>
                <a:cxn ang="0">
                  <a:pos x="0" y="21"/>
                </a:cxn>
                <a:cxn ang="0">
                  <a:pos x="10" y="30"/>
                </a:cxn>
                <a:cxn ang="0">
                  <a:pos x="10" y="30"/>
                </a:cxn>
              </a:cxnLst>
              <a:rect l="0" t="0" r="r" b="b"/>
              <a:pathLst>
                <a:path w="350" h="554">
                  <a:moveTo>
                    <a:pt x="10" y="30"/>
                  </a:moveTo>
                  <a:lnTo>
                    <a:pt x="0" y="372"/>
                  </a:lnTo>
                  <a:lnTo>
                    <a:pt x="23" y="536"/>
                  </a:lnTo>
                  <a:lnTo>
                    <a:pt x="47" y="542"/>
                  </a:lnTo>
                  <a:lnTo>
                    <a:pt x="69" y="530"/>
                  </a:lnTo>
                  <a:lnTo>
                    <a:pt x="82" y="542"/>
                  </a:lnTo>
                  <a:lnTo>
                    <a:pt x="63" y="554"/>
                  </a:lnTo>
                  <a:lnTo>
                    <a:pt x="111" y="541"/>
                  </a:lnTo>
                  <a:lnTo>
                    <a:pt x="120" y="526"/>
                  </a:lnTo>
                  <a:lnTo>
                    <a:pt x="114" y="517"/>
                  </a:lnTo>
                  <a:lnTo>
                    <a:pt x="117" y="503"/>
                  </a:lnTo>
                  <a:lnTo>
                    <a:pt x="95" y="482"/>
                  </a:lnTo>
                  <a:lnTo>
                    <a:pt x="95" y="464"/>
                  </a:lnTo>
                  <a:lnTo>
                    <a:pt x="350" y="442"/>
                  </a:lnTo>
                  <a:lnTo>
                    <a:pt x="329" y="354"/>
                  </a:lnTo>
                  <a:lnTo>
                    <a:pt x="342" y="301"/>
                  </a:lnTo>
                  <a:lnTo>
                    <a:pt x="310" y="233"/>
                  </a:lnTo>
                  <a:lnTo>
                    <a:pt x="243" y="0"/>
                  </a:lnTo>
                  <a:lnTo>
                    <a:pt x="0" y="21"/>
                  </a:lnTo>
                  <a:lnTo>
                    <a:pt x="10" y="30"/>
                  </a:lnTo>
                  <a:lnTo>
                    <a:pt x="10" y="30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7" name="Group 26"/>
            <p:cNvGrpSpPr>
              <a:grpSpLocks/>
            </p:cNvGrpSpPr>
            <p:nvPr/>
          </p:nvGrpSpPr>
          <p:grpSpPr bwMode="auto">
            <a:xfrm>
              <a:off x="3350" y="1432"/>
              <a:ext cx="691" cy="631"/>
              <a:chOff x="3350" y="1432"/>
              <a:chExt cx="691" cy="631"/>
            </a:xfrm>
            <a:grpFill/>
          </p:grpSpPr>
          <p:sp>
            <p:nvSpPr>
              <p:cNvPr id="67" name="Freeform 27"/>
              <p:cNvSpPr>
                <a:spLocks/>
              </p:cNvSpPr>
              <p:nvPr/>
            </p:nvSpPr>
            <p:spPr bwMode="auto">
              <a:xfrm>
                <a:off x="3350" y="1432"/>
                <a:ext cx="522" cy="260"/>
              </a:xfrm>
              <a:custGeom>
                <a:avLst/>
                <a:gdLst/>
                <a:ahLst/>
                <a:cxnLst>
                  <a:cxn ang="0">
                    <a:pos x="188" y="171"/>
                  </a:cxn>
                  <a:cxn ang="0">
                    <a:pos x="195" y="187"/>
                  </a:cxn>
                  <a:cxn ang="0">
                    <a:pos x="212" y="192"/>
                  </a:cxn>
                  <a:cxn ang="0">
                    <a:pos x="238" y="260"/>
                  </a:cxn>
                  <a:cxn ang="0">
                    <a:pos x="284" y="166"/>
                  </a:cxn>
                  <a:cxn ang="0">
                    <a:pos x="308" y="169"/>
                  </a:cxn>
                  <a:cxn ang="0">
                    <a:pos x="339" y="155"/>
                  </a:cxn>
                  <a:cxn ang="0">
                    <a:pos x="388" y="155"/>
                  </a:cxn>
                  <a:cxn ang="0">
                    <a:pos x="406" y="133"/>
                  </a:cxn>
                  <a:cxn ang="0">
                    <a:pos x="503" y="136"/>
                  </a:cxn>
                  <a:cxn ang="0">
                    <a:pos x="522" y="121"/>
                  </a:cxn>
                  <a:cxn ang="0">
                    <a:pos x="490" y="85"/>
                  </a:cxn>
                  <a:cxn ang="0">
                    <a:pos x="431" y="86"/>
                  </a:cxn>
                  <a:cxn ang="0">
                    <a:pos x="383" y="80"/>
                  </a:cxn>
                  <a:cxn ang="0">
                    <a:pos x="323" y="80"/>
                  </a:cxn>
                  <a:cxn ang="0">
                    <a:pos x="302" y="110"/>
                  </a:cxn>
                  <a:cxn ang="0">
                    <a:pos x="271" y="93"/>
                  </a:cxn>
                  <a:cxn ang="0">
                    <a:pos x="240" y="96"/>
                  </a:cxn>
                  <a:cxn ang="0">
                    <a:pos x="228" y="64"/>
                  </a:cxn>
                  <a:cxn ang="0">
                    <a:pos x="160" y="59"/>
                  </a:cxn>
                  <a:cxn ang="0">
                    <a:pos x="152" y="48"/>
                  </a:cxn>
                  <a:cxn ang="0">
                    <a:pos x="182" y="15"/>
                  </a:cxn>
                  <a:cxn ang="0">
                    <a:pos x="208" y="13"/>
                  </a:cxn>
                  <a:cxn ang="0">
                    <a:pos x="182" y="0"/>
                  </a:cxn>
                  <a:cxn ang="0">
                    <a:pos x="144" y="10"/>
                  </a:cxn>
                  <a:cxn ang="0">
                    <a:pos x="80" y="74"/>
                  </a:cxn>
                  <a:cxn ang="0">
                    <a:pos x="48" y="80"/>
                  </a:cxn>
                  <a:cxn ang="0">
                    <a:pos x="0" y="112"/>
                  </a:cxn>
                  <a:cxn ang="0">
                    <a:pos x="188" y="171"/>
                  </a:cxn>
                  <a:cxn ang="0">
                    <a:pos x="188" y="171"/>
                  </a:cxn>
                </a:cxnLst>
                <a:rect l="0" t="0" r="r" b="b"/>
                <a:pathLst>
                  <a:path w="522" h="260">
                    <a:moveTo>
                      <a:pt x="188" y="171"/>
                    </a:moveTo>
                    <a:lnTo>
                      <a:pt x="195" y="187"/>
                    </a:lnTo>
                    <a:lnTo>
                      <a:pt x="212" y="192"/>
                    </a:lnTo>
                    <a:lnTo>
                      <a:pt x="238" y="260"/>
                    </a:lnTo>
                    <a:lnTo>
                      <a:pt x="284" y="166"/>
                    </a:lnTo>
                    <a:lnTo>
                      <a:pt x="308" y="169"/>
                    </a:lnTo>
                    <a:lnTo>
                      <a:pt x="339" y="155"/>
                    </a:lnTo>
                    <a:lnTo>
                      <a:pt x="388" y="155"/>
                    </a:lnTo>
                    <a:lnTo>
                      <a:pt x="406" y="133"/>
                    </a:lnTo>
                    <a:lnTo>
                      <a:pt x="503" y="136"/>
                    </a:lnTo>
                    <a:lnTo>
                      <a:pt x="522" y="121"/>
                    </a:lnTo>
                    <a:lnTo>
                      <a:pt x="490" y="85"/>
                    </a:lnTo>
                    <a:lnTo>
                      <a:pt x="431" y="86"/>
                    </a:lnTo>
                    <a:lnTo>
                      <a:pt x="383" y="80"/>
                    </a:lnTo>
                    <a:lnTo>
                      <a:pt x="323" y="80"/>
                    </a:lnTo>
                    <a:lnTo>
                      <a:pt x="302" y="110"/>
                    </a:lnTo>
                    <a:lnTo>
                      <a:pt x="271" y="93"/>
                    </a:lnTo>
                    <a:lnTo>
                      <a:pt x="240" y="96"/>
                    </a:lnTo>
                    <a:lnTo>
                      <a:pt x="228" y="64"/>
                    </a:lnTo>
                    <a:lnTo>
                      <a:pt x="160" y="59"/>
                    </a:lnTo>
                    <a:lnTo>
                      <a:pt x="152" y="48"/>
                    </a:lnTo>
                    <a:lnTo>
                      <a:pt x="182" y="15"/>
                    </a:lnTo>
                    <a:lnTo>
                      <a:pt x="208" y="13"/>
                    </a:lnTo>
                    <a:lnTo>
                      <a:pt x="182" y="0"/>
                    </a:lnTo>
                    <a:lnTo>
                      <a:pt x="144" y="10"/>
                    </a:lnTo>
                    <a:lnTo>
                      <a:pt x="80" y="74"/>
                    </a:lnTo>
                    <a:lnTo>
                      <a:pt x="48" y="80"/>
                    </a:lnTo>
                    <a:lnTo>
                      <a:pt x="0" y="112"/>
                    </a:lnTo>
                    <a:lnTo>
                      <a:pt x="188" y="171"/>
                    </a:lnTo>
                    <a:lnTo>
                      <a:pt x="188" y="171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8" name="Freeform 28"/>
              <p:cNvSpPr>
                <a:spLocks/>
              </p:cNvSpPr>
              <p:nvPr/>
            </p:nvSpPr>
            <p:spPr bwMode="auto">
              <a:xfrm>
                <a:off x="3687" y="1593"/>
                <a:ext cx="354" cy="470"/>
              </a:xfrm>
              <a:custGeom>
                <a:avLst/>
                <a:gdLst/>
                <a:ahLst/>
                <a:cxnLst>
                  <a:cxn ang="0">
                    <a:pos x="40" y="390"/>
                  </a:cxn>
                  <a:cxn ang="0">
                    <a:pos x="35" y="312"/>
                  </a:cxn>
                  <a:cxn ang="0">
                    <a:pos x="5" y="254"/>
                  </a:cxn>
                  <a:cxn ang="0">
                    <a:pos x="17" y="134"/>
                  </a:cxn>
                  <a:cxn ang="0">
                    <a:pos x="69" y="72"/>
                  </a:cxn>
                  <a:cxn ang="0">
                    <a:pos x="65" y="118"/>
                  </a:cxn>
                  <a:cxn ang="0">
                    <a:pos x="81" y="109"/>
                  </a:cxn>
                  <a:cxn ang="0">
                    <a:pos x="81" y="71"/>
                  </a:cxn>
                  <a:cxn ang="0">
                    <a:pos x="101" y="48"/>
                  </a:cxn>
                  <a:cxn ang="0">
                    <a:pos x="107" y="7"/>
                  </a:cxn>
                  <a:cxn ang="0">
                    <a:pos x="124" y="0"/>
                  </a:cxn>
                  <a:cxn ang="0">
                    <a:pos x="231" y="37"/>
                  </a:cxn>
                  <a:cxn ang="0">
                    <a:pos x="241" y="67"/>
                  </a:cxn>
                  <a:cxn ang="0">
                    <a:pos x="255" y="96"/>
                  </a:cxn>
                  <a:cxn ang="0">
                    <a:pos x="259" y="147"/>
                  </a:cxn>
                  <a:cxn ang="0">
                    <a:pos x="222" y="192"/>
                  </a:cxn>
                  <a:cxn ang="0">
                    <a:pos x="220" y="225"/>
                  </a:cxn>
                  <a:cxn ang="0">
                    <a:pos x="241" y="237"/>
                  </a:cxn>
                  <a:cxn ang="0">
                    <a:pos x="270" y="190"/>
                  </a:cxn>
                  <a:cxn ang="0">
                    <a:pos x="298" y="174"/>
                  </a:cxn>
                  <a:cxn ang="0">
                    <a:pos x="318" y="184"/>
                  </a:cxn>
                  <a:cxn ang="0">
                    <a:pos x="354" y="288"/>
                  </a:cxn>
                  <a:cxn ang="0">
                    <a:pos x="329" y="332"/>
                  </a:cxn>
                  <a:cxn ang="0">
                    <a:pos x="322" y="364"/>
                  </a:cxn>
                  <a:cxn ang="0">
                    <a:pos x="308" y="374"/>
                  </a:cxn>
                  <a:cxn ang="0">
                    <a:pos x="308" y="403"/>
                  </a:cxn>
                  <a:cxn ang="0">
                    <a:pos x="289" y="441"/>
                  </a:cxn>
                  <a:cxn ang="0">
                    <a:pos x="172" y="457"/>
                  </a:cxn>
                  <a:cxn ang="0">
                    <a:pos x="169" y="450"/>
                  </a:cxn>
                  <a:cxn ang="0">
                    <a:pos x="0" y="470"/>
                  </a:cxn>
                  <a:cxn ang="0">
                    <a:pos x="40" y="390"/>
                  </a:cxn>
                  <a:cxn ang="0">
                    <a:pos x="40" y="390"/>
                  </a:cxn>
                </a:cxnLst>
                <a:rect l="0" t="0" r="r" b="b"/>
                <a:pathLst>
                  <a:path w="354" h="470">
                    <a:moveTo>
                      <a:pt x="40" y="390"/>
                    </a:moveTo>
                    <a:lnTo>
                      <a:pt x="35" y="312"/>
                    </a:lnTo>
                    <a:lnTo>
                      <a:pt x="5" y="254"/>
                    </a:lnTo>
                    <a:lnTo>
                      <a:pt x="17" y="134"/>
                    </a:lnTo>
                    <a:lnTo>
                      <a:pt x="69" y="72"/>
                    </a:lnTo>
                    <a:lnTo>
                      <a:pt x="65" y="118"/>
                    </a:lnTo>
                    <a:lnTo>
                      <a:pt x="81" y="109"/>
                    </a:lnTo>
                    <a:lnTo>
                      <a:pt x="81" y="71"/>
                    </a:lnTo>
                    <a:lnTo>
                      <a:pt x="101" y="48"/>
                    </a:lnTo>
                    <a:lnTo>
                      <a:pt x="107" y="7"/>
                    </a:lnTo>
                    <a:lnTo>
                      <a:pt x="124" y="0"/>
                    </a:lnTo>
                    <a:lnTo>
                      <a:pt x="231" y="37"/>
                    </a:lnTo>
                    <a:lnTo>
                      <a:pt x="241" y="67"/>
                    </a:lnTo>
                    <a:lnTo>
                      <a:pt x="255" y="96"/>
                    </a:lnTo>
                    <a:lnTo>
                      <a:pt x="259" y="147"/>
                    </a:lnTo>
                    <a:lnTo>
                      <a:pt x="222" y="192"/>
                    </a:lnTo>
                    <a:lnTo>
                      <a:pt x="220" y="225"/>
                    </a:lnTo>
                    <a:lnTo>
                      <a:pt x="241" y="237"/>
                    </a:lnTo>
                    <a:lnTo>
                      <a:pt x="270" y="190"/>
                    </a:lnTo>
                    <a:lnTo>
                      <a:pt x="298" y="174"/>
                    </a:lnTo>
                    <a:lnTo>
                      <a:pt x="318" y="184"/>
                    </a:lnTo>
                    <a:lnTo>
                      <a:pt x="354" y="288"/>
                    </a:lnTo>
                    <a:lnTo>
                      <a:pt x="329" y="332"/>
                    </a:lnTo>
                    <a:lnTo>
                      <a:pt x="322" y="364"/>
                    </a:lnTo>
                    <a:lnTo>
                      <a:pt x="308" y="374"/>
                    </a:lnTo>
                    <a:lnTo>
                      <a:pt x="308" y="403"/>
                    </a:lnTo>
                    <a:lnTo>
                      <a:pt x="289" y="441"/>
                    </a:lnTo>
                    <a:lnTo>
                      <a:pt x="172" y="457"/>
                    </a:lnTo>
                    <a:lnTo>
                      <a:pt x="169" y="450"/>
                    </a:lnTo>
                    <a:lnTo>
                      <a:pt x="0" y="470"/>
                    </a:lnTo>
                    <a:lnTo>
                      <a:pt x="40" y="390"/>
                    </a:lnTo>
                    <a:lnTo>
                      <a:pt x="40" y="390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612" y="2043"/>
              <a:ext cx="284" cy="476"/>
            </a:xfrm>
            <a:custGeom>
              <a:avLst/>
              <a:gdLst/>
              <a:ahLst/>
              <a:cxnLst>
                <a:cxn ang="0">
                  <a:pos x="9" y="476"/>
                </a:cxn>
                <a:cxn ang="0">
                  <a:pos x="17" y="462"/>
                </a:cxn>
                <a:cxn ang="0">
                  <a:pos x="72" y="458"/>
                </a:cxn>
                <a:cxn ang="0">
                  <a:pos x="116" y="444"/>
                </a:cxn>
                <a:cxn ang="0">
                  <a:pos x="161" y="417"/>
                </a:cxn>
                <a:cxn ang="0">
                  <a:pos x="198" y="415"/>
                </a:cxn>
                <a:cxn ang="0">
                  <a:pos x="239" y="347"/>
                </a:cxn>
                <a:cxn ang="0">
                  <a:pos x="252" y="352"/>
                </a:cxn>
                <a:cxn ang="0">
                  <a:pos x="284" y="328"/>
                </a:cxn>
                <a:cxn ang="0">
                  <a:pos x="276" y="310"/>
                </a:cxn>
                <a:cxn ang="0">
                  <a:pos x="279" y="300"/>
                </a:cxn>
                <a:cxn ang="0">
                  <a:pos x="247" y="7"/>
                </a:cxn>
                <a:cxn ang="0">
                  <a:pos x="244" y="0"/>
                </a:cxn>
                <a:cxn ang="0">
                  <a:pos x="75" y="20"/>
                </a:cxn>
                <a:cxn ang="0">
                  <a:pos x="43" y="36"/>
                </a:cxn>
                <a:cxn ang="0">
                  <a:pos x="14" y="28"/>
                </a:cxn>
                <a:cxn ang="0">
                  <a:pos x="35" y="269"/>
                </a:cxn>
                <a:cxn ang="0">
                  <a:pos x="30" y="318"/>
                </a:cxn>
                <a:cxn ang="0">
                  <a:pos x="43" y="347"/>
                </a:cxn>
                <a:cxn ang="0">
                  <a:pos x="29" y="401"/>
                </a:cxn>
                <a:cxn ang="0">
                  <a:pos x="9" y="425"/>
                </a:cxn>
                <a:cxn ang="0">
                  <a:pos x="0" y="465"/>
                </a:cxn>
                <a:cxn ang="0">
                  <a:pos x="9" y="476"/>
                </a:cxn>
                <a:cxn ang="0">
                  <a:pos x="9" y="476"/>
                </a:cxn>
              </a:cxnLst>
              <a:rect l="0" t="0" r="r" b="b"/>
              <a:pathLst>
                <a:path w="284" h="476">
                  <a:moveTo>
                    <a:pt x="9" y="476"/>
                  </a:moveTo>
                  <a:lnTo>
                    <a:pt x="17" y="462"/>
                  </a:lnTo>
                  <a:lnTo>
                    <a:pt x="72" y="458"/>
                  </a:lnTo>
                  <a:lnTo>
                    <a:pt x="116" y="444"/>
                  </a:lnTo>
                  <a:lnTo>
                    <a:pt x="161" y="417"/>
                  </a:lnTo>
                  <a:lnTo>
                    <a:pt x="198" y="415"/>
                  </a:lnTo>
                  <a:lnTo>
                    <a:pt x="239" y="347"/>
                  </a:lnTo>
                  <a:lnTo>
                    <a:pt x="252" y="352"/>
                  </a:lnTo>
                  <a:lnTo>
                    <a:pt x="284" y="328"/>
                  </a:lnTo>
                  <a:lnTo>
                    <a:pt x="276" y="310"/>
                  </a:lnTo>
                  <a:lnTo>
                    <a:pt x="279" y="300"/>
                  </a:lnTo>
                  <a:lnTo>
                    <a:pt x="247" y="7"/>
                  </a:lnTo>
                  <a:lnTo>
                    <a:pt x="244" y="0"/>
                  </a:lnTo>
                  <a:lnTo>
                    <a:pt x="75" y="20"/>
                  </a:lnTo>
                  <a:lnTo>
                    <a:pt x="43" y="36"/>
                  </a:lnTo>
                  <a:lnTo>
                    <a:pt x="14" y="28"/>
                  </a:lnTo>
                  <a:lnTo>
                    <a:pt x="35" y="269"/>
                  </a:lnTo>
                  <a:lnTo>
                    <a:pt x="30" y="318"/>
                  </a:lnTo>
                  <a:lnTo>
                    <a:pt x="43" y="347"/>
                  </a:lnTo>
                  <a:lnTo>
                    <a:pt x="29" y="401"/>
                  </a:lnTo>
                  <a:lnTo>
                    <a:pt x="9" y="425"/>
                  </a:lnTo>
                  <a:lnTo>
                    <a:pt x="0" y="465"/>
                  </a:lnTo>
                  <a:lnTo>
                    <a:pt x="9" y="476"/>
                  </a:lnTo>
                  <a:lnTo>
                    <a:pt x="9" y="476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3507" y="2342"/>
              <a:ext cx="664" cy="332"/>
            </a:xfrm>
            <a:custGeom>
              <a:avLst/>
              <a:gdLst/>
              <a:ahLst/>
              <a:cxnLst>
                <a:cxn ang="0">
                  <a:pos x="3" y="314"/>
                </a:cxn>
                <a:cxn ang="0">
                  <a:pos x="19" y="313"/>
                </a:cxn>
                <a:cxn ang="0">
                  <a:pos x="23" y="278"/>
                </a:cxn>
                <a:cxn ang="0">
                  <a:pos x="14" y="276"/>
                </a:cxn>
                <a:cxn ang="0">
                  <a:pos x="35" y="247"/>
                </a:cxn>
                <a:cxn ang="0">
                  <a:pos x="76" y="260"/>
                </a:cxn>
                <a:cxn ang="0">
                  <a:pos x="83" y="220"/>
                </a:cxn>
                <a:cxn ang="0">
                  <a:pos x="111" y="209"/>
                </a:cxn>
                <a:cxn ang="0">
                  <a:pos x="107" y="201"/>
                </a:cxn>
                <a:cxn ang="0">
                  <a:pos x="122" y="163"/>
                </a:cxn>
                <a:cxn ang="0">
                  <a:pos x="177" y="159"/>
                </a:cxn>
                <a:cxn ang="0">
                  <a:pos x="221" y="145"/>
                </a:cxn>
                <a:cxn ang="0">
                  <a:pos x="250" y="126"/>
                </a:cxn>
                <a:cxn ang="0">
                  <a:pos x="266" y="118"/>
                </a:cxn>
                <a:cxn ang="0">
                  <a:pos x="303" y="116"/>
                </a:cxn>
                <a:cxn ang="0">
                  <a:pos x="344" y="48"/>
                </a:cxn>
                <a:cxn ang="0">
                  <a:pos x="357" y="53"/>
                </a:cxn>
                <a:cxn ang="0">
                  <a:pos x="389" y="29"/>
                </a:cxn>
                <a:cxn ang="0">
                  <a:pos x="381" y="11"/>
                </a:cxn>
                <a:cxn ang="0">
                  <a:pos x="384" y="1"/>
                </a:cxn>
                <a:cxn ang="0">
                  <a:pos x="413" y="0"/>
                </a:cxn>
                <a:cxn ang="0">
                  <a:pos x="432" y="6"/>
                </a:cxn>
                <a:cxn ang="0">
                  <a:pos x="490" y="40"/>
                </a:cxn>
                <a:cxn ang="0">
                  <a:pos x="531" y="38"/>
                </a:cxn>
                <a:cxn ang="0">
                  <a:pos x="550" y="25"/>
                </a:cxn>
                <a:cxn ang="0">
                  <a:pos x="597" y="54"/>
                </a:cxn>
                <a:cxn ang="0">
                  <a:pos x="611" y="108"/>
                </a:cxn>
                <a:cxn ang="0">
                  <a:pos x="664" y="147"/>
                </a:cxn>
                <a:cxn ang="0">
                  <a:pos x="638" y="177"/>
                </a:cxn>
                <a:cxn ang="0">
                  <a:pos x="593" y="220"/>
                </a:cxn>
                <a:cxn ang="0">
                  <a:pos x="592" y="230"/>
                </a:cxn>
                <a:cxn ang="0">
                  <a:pos x="526" y="271"/>
                </a:cxn>
                <a:cxn ang="0">
                  <a:pos x="159" y="306"/>
                </a:cxn>
                <a:cxn ang="0">
                  <a:pos x="119" y="303"/>
                </a:cxn>
                <a:cxn ang="0">
                  <a:pos x="121" y="322"/>
                </a:cxn>
                <a:cxn ang="0">
                  <a:pos x="0" y="332"/>
                </a:cxn>
                <a:cxn ang="0">
                  <a:pos x="3" y="314"/>
                </a:cxn>
                <a:cxn ang="0">
                  <a:pos x="3" y="314"/>
                </a:cxn>
              </a:cxnLst>
              <a:rect l="0" t="0" r="r" b="b"/>
              <a:pathLst>
                <a:path w="664" h="332">
                  <a:moveTo>
                    <a:pt x="3" y="314"/>
                  </a:moveTo>
                  <a:lnTo>
                    <a:pt x="19" y="313"/>
                  </a:lnTo>
                  <a:lnTo>
                    <a:pt x="23" y="278"/>
                  </a:lnTo>
                  <a:lnTo>
                    <a:pt x="14" y="276"/>
                  </a:lnTo>
                  <a:lnTo>
                    <a:pt x="35" y="247"/>
                  </a:lnTo>
                  <a:lnTo>
                    <a:pt x="76" y="260"/>
                  </a:lnTo>
                  <a:lnTo>
                    <a:pt x="83" y="220"/>
                  </a:lnTo>
                  <a:lnTo>
                    <a:pt x="111" y="209"/>
                  </a:lnTo>
                  <a:lnTo>
                    <a:pt x="107" y="201"/>
                  </a:lnTo>
                  <a:lnTo>
                    <a:pt x="122" y="163"/>
                  </a:lnTo>
                  <a:lnTo>
                    <a:pt x="177" y="159"/>
                  </a:lnTo>
                  <a:lnTo>
                    <a:pt x="221" y="145"/>
                  </a:lnTo>
                  <a:lnTo>
                    <a:pt x="250" y="126"/>
                  </a:lnTo>
                  <a:lnTo>
                    <a:pt x="266" y="118"/>
                  </a:lnTo>
                  <a:lnTo>
                    <a:pt x="303" y="116"/>
                  </a:lnTo>
                  <a:lnTo>
                    <a:pt x="344" y="48"/>
                  </a:lnTo>
                  <a:lnTo>
                    <a:pt x="357" y="53"/>
                  </a:lnTo>
                  <a:lnTo>
                    <a:pt x="389" y="29"/>
                  </a:lnTo>
                  <a:lnTo>
                    <a:pt x="381" y="11"/>
                  </a:lnTo>
                  <a:lnTo>
                    <a:pt x="384" y="1"/>
                  </a:lnTo>
                  <a:lnTo>
                    <a:pt x="413" y="0"/>
                  </a:lnTo>
                  <a:lnTo>
                    <a:pt x="432" y="6"/>
                  </a:lnTo>
                  <a:lnTo>
                    <a:pt x="490" y="40"/>
                  </a:lnTo>
                  <a:lnTo>
                    <a:pt x="531" y="38"/>
                  </a:lnTo>
                  <a:lnTo>
                    <a:pt x="550" y="25"/>
                  </a:lnTo>
                  <a:lnTo>
                    <a:pt x="597" y="54"/>
                  </a:lnTo>
                  <a:lnTo>
                    <a:pt x="611" y="108"/>
                  </a:lnTo>
                  <a:lnTo>
                    <a:pt x="664" y="147"/>
                  </a:lnTo>
                  <a:lnTo>
                    <a:pt x="638" y="177"/>
                  </a:lnTo>
                  <a:lnTo>
                    <a:pt x="593" y="220"/>
                  </a:lnTo>
                  <a:lnTo>
                    <a:pt x="592" y="230"/>
                  </a:lnTo>
                  <a:lnTo>
                    <a:pt x="526" y="271"/>
                  </a:lnTo>
                  <a:lnTo>
                    <a:pt x="159" y="306"/>
                  </a:lnTo>
                  <a:lnTo>
                    <a:pt x="119" y="303"/>
                  </a:lnTo>
                  <a:lnTo>
                    <a:pt x="121" y="322"/>
                  </a:lnTo>
                  <a:lnTo>
                    <a:pt x="0" y="332"/>
                  </a:lnTo>
                  <a:lnTo>
                    <a:pt x="3" y="314"/>
                  </a:lnTo>
                  <a:lnTo>
                    <a:pt x="3" y="314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433" y="2589"/>
              <a:ext cx="782" cy="259"/>
            </a:xfrm>
            <a:custGeom>
              <a:avLst/>
              <a:gdLst/>
              <a:ahLst/>
              <a:cxnLst>
                <a:cxn ang="0">
                  <a:pos x="14" y="212"/>
                </a:cxn>
                <a:cxn ang="0">
                  <a:pos x="10" y="209"/>
                </a:cxn>
                <a:cxn ang="0">
                  <a:pos x="32" y="192"/>
                </a:cxn>
                <a:cxn ang="0">
                  <a:pos x="54" y="152"/>
                </a:cxn>
                <a:cxn ang="0">
                  <a:pos x="46" y="142"/>
                </a:cxn>
                <a:cxn ang="0">
                  <a:pos x="58" y="123"/>
                </a:cxn>
                <a:cxn ang="0">
                  <a:pos x="58" y="101"/>
                </a:cxn>
                <a:cxn ang="0">
                  <a:pos x="74" y="85"/>
                </a:cxn>
                <a:cxn ang="0">
                  <a:pos x="195" y="75"/>
                </a:cxn>
                <a:cxn ang="0">
                  <a:pos x="193" y="56"/>
                </a:cxn>
                <a:cxn ang="0">
                  <a:pos x="233" y="59"/>
                </a:cxn>
                <a:cxn ang="0">
                  <a:pos x="600" y="24"/>
                </a:cxn>
                <a:cxn ang="0">
                  <a:pos x="782" y="0"/>
                </a:cxn>
                <a:cxn ang="0">
                  <a:pos x="750" y="62"/>
                </a:cxn>
                <a:cxn ang="0">
                  <a:pos x="701" y="74"/>
                </a:cxn>
                <a:cxn ang="0">
                  <a:pos x="677" y="106"/>
                </a:cxn>
                <a:cxn ang="0">
                  <a:pos x="588" y="157"/>
                </a:cxn>
                <a:cxn ang="0">
                  <a:pos x="583" y="176"/>
                </a:cxn>
                <a:cxn ang="0">
                  <a:pos x="560" y="187"/>
                </a:cxn>
                <a:cxn ang="0">
                  <a:pos x="560" y="212"/>
                </a:cxn>
                <a:cxn ang="0">
                  <a:pos x="439" y="227"/>
                </a:cxn>
                <a:cxn ang="0">
                  <a:pos x="196" y="248"/>
                </a:cxn>
                <a:cxn ang="0">
                  <a:pos x="0" y="259"/>
                </a:cxn>
                <a:cxn ang="0">
                  <a:pos x="14" y="212"/>
                </a:cxn>
                <a:cxn ang="0">
                  <a:pos x="14" y="212"/>
                </a:cxn>
              </a:cxnLst>
              <a:rect l="0" t="0" r="r" b="b"/>
              <a:pathLst>
                <a:path w="782" h="259">
                  <a:moveTo>
                    <a:pt x="14" y="212"/>
                  </a:moveTo>
                  <a:lnTo>
                    <a:pt x="10" y="209"/>
                  </a:lnTo>
                  <a:lnTo>
                    <a:pt x="32" y="192"/>
                  </a:lnTo>
                  <a:lnTo>
                    <a:pt x="54" y="152"/>
                  </a:lnTo>
                  <a:lnTo>
                    <a:pt x="46" y="142"/>
                  </a:lnTo>
                  <a:lnTo>
                    <a:pt x="58" y="123"/>
                  </a:lnTo>
                  <a:lnTo>
                    <a:pt x="58" y="101"/>
                  </a:lnTo>
                  <a:lnTo>
                    <a:pt x="74" y="85"/>
                  </a:lnTo>
                  <a:lnTo>
                    <a:pt x="195" y="75"/>
                  </a:lnTo>
                  <a:lnTo>
                    <a:pt x="193" y="56"/>
                  </a:lnTo>
                  <a:lnTo>
                    <a:pt x="233" y="59"/>
                  </a:lnTo>
                  <a:lnTo>
                    <a:pt x="600" y="24"/>
                  </a:lnTo>
                  <a:lnTo>
                    <a:pt x="782" y="0"/>
                  </a:lnTo>
                  <a:lnTo>
                    <a:pt x="750" y="62"/>
                  </a:lnTo>
                  <a:lnTo>
                    <a:pt x="701" y="74"/>
                  </a:lnTo>
                  <a:lnTo>
                    <a:pt x="677" y="106"/>
                  </a:lnTo>
                  <a:lnTo>
                    <a:pt x="588" y="157"/>
                  </a:lnTo>
                  <a:lnTo>
                    <a:pt x="583" y="176"/>
                  </a:lnTo>
                  <a:lnTo>
                    <a:pt x="560" y="187"/>
                  </a:lnTo>
                  <a:lnTo>
                    <a:pt x="560" y="212"/>
                  </a:lnTo>
                  <a:lnTo>
                    <a:pt x="439" y="227"/>
                  </a:lnTo>
                  <a:lnTo>
                    <a:pt x="196" y="248"/>
                  </a:lnTo>
                  <a:lnTo>
                    <a:pt x="0" y="259"/>
                  </a:lnTo>
                  <a:lnTo>
                    <a:pt x="14" y="212"/>
                  </a:lnTo>
                  <a:lnTo>
                    <a:pt x="14" y="212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859" y="1973"/>
              <a:ext cx="385" cy="423"/>
            </a:xfrm>
            <a:custGeom>
              <a:avLst/>
              <a:gdLst/>
              <a:ahLst/>
              <a:cxnLst>
                <a:cxn ang="0">
                  <a:pos x="0" y="77"/>
                </a:cxn>
                <a:cxn ang="0">
                  <a:pos x="32" y="370"/>
                </a:cxn>
                <a:cxn ang="0">
                  <a:pos x="80" y="375"/>
                </a:cxn>
                <a:cxn ang="0">
                  <a:pos x="138" y="409"/>
                </a:cxn>
                <a:cxn ang="0">
                  <a:pos x="179" y="407"/>
                </a:cxn>
                <a:cxn ang="0">
                  <a:pos x="198" y="394"/>
                </a:cxn>
                <a:cxn ang="0">
                  <a:pos x="245" y="423"/>
                </a:cxn>
                <a:cxn ang="0">
                  <a:pos x="272" y="399"/>
                </a:cxn>
                <a:cxn ang="0">
                  <a:pos x="278" y="353"/>
                </a:cxn>
                <a:cxn ang="0">
                  <a:pos x="296" y="362"/>
                </a:cxn>
                <a:cxn ang="0">
                  <a:pos x="305" y="324"/>
                </a:cxn>
                <a:cxn ang="0">
                  <a:pos x="369" y="268"/>
                </a:cxn>
                <a:cxn ang="0">
                  <a:pos x="380" y="177"/>
                </a:cxn>
                <a:cxn ang="0">
                  <a:pos x="372" y="158"/>
                </a:cxn>
                <a:cxn ang="0">
                  <a:pos x="385" y="149"/>
                </a:cxn>
                <a:cxn ang="0">
                  <a:pos x="361" y="0"/>
                </a:cxn>
                <a:cxn ang="0">
                  <a:pos x="296" y="34"/>
                </a:cxn>
                <a:cxn ang="0">
                  <a:pos x="262" y="69"/>
                </a:cxn>
                <a:cxn ang="0">
                  <a:pos x="238" y="70"/>
                </a:cxn>
                <a:cxn ang="0">
                  <a:pos x="201" y="90"/>
                </a:cxn>
                <a:cxn ang="0">
                  <a:pos x="117" y="61"/>
                </a:cxn>
                <a:cxn ang="0">
                  <a:pos x="0" y="77"/>
                </a:cxn>
                <a:cxn ang="0">
                  <a:pos x="0" y="77"/>
                </a:cxn>
              </a:cxnLst>
              <a:rect l="0" t="0" r="r" b="b"/>
              <a:pathLst>
                <a:path w="385" h="423">
                  <a:moveTo>
                    <a:pt x="0" y="77"/>
                  </a:moveTo>
                  <a:lnTo>
                    <a:pt x="32" y="370"/>
                  </a:lnTo>
                  <a:lnTo>
                    <a:pt x="80" y="375"/>
                  </a:lnTo>
                  <a:lnTo>
                    <a:pt x="138" y="409"/>
                  </a:lnTo>
                  <a:lnTo>
                    <a:pt x="179" y="407"/>
                  </a:lnTo>
                  <a:lnTo>
                    <a:pt x="198" y="394"/>
                  </a:lnTo>
                  <a:lnTo>
                    <a:pt x="245" y="423"/>
                  </a:lnTo>
                  <a:lnTo>
                    <a:pt x="272" y="399"/>
                  </a:lnTo>
                  <a:lnTo>
                    <a:pt x="278" y="353"/>
                  </a:lnTo>
                  <a:lnTo>
                    <a:pt x="296" y="362"/>
                  </a:lnTo>
                  <a:lnTo>
                    <a:pt x="305" y="324"/>
                  </a:lnTo>
                  <a:lnTo>
                    <a:pt x="369" y="268"/>
                  </a:lnTo>
                  <a:lnTo>
                    <a:pt x="380" y="177"/>
                  </a:lnTo>
                  <a:lnTo>
                    <a:pt x="372" y="158"/>
                  </a:lnTo>
                  <a:lnTo>
                    <a:pt x="385" y="149"/>
                  </a:lnTo>
                  <a:lnTo>
                    <a:pt x="361" y="0"/>
                  </a:lnTo>
                  <a:lnTo>
                    <a:pt x="296" y="34"/>
                  </a:lnTo>
                  <a:lnTo>
                    <a:pt x="262" y="69"/>
                  </a:lnTo>
                  <a:lnTo>
                    <a:pt x="238" y="70"/>
                  </a:lnTo>
                  <a:lnTo>
                    <a:pt x="201" y="90"/>
                  </a:lnTo>
                  <a:lnTo>
                    <a:pt x="117" y="61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3872" y="2787"/>
              <a:ext cx="493" cy="506"/>
            </a:xfrm>
            <a:custGeom>
              <a:avLst/>
              <a:gdLst/>
              <a:ahLst/>
              <a:cxnLst>
                <a:cxn ang="0">
                  <a:pos x="67" y="262"/>
                </a:cxn>
                <a:cxn ang="0">
                  <a:pos x="99" y="330"/>
                </a:cxn>
                <a:cxn ang="0">
                  <a:pos x="86" y="383"/>
                </a:cxn>
                <a:cxn ang="0">
                  <a:pos x="107" y="471"/>
                </a:cxn>
                <a:cxn ang="0">
                  <a:pos x="126" y="500"/>
                </a:cxn>
                <a:cxn ang="0">
                  <a:pos x="390" y="485"/>
                </a:cxn>
                <a:cxn ang="0">
                  <a:pos x="393" y="503"/>
                </a:cxn>
                <a:cxn ang="0">
                  <a:pos x="409" y="506"/>
                </a:cxn>
                <a:cxn ang="0">
                  <a:pos x="402" y="463"/>
                </a:cxn>
                <a:cxn ang="0">
                  <a:pos x="414" y="452"/>
                </a:cxn>
                <a:cxn ang="0">
                  <a:pos x="452" y="460"/>
                </a:cxn>
                <a:cxn ang="0">
                  <a:pos x="458" y="429"/>
                </a:cxn>
                <a:cxn ang="0">
                  <a:pos x="453" y="389"/>
                </a:cxn>
                <a:cxn ang="0">
                  <a:pos x="469" y="378"/>
                </a:cxn>
                <a:cxn ang="0">
                  <a:pos x="493" y="302"/>
                </a:cxn>
                <a:cxn ang="0">
                  <a:pos x="477" y="299"/>
                </a:cxn>
                <a:cxn ang="0">
                  <a:pos x="414" y="200"/>
                </a:cxn>
                <a:cxn ang="0">
                  <a:pos x="275" y="75"/>
                </a:cxn>
                <a:cxn ang="0">
                  <a:pos x="214" y="37"/>
                </a:cxn>
                <a:cxn ang="0">
                  <a:pos x="235" y="0"/>
                </a:cxn>
                <a:cxn ang="0">
                  <a:pos x="121" y="14"/>
                </a:cxn>
                <a:cxn ang="0">
                  <a:pos x="0" y="29"/>
                </a:cxn>
                <a:cxn ang="0">
                  <a:pos x="67" y="262"/>
                </a:cxn>
                <a:cxn ang="0">
                  <a:pos x="67" y="262"/>
                </a:cxn>
              </a:cxnLst>
              <a:rect l="0" t="0" r="r" b="b"/>
              <a:pathLst>
                <a:path w="493" h="506">
                  <a:moveTo>
                    <a:pt x="67" y="262"/>
                  </a:moveTo>
                  <a:lnTo>
                    <a:pt x="99" y="330"/>
                  </a:lnTo>
                  <a:lnTo>
                    <a:pt x="86" y="383"/>
                  </a:lnTo>
                  <a:lnTo>
                    <a:pt x="107" y="471"/>
                  </a:lnTo>
                  <a:lnTo>
                    <a:pt x="126" y="500"/>
                  </a:lnTo>
                  <a:lnTo>
                    <a:pt x="390" y="485"/>
                  </a:lnTo>
                  <a:lnTo>
                    <a:pt x="393" y="503"/>
                  </a:lnTo>
                  <a:lnTo>
                    <a:pt x="409" y="506"/>
                  </a:lnTo>
                  <a:lnTo>
                    <a:pt x="402" y="463"/>
                  </a:lnTo>
                  <a:lnTo>
                    <a:pt x="414" y="452"/>
                  </a:lnTo>
                  <a:lnTo>
                    <a:pt x="452" y="460"/>
                  </a:lnTo>
                  <a:lnTo>
                    <a:pt x="458" y="429"/>
                  </a:lnTo>
                  <a:lnTo>
                    <a:pt x="453" y="389"/>
                  </a:lnTo>
                  <a:lnTo>
                    <a:pt x="469" y="378"/>
                  </a:lnTo>
                  <a:lnTo>
                    <a:pt x="493" y="302"/>
                  </a:lnTo>
                  <a:lnTo>
                    <a:pt x="477" y="299"/>
                  </a:lnTo>
                  <a:lnTo>
                    <a:pt x="414" y="200"/>
                  </a:lnTo>
                  <a:lnTo>
                    <a:pt x="275" y="75"/>
                  </a:lnTo>
                  <a:lnTo>
                    <a:pt x="214" y="37"/>
                  </a:lnTo>
                  <a:lnTo>
                    <a:pt x="235" y="0"/>
                  </a:lnTo>
                  <a:lnTo>
                    <a:pt x="121" y="14"/>
                  </a:lnTo>
                  <a:lnTo>
                    <a:pt x="0" y="29"/>
                  </a:lnTo>
                  <a:lnTo>
                    <a:pt x="67" y="262"/>
                  </a:lnTo>
                  <a:lnTo>
                    <a:pt x="67" y="262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086" y="2742"/>
              <a:ext cx="466" cy="347"/>
            </a:xfrm>
            <a:custGeom>
              <a:avLst/>
              <a:gdLst/>
              <a:ahLst/>
              <a:cxnLst>
                <a:cxn ang="0">
                  <a:pos x="21" y="45"/>
                </a:cxn>
                <a:cxn ang="0">
                  <a:pos x="86" y="13"/>
                </a:cxn>
                <a:cxn ang="0">
                  <a:pos x="211" y="0"/>
                </a:cxn>
                <a:cxn ang="0">
                  <a:pos x="262" y="32"/>
                </a:cxn>
                <a:cxn ang="0">
                  <a:pos x="343" y="21"/>
                </a:cxn>
                <a:cxn ang="0">
                  <a:pos x="466" y="107"/>
                </a:cxn>
                <a:cxn ang="0">
                  <a:pos x="412" y="173"/>
                </a:cxn>
                <a:cxn ang="0">
                  <a:pos x="415" y="201"/>
                </a:cxn>
                <a:cxn ang="0">
                  <a:pos x="322" y="286"/>
                </a:cxn>
                <a:cxn ang="0">
                  <a:pos x="307" y="289"/>
                </a:cxn>
                <a:cxn ang="0">
                  <a:pos x="300" y="315"/>
                </a:cxn>
                <a:cxn ang="0">
                  <a:pos x="279" y="300"/>
                </a:cxn>
                <a:cxn ang="0">
                  <a:pos x="297" y="324"/>
                </a:cxn>
                <a:cxn ang="0">
                  <a:pos x="279" y="347"/>
                </a:cxn>
                <a:cxn ang="0">
                  <a:pos x="263" y="344"/>
                </a:cxn>
                <a:cxn ang="0">
                  <a:pos x="200" y="245"/>
                </a:cxn>
                <a:cxn ang="0">
                  <a:pos x="61" y="120"/>
                </a:cxn>
                <a:cxn ang="0">
                  <a:pos x="0" y="82"/>
                </a:cxn>
                <a:cxn ang="0">
                  <a:pos x="21" y="45"/>
                </a:cxn>
                <a:cxn ang="0">
                  <a:pos x="21" y="45"/>
                </a:cxn>
              </a:cxnLst>
              <a:rect l="0" t="0" r="r" b="b"/>
              <a:pathLst>
                <a:path w="466" h="347">
                  <a:moveTo>
                    <a:pt x="21" y="45"/>
                  </a:moveTo>
                  <a:lnTo>
                    <a:pt x="86" y="13"/>
                  </a:lnTo>
                  <a:lnTo>
                    <a:pt x="211" y="0"/>
                  </a:lnTo>
                  <a:lnTo>
                    <a:pt x="262" y="32"/>
                  </a:lnTo>
                  <a:lnTo>
                    <a:pt x="343" y="21"/>
                  </a:lnTo>
                  <a:lnTo>
                    <a:pt x="466" y="107"/>
                  </a:lnTo>
                  <a:lnTo>
                    <a:pt x="412" y="173"/>
                  </a:lnTo>
                  <a:lnTo>
                    <a:pt x="415" y="201"/>
                  </a:lnTo>
                  <a:lnTo>
                    <a:pt x="322" y="286"/>
                  </a:lnTo>
                  <a:lnTo>
                    <a:pt x="307" y="289"/>
                  </a:lnTo>
                  <a:lnTo>
                    <a:pt x="300" y="315"/>
                  </a:lnTo>
                  <a:lnTo>
                    <a:pt x="279" y="300"/>
                  </a:lnTo>
                  <a:lnTo>
                    <a:pt x="297" y="324"/>
                  </a:lnTo>
                  <a:lnTo>
                    <a:pt x="279" y="347"/>
                  </a:lnTo>
                  <a:lnTo>
                    <a:pt x="263" y="344"/>
                  </a:lnTo>
                  <a:lnTo>
                    <a:pt x="200" y="245"/>
                  </a:lnTo>
                  <a:lnTo>
                    <a:pt x="61" y="120"/>
                  </a:lnTo>
                  <a:lnTo>
                    <a:pt x="0" y="82"/>
                  </a:lnTo>
                  <a:lnTo>
                    <a:pt x="21" y="45"/>
                  </a:lnTo>
                  <a:lnTo>
                    <a:pt x="21" y="45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1115" y="1102"/>
              <a:ext cx="549" cy="862"/>
            </a:xfrm>
            <a:custGeom>
              <a:avLst/>
              <a:gdLst/>
              <a:ahLst/>
              <a:cxnLst>
                <a:cxn ang="0">
                  <a:pos x="0" y="763"/>
                </a:cxn>
                <a:cxn ang="0">
                  <a:pos x="45" y="581"/>
                </a:cxn>
                <a:cxn ang="0">
                  <a:pos x="67" y="531"/>
                </a:cxn>
                <a:cxn ang="0">
                  <a:pos x="48" y="507"/>
                </a:cxn>
                <a:cxn ang="0">
                  <a:pos x="53" y="485"/>
                </a:cxn>
                <a:cxn ang="0">
                  <a:pos x="86" y="455"/>
                </a:cxn>
                <a:cxn ang="0">
                  <a:pos x="141" y="373"/>
                </a:cxn>
                <a:cxn ang="0">
                  <a:pos x="122" y="346"/>
                </a:cxn>
                <a:cxn ang="0">
                  <a:pos x="114" y="325"/>
                </a:cxn>
                <a:cxn ang="0">
                  <a:pos x="117" y="279"/>
                </a:cxn>
                <a:cxn ang="0">
                  <a:pos x="184" y="0"/>
                </a:cxn>
                <a:cxn ang="0">
                  <a:pos x="256" y="16"/>
                </a:cxn>
                <a:cxn ang="0">
                  <a:pos x="232" y="124"/>
                </a:cxn>
                <a:cxn ang="0">
                  <a:pos x="248" y="163"/>
                </a:cxn>
                <a:cxn ang="0">
                  <a:pos x="249" y="187"/>
                </a:cxn>
                <a:cxn ang="0">
                  <a:pos x="241" y="191"/>
                </a:cxn>
                <a:cxn ang="0">
                  <a:pos x="268" y="217"/>
                </a:cxn>
                <a:cxn ang="0">
                  <a:pos x="297" y="287"/>
                </a:cxn>
                <a:cxn ang="0">
                  <a:pos x="307" y="349"/>
                </a:cxn>
                <a:cxn ang="0">
                  <a:pos x="312" y="383"/>
                </a:cxn>
                <a:cxn ang="0">
                  <a:pos x="291" y="415"/>
                </a:cxn>
                <a:cxn ang="0">
                  <a:pos x="305" y="429"/>
                </a:cxn>
                <a:cxn ang="0">
                  <a:pos x="343" y="408"/>
                </a:cxn>
                <a:cxn ang="0">
                  <a:pos x="369" y="519"/>
                </a:cxn>
                <a:cxn ang="0">
                  <a:pos x="387" y="525"/>
                </a:cxn>
                <a:cxn ang="0">
                  <a:pos x="390" y="557"/>
                </a:cxn>
                <a:cxn ang="0">
                  <a:pos x="439" y="570"/>
                </a:cxn>
                <a:cxn ang="0">
                  <a:pos x="517" y="570"/>
                </a:cxn>
                <a:cxn ang="0">
                  <a:pos x="549" y="584"/>
                </a:cxn>
                <a:cxn ang="0">
                  <a:pos x="503" y="862"/>
                </a:cxn>
                <a:cxn ang="0">
                  <a:pos x="251" y="815"/>
                </a:cxn>
                <a:cxn ang="0">
                  <a:pos x="0" y="763"/>
                </a:cxn>
                <a:cxn ang="0">
                  <a:pos x="0" y="763"/>
                </a:cxn>
              </a:cxnLst>
              <a:rect l="0" t="0" r="r" b="b"/>
              <a:pathLst>
                <a:path w="549" h="862">
                  <a:moveTo>
                    <a:pt x="0" y="763"/>
                  </a:moveTo>
                  <a:lnTo>
                    <a:pt x="45" y="581"/>
                  </a:lnTo>
                  <a:lnTo>
                    <a:pt x="67" y="531"/>
                  </a:lnTo>
                  <a:lnTo>
                    <a:pt x="48" y="507"/>
                  </a:lnTo>
                  <a:lnTo>
                    <a:pt x="53" y="485"/>
                  </a:lnTo>
                  <a:lnTo>
                    <a:pt x="86" y="455"/>
                  </a:lnTo>
                  <a:lnTo>
                    <a:pt x="141" y="373"/>
                  </a:lnTo>
                  <a:lnTo>
                    <a:pt x="122" y="346"/>
                  </a:lnTo>
                  <a:lnTo>
                    <a:pt x="114" y="325"/>
                  </a:lnTo>
                  <a:lnTo>
                    <a:pt x="117" y="279"/>
                  </a:lnTo>
                  <a:lnTo>
                    <a:pt x="184" y="0"/>
                  </a:lnTo>
                  <a:lnTo>
                    <a:pt x="256" y="16"/>
                  </a:lnTo>
                  <a:lnTo>
                    <a:pt x="232" y="124"/>
                  </a:lnTo>
                  <a:lnTo>
                    <a:pt x="248" y="163"/>
                  </a:lnTo>
                  <a:lnTo>
                    <a:pt x="249" y="187"/>
                  </a:lnTo>
                  <a:lnTo>
                    <a:pt x="241" y="191"/>
                  </a:lnTo>
                  <a:lnTo>
                    <a:pt x="268" y="217"/>
                  </a:lnTo>
                  <a:lnTo>
                    <a:pt x="297" y="287"/>
                  </a:lnTo>
                  <a:lnTo>
                    <a:pt x="307" y="349"/>
                  </a:lnTo>
                  <a:lnTo>
                    <a:pt x="312" y="383"/>
                  </a:lnTo>
                  <a:lnTo>
                    <a:pt x="291" y="415"/>
                  </a:lnTo>
                  <a:lnTo>
                    <a:pt x="305" y="429"/>
                  </a:lnTo>
                  <a:lnTo>
                    <a:pt x="343" y="408"/>
                  </a:lnTo>
                  <a:lnTo>
                    <a:pt x="369" y="519"/>
                  </a:lnTo>
                  <a:lnTo>
                    <a:pt x="387" y="525"/>
                  </a:lnTo>
                  <a:lnTo>
                    <a:pt x="390" y="557"/>
                  </a:lnTo>
                  <a:lnTo>
                    <a:pt x="439" y="570"/>
                  </a:lnTo>
                  <a:lnTo>
                    <a:pt x="517" y="570"/>
                  </a:lnTo>
                  <a:lnTo>
                    <a:pt x="549" y="584"/>
                  </a:lnTo>
                  <a:lnTo>
                    <a:pt x="503" y="862"/>
                  </a:lnTo>
                  <a:lnTo>
                    <a:pt x="251" y="815"/>
                  </a:lnTo>
                  <a:lnTo>
                    <a:pt x="0" y="763"/>
                  </a:lnTo>
                  <a:lnTo>
                    <a:pt x="0" y="763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525" y="1260"/>
              <a:ext cx="731" cy="605"/>
            </a:xfrm>
            <a:custGeom>
              <a:avLst/>
              <a:gdLst/>
              <a:ahLst/>
              <a:cxnLst>
                <a:cxn ang="0">
                  <a:pos x="0" y="451"/>
                </a:cxn>
                <a:cxn ang="0">
                  <a:pos x="32" y="298"/>
                </a:cxn>
                <a:cxn ang="0">
                  <a:pos x="68" y="254"/>
                </a:cxn>
                <a:cxn ang="0">
                  <a:pos x="158" y="0"/>
                </a:cxn>
                <a:cxn ang="0">
                  <a:pos x="204" y="13"/>
                </a:cxn>
                <a:cxn ang="0">
                  <a:pos x="206" y="24"/>
                </a:cxn>
                <a:cxn ang="0">
                  <a:pos x="217" y="25"/>
                </a:cxn>
                <a:cxn ang="0">
                  <a:pos x="273" y="113"/>
                </a:cxn>
                <a:cxn ang="0">
                  <a:pos x="335" y="112"/>
                </a:cxn>
                <a:cxn ang="0">
                  <a:pos x="381" y="132"/>
                </a:cxn>
                <a:cxn ang="0">
                  <a:pos x="404" y="128"/>
                </a:cxn>
                <a:cxn ang="0">
                  <a:pos x="544" y="132"/>
                </a:cxn>
                <a:cxn ang="0">
                  <a:pos x="704" y="167"/>
                </a:cxn>
                <a:cxn ang="0">
                  <a:pos x="712" y="188"/>
                </a:cxn>
                <a:cxn ang="0">
                  <a:pos x="731" y="215"/>
                </a:cxn>
                <a:cxn ang="0">
                  <a:pos x="676" y="297"/>
                </a:cxn>
                <a:cxn ang="0">
                  <a:pos x="643" y="327"/>
                </a:cxn>
                <a:cxn ang="0">
                  <a:pos x="638" y="349"/>
                </a:cxn>
                <a:cxn ang="0">
                  <a:pos x="657" y="373"/>
                </a:cxn>
                <a:cxn ang="0">
                  <a:pos x="635" y="423"/>
                </a:cxn>
                <a:cxn ang="0">
                  <a:pos x="590" y="605"/>
                </a:cxn>
                <a:cxn ang="0">
                  <a:pos x="344" y="546"/>
                </a:cxn>
                <a:cxn ang="0">
                  <a:pos x="0" y="451"/>
                </a:cxn>
                <a:cxn ang="0">
                  <a:pos x="0" y="451"/>
                </a:cxn>
              </a:cxnLst>
              <a:rect l="0" t="0" r="r" b="b"/>
              <a:pathLst>
                <a:path w="731" h="605">
                  <a:moveTo>
                    <a:pt x="0" y="451"/>
                  </a:moveTo>
                  <a:lnTo>
                    <a:pt x="32" y="298"/>
                  </a:lnTo>
                  <a:lnTo>
                    <a:pt x="68" y="254"/>
                  </a:lnTo>
                  <a:lnTo>
                    <a:pt x="158" y="0"/>
                  </a:lnTo>
                  <a:lnTo>
                    <a:pt x="204" y="13"/>
                  </a:lnTo>
                  <a:lnTo>
                    <a:pt x="206" y="24"/>
                  </a:lnTo>
                  <a:lnTo>
                    <a:pt x="217" y="25"/>
                  </a:lnTo>
                  <a:lnTo>
                    <a:pt x="273" y="113"/>
                  </a:lnTo>
                  <a:lnTo>
                    <a:pt x="335" y="112"/>
                  </a:lnTo>
                  <a:lnTo>
                    <a:pt x="381" y="132"/>
                  </a:lnTo>
                  <a:lnTo>
                    <a:pt x="404" y="128"/>
                  </a:lnTo>
                  <a:lnTo>
                    <a:pt x="544" y="132"/>
                  </a:lnTo>
                  <a:lnTo>
                    <a:pt x="704" y="167"/>
                  </a:lnTo>
                  <a:lnTo>
                    <a:pt x="712" y="188"/>
                  </a:lnTo>
                  <a:lnTo>
                    <a:pt x="731" y="215"/>
                  </a:lnTo>
                  <a:lnTo>
                    <a:pt x="676" y="297"/>
                  </a:lnTo>
                  <a:lnTo>
                    <a:pt x="643" y="327"/>
                  </a:lnTo>
                  <a:lnTo>
                    <a:pt x="638" y="349"/>
                  </a:lnTo>
                  <a:lnTo>
                    <a:pt x="657" y="373"/>
                  </a:lnTo>
                  <a:lnTo>
                    <a:pt x="635" y="423"/>
                  </a:lnTo>
                  <a:lnTo>
                    <a:pt x="590" y="605"/>
                  </a:lnTo>
                  <a:lnTo>
                    <a:pt x="344" y="546"/>
                  </a:lnTo>
                  <a:lnTo>
                    <a:pt x="0" y="451"/>
                  </a:lnTo>
                  <a:lnTo>
                    <a:pt x="0" y="451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56" y="1711"/>
              <a:ext cx="726" cy="1212"/>
            </a:xfrm>
            <a:custGeom>
              <a:avLst/>
              <a:gdLst/>
              <a:ahLst/>
              <a:cxnLst>
                <a:cxn ang="0">
                  <a:pos x="24" y="246"/>
                </a:cxn>
                <a:cxn ang="0">
                  <a:pos x="3" y="340"/>
                </a:cxn>
                <a:cxn ang="0">
                  <a:pos x="73" y="492"/>
                </a:cxn>
                <a:cxn ang="0">
                  <a:pos x="86" y="482"/>
                </a:cxn>
                <a:cxn ang="0">
                  <a:pos x="109" y="546"/>
                </a:cxn>
                <a:cxn ang="0">
                  <a:pos x="73" y="502"/>
                </a:cxn>
                <a:cxn ang="0">
                  <a:pos x="65" y="572"/>
                </a:cxn>
                <a:cxn ang="0">
                  <a:pos x="105" y="615"/>
                </a:cxn>
                <a:cxn ang="0">
                  <a:pos x="78" y="674"/>
                </a:cxn>
                <a:cxn ang="0">
                  <a:pos x="155" y="835"/>
                </a:cxn>
                <a:cxn ang="0">
                  <a:pos x="137" y="894"/>
                </a:cxn>
                <a:cxn ang="0">
                  <a:pos x="238" y="940"/>
                </a:cxn>
                <a:cxn ang="0">
                  <a:pos x="275" y="988"/>
                </a:cxn>
                <a:cxn ang="0">
                  <a:pos x="318" y="1004"/>
                </a:cxn>
                <a:cxn ang="0">
                  <a:pos x="318" y="1033"/>
                </a:cxn>
                <a:cxn ang="0">
                  <a:pos x="345" y="1039"/>
                </a:cxn>
                <a:cxn ang="0">
                  <a:pos x="404" y="1132"/>
                </a:cxn>
                <a:cxn ang="0">
                  <a:pos x="404" y="1197"/>
                </a:cxn>
                <a:cxn ang="0">
                  <a:pos x="662" y="1212"/>
                </a:cxn>
                <a:cxn ang="0">
                  <a:pos x="647" y="1186"/>
                </a:cxn>
                <a:cxn ang="0">
                  <a:pos x="654" y="1146"/>
                </a:cxn>
                <a:cxn ang="0">
                  <a:pos x="696" y="1081"/>
                </a:cxn>
                <a:cxn ang="0">
                  <a:pos x="726" y="1062"/>
                </a:cxn>
                <a:cxn ang="0">
                  <a:pos x="709" y="1038"/>
                </a:cxn>
                <a:cxn ang="0">
                  <a:pos x="698" y="974"/>
                </a:cxn>
                <a:cxn ang="0">
                  <a:pos x="326" y="417"/>
                </a:cxn>
                <a:cxn ang="0">
                  <a:pos x="413" y="95"/>
                </a:cxn>
                <a:cxn ang="0">
                  <a:pos x="69" y="0"/>
                </a:cxn>
                <a:cxn ang="0">
                  <a:pos x="59" y="20"/>
                </a:cxn>
                <a:cxn ang="0">
                  <a:pos x="0" y="162"/>
                </a:cxn>
                <a:cxn ang="0">
                  <a:pos x="24" y="246"/>
                </a:cxn>
                <a:cxn ang="0">
                  <a:pos x="24" y="246"/>
                </a:cxn>
              </a:cxnLst>
              <a:rect l="0" t="0" r="r" b="b"/>
              <a:pathLst>
                <a:path w="726" h="1212">
                  <a:moveTo>
                    <a:pt x="24" y="246"/>
                  </a:moveTo>
                  <a:lnTo>
                    <a:pt x="3" y="340"/>
                  </a:lnTo>
                  <a:lnTo>
                    <a:pt x="73" y="492"/>
                  </a:lnTo>
                  <a:lnTo>
                    <a:pt x="86" y="482"/>
                  </a:lnTo>
                  <a:lnTo>
                    <a:pt x="109" y="546"/>
                  </a:lnTo>
                  <a:lnTo>
                    <a:pt x="73" y="502"/>
                  </a:lnTo>
                  <a:lnTo>
                    <a:pt x="65" y="572"/>
                  </a:lnTo>
                  <a:lnTo>
                    <a:pt x="105" y="615"/>
                  </a:lnTo>
                  <a:lnTo>
                    <a:pt x="78" y="674"/>
                  </a:lnTo>
                  <a:lnTo>
                    <a:pt x="155" y="835"/>
                  </a:lnTo>
                  <a:lnTo>
                    <a:pt x="137" y="894"/>
                  </a:lnTo>
                  <a:lnTo>
                    <a:pt x="238" y="940"/>
                  </a:lnTo>
                  <a:lnTo>
                    <a:pt x="275" y="988"/>
                  </a:lnTo>
                  <a:lnTo>
                    <a:pt x="318" y="1004"/>
                  </a:lnTo>
                  <a:lnTo>
                    <a:pt x="318" y="1033"/>
                  </a:lnTo>
                  <a:lnTo>
                    <a:pt x="345" y="1039"/>
                  </a:lnTo>
                  <a:lnTo>
                    <a:pt x="404" y="1132"/>
                  </a:lnTo>
                  <a:lnTo>
                    <a:pt x="404" y="1197"/>
                  </a:lnTo>
                  <a:lnTo>
                    <a:pt x="662" y="1212"/>
                  </a:lnTo>
                  <a:lnTo>
                    <a:pt x="647" y="1186"/>
                  </a:lnTo>
                  <a:lnTo>
                    <a:pt x="654" y="1146"/>
                  </a:lnTo>
                  <a:lnTo>
                    <a:pt x="696" y="1081"/>
                  </a:lnTo>
                  <a:lnTo>
                    <a:pt x="726" y="1062"/>
                  </a:lnTo>
                  <a:lnTo>
                    <a:pt x="709" y="1038"/>
                  </a:lnTo>
                  <a:lnTo>
                    <a:pt x="698" y="974"/>
                  </a:lnTo>
                  <a:lnTo>
                    <a:pt x="326" y="417"/>
                  </a:lnTo>
                  <a:lnTo>
                    <a:pt x="413" y="95"/>
                  </a:lnTo>
                  <a:lnTo>
                    <a:pt x="69" y="0"/>
                  </a:lnTo>
                  <a:lnTo>
                    <a:pt x="59" y="20"/>
                  </a:lnTo>
                  <a:lnTo>
                    <a:pt x="0" y="162"/>
                  </a:lnTo>
                  <a:lnTo>
                    <a:pt x="24" y="246"/>
                  </a:lnTo>
                  <a:lnTo>
                    <a:pt x="24" y="246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7" name="Group 38"/>
            <p:cNvGrpSpPr>
              <a:grpSpLocks/>
            </p:cNvGrpSpPr>
            <p:nvPr/>
          </p:nvGrpSpPr>
          <p:grpSpPr bwMode="auto">
            <a:xfrm>
              <a:off x="686" y="995"/>
              <a:ext cx="613" cy="434"/>
              <a:chOff x="686" y="995"/>
              <a:chExt cx="613" cy="434"/>
            </a:xfrm>
            <a:grpFill/>
          </p:grpSpPr>
          <p:sp>
            <p:nvSpPr>
              <p:cNvPr id="65" name="Freeform 39"/>
              <p:cNvSpPr>
                <a:spLocks/>
              </p:cNvSpPr>
              <p:nvPr/>
            </p:nvSpPr>
            <p:spPr bwMode="auto">
              <a:xfrm>
                <a:off x="686" y="995"/>
                <a:ext cx="613" cy="434"/>
              </a:xfrm>
              <a:custGeom>
                <a:avLst/>
                <a:gdLst/>
                <a:ahLst/>
                <a:cxnLst>
                  <a:cxn ang="0">
                    <a:pos x="22" y="94"/>
                  </a:cxn>
                  <a:cxn ang="0">
                    <a:pos x="14" y="214"/>
                  </a:cxn>
                  <a:cxn ang="0">
                    <a:pos x="29" y="214"/>
                  </a:cxn>
                  <a:cxn ang="0">
                    <a:pos x="21" y="239"/>
                  </a:cxn>
                  <a:cxn ang="0">
                    <a:pos x="9" y="225"/>
                  </a:cxn>
                  <a:cxn ang="0">
                    <a:pos x="0" y="255"/>
                  </a:cxn>
                  <a:cxn ang="0">
                    <a:pos x="43" y="279"/>
                  </a:cxn>
                  <a:cxn ang="0">
                    <a:pos x="45" y="290"/>
                  </a:cxn>
                  <a:cxn ang="0">
                    <a:pos x="56" y="292"/>
                  </a:cxn>
                  <a:cxn ang="0">
                    <a:pos x="112" y="380"/>
                  </a:cxn>
                  <a:cxn ang="0">
                    <a:pos x="174" y="377"/>
                  </a:cxn>
                  <a:cxn ang="0">
                    <a:pos x="220" y="397"/>
                  </a:cxn>
                  <a:cxn ang="0">
                    <a:pos x="243" y="394"/>
                  </a:cxn>
                  <a:cxn ang="0">
                    <a:pos x="383" y="397"/>
                  </a:cxn>
                  <a:cxn ang="0">
                    <a:pos x="543" y="434"/>
                  </a:cxn>
                  <a:cxn ang="0">
                    <a:pos x="546" y="386"/>
                  </a:cxn>
                  <a:cxn ang="0">
                    <a:pos x="613" y="108"/>
                  </a:cxn>
                  <a:cxn ang="0">
                    <a:pos x="188" y="0"/>
                  </a:cxn>
                  <a:cxn ang="0">
                    <a:pos x="191" y="81"/>
                  </a:cxn>
                  <a:cxn ang="0">
                    <a:pos x="171" y="148"/>
                  </a:cxn>
                  <a:cxn ang="0">
                    <a:pos x="167" y="183"/>
                  </a:cxn>
                  <a:cxn ang="0">
                    <a:pos x="123" y="196"/>
                  </a:cxn>
                  <a:cxn ang="0">
                    <a:pos x="120" y="179"/>
                  </a:cxn>
                  <a:cxn ang="0">
                    <a:pos x="156" y="156"/>
                  </a:cxn>
                  <a:cxn ang="0">
                    <a:pos x="153" y="139"/>
                  </a:cxn>
                  <a:cxn ang="0">
                    <a:pos x="121" y="142"/>
                  </a:cxn>
                  <a:cxn ang="0">
                    <a:pos x="145" y="121"/>
                  </a:cxn>
                  <a:cxn ang="0">
                    <a:pos x="163" y="107"/>
                  </a:cxn>
                  <a:cxn ang="0">
                    <a:pos x="25" y="21"/>
                  </a:cxn>
                  <a:cxn ang="0">
                    <a:pos x="14" y="45"/>
                  </a:cxn>
                  <a:cxn ang="0">
                    <a:pos x="22" y="94"/>
                  </a:cxn>
                  <a:cxn ang="0">
                    <a:pos x="22" y="94"/>
                  </a:cxn>
                </a:cxnLst>
                <a:rect l="0" t="0" r="r" b="b"/>
                <a:pathLst>
                  <a:path w="613" h="434">
                    <a:moveTo>
                      <a:pt x="22" y="94"/>
                    </a:moveTo>
                    <a:lnTo>
                      <a:pt x="14" y="214"/>
                    </a:lnTo>
                    <a:lnTo>
                      <a:pt x="29" y="214"/>
                    </a:lnTo>
                    <a:lnTo>
                      <a:pt x="21" y="239"/>
                    </a:lnTo>
                    <a:lnTo>
                      <a:pt x="9" y="225"/>
                    </a:lnTo>
                    <a:lnTo>
                      <a:pt x="0" y="255"/>
                    </a:lnTo>
                    <a:lnTo>
                      <a:pt x="43" y="279"/>
                    </a:lnTo>
                    <a:lnTo>
                      <a:pt x="45" y="290"/>
                    </a:lnTo>
                    <a:lnTo>
                      <a:pt x="56" y="292"/>
                    </a:lnTo>
                    <a:lnTo>
                      <a:pt x="112" y="380"/>
                    </a:lnTo>
                    <a:lnTo>
                      <a:pt x="174" y="377"/>
                    </a:lnTo>
                    <a:lnTo>
                      <a:pt x="220" y="397"/>
                    </a:lnTo>
                    <a:lnTo>
                      <a:pt x="243" y="394"/>
                    </a:lnTo>
                    <a:lnTo>
                      <a:pt x="383" y="397"/>
                    </a:lnTo>
                    <a:lnTo>
                      <a:pt x="543" y="434"/>
                    </a:lnTo>
                    <a:lnTo>
                      <a:pt x="546" y="386"/>
                    </a:lnTo>
                    <a:lnTo>
                      <a:pt x="613" y="108"/>
                    </a:lnTo>
                    <a:lnTo>
                      <a:pt x="188" y="0"/>
                    </a:lnTo>
                    <a:lnTo>
                      <a:pt x="191" y="81"/>
                    </a:lnTo>
                    <a:lnTo>
                      <a:pt x="171" y="148"/>
                    </a:lnTo>
                    <a:lnTo>
                      <a:pt x="167" y="183"/>
                    </a:lnTo>
                    <a:lnTo>
                      <a:pt x="123" y="196"/>
                    </a:lnTo>
                    <a:lnTo>
                      <a:pt x="120" y="179"/>
                    </a:lnTo>
                    <a:lnTo>
                      <a:pt x="156" y="156"/>
                    </a:lnTo>
                    <a:lnTo>
                      <a:pt x="153" y="139"/>
                    </a:lnTo>
                    <a:lnTo>
                      <a:pt x="121" y="142"/>
                    </a:lnTo>
                    <a:lnTo>
                      <a:pt x="145" y="121"/>
                    </a:lnTo>
                    <a:lnTo>
                      <a:pt x="163" y="107"/>
                    </a:lnTo>
                    <a:lnTo>
                      <a:pt x="25" y="21"/>
                    </a:lnTo>
                    <a:lnTo>
                      <a:pt x="14" y="45"/>
                    </a:lnTo>
                    <a:lnTo>
                      <a:pt x="22" y="94"/>
                    </a:lnTo>
                    <a:lnTo>
                      <a:pt x="22" y="94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6" name="Freeform 40"/>
              <p:cNvSpPr>
                <a:spLocks/>
              </p:cNvSpPr>
              <p:nvPr/>
            </p:nvSpPr>
            <p:spPr bwMode="auto">
              <a:xfrm>
                <a:off x="830" y="1020"/>
                <a:ext cx="28" cy="32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2" y="0"/>
                  </a:cxn>
                  <a:cxn ang="0">
                    <a:pos x="28" y="15"/>
                  </a:cxn>
                  <a:cxn ang="0">
                    <a:pos x="23" y="32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28" h="32">
                    <a:moveTo>
                      <a:pt x="0" y="15"/>
                    </a:moveTo>
                    <a:lnTo>
                      <a:pt x="22" y="0"/>
                    </a:lnTo>
                    <a:lnTo>
                      <a:pt x="28" y="15"/>
                    </a:lnTo>
                    <a:lnTo>
                      <a:pt x="23" y="3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38" name="Freeform 41"/>
            <p:cNvSpPr>
              <a:spLocks/>
            </p:cNvSpPr>
            <p:nvPr/>
          </p:nvSpPr>
          <p:spPr bwMode="auto">
            <a:xfrm>
              <a:off x="4868" y="1447"/>
              <a:ext cx="137" cy="311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18" y="113"/>
                </a:cxn>
                <a:cxn ang="0">
                  <a:pos x="19" y="41"/>
                </a:cxn>
                <a:cxn ang="0">
                  <a:pos x="18" y="14"/>
                </a:cxn>
                <a:cxn ang="0">
                  <a:pos x="45" y="0"/>
                </a:cxn>
                <a:cxn ang="0">
                  <a:pos x="107" y="194"/>
                </a:cxn>
                <a:cxn ang="0">
                  <a:pos x="137" y="236"/>
                </a:cxn>
                <a:cxn ang="0">
                  <a:pos x="137" y="263"/>
                </a:cxn>
                <a:cxn ang="0">
                  <a:pos x="107" y="285"/>
                </a:cxn>
                <a:cxn ang="0">
                  <a:pos x="5" y="311"/>
                </a:cxn>
                <a:cxn ang="0">
                  <a:pos x="0" y="145"/>
                </a:cxn>
                <a:cxn ang="0">
                  <a:pos x="0" y="145"/>
                </a:cxn>
              </a:cxnLst>
              <a:rect l="0" t="0" r="r" b="b"/>
              <a:pathLst>
                <a:path w="137" h="311">
                  <a:moveTo>
                    <a:pt x="0" y="145"/>
                  </a:moveTo>
                  <a:lnTo>
                    <a:pt x="18" y="113"/>
                  </a:lnTo>
                  <a:lnTo>
                    <a:pt x="19" y="41"/>
                  </a:lnTo>
                  <a:lnTo>
                    <a:pt x="18" y="14"/>
                  </a:lnTo>
                  <a:lnTo>
                    <a:pt x="45" y="0"/>
                  </a:lnTo>
                  <a:lnTo>
                    <a:pt x="107" y="194"/>
                  </a:lnTo>
                  <a:lnTo>
                    <a:pt x="137" y="236"/>
                  </a:lnTo>
                  <a:lnTo>
                    <a:pt x="137" y="263"/>
                  </a:lnTo>
                  <a:lnTo>
                    <a:pt x="107" y="285"/>
                  </a:lnTo>
                  <a:lnTo>
                    <a:pt x="5" y="311"/>
                  </a:lnTo>
                  <a:lnTo>
                    <a:pt x="0" y="145"/>
                  </a:lnTo>
                  <a:lnTo>
                    <a:pt x="0" y="145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9" name="Freeform 42"/>
            <p:cNvSpPr>
              <a:spLocks/>
            </p:cNvSpPr>
            <p:nvPr/>
          </p:nvSpPr>
          <p:spPr bwMode="auto">
            <a:xfrm>
              <a:off x="4739" y="1488"/>
              <a:ext cx="148" cy="284"/>
            </a:xfrm>
            <a:custGeom>
              <a:avLst/>
              <a:gdLst/>
              <a:ahLst/>
              <a:cxnLst>
                <a:cxn ang="0">
                  <a:pos x="24" y="117"/>
                </a:cxn>
                <a:cxn ang="0">
                  <a:pos x="30" y="168"/>
                </a:cxn>
                <a:cxn ang="0">
                  <a:pos x="69" y="284"/>
                </a:cxn>
                <a:cxn ang="0">
                  <a:pos x="134" y="270"/>
                </a:cxn>
                <a:cxn ang="0">
                  <a:pos x="129" y="104"/>
                </a:cxn>
                <a:cxn ang="0">
                  <a:pos x="147" y="72"/>
                </a:cxn>
                <a:cxn ang="0">
                  <a:pos x="148" y="0"/>
                </a:cxn>
                <a:cxn ang="0">
                  <a:pos x="0" y="35"/>
                </a:cxn>
                <a:cxn ang="0">
                  <a:pos x="24" y="117"/>
                </a:cxn>
                <a:cxn ang="0">
                  <a:pos x="24" y="117"/>
                </a:cxn>
              </a:cxnLst>
              <a:rect l="0" t="0" r="r" b="b"/>
              <a:pathLst>
                <a:path w="148" h="284">
                  <a:moveTo>
                    <a:pt x="24" y="117"/>
                  </a:moveTo>
                  <a:lnTo>
                    <a:pt x="30" y="168"/>
                  </a:lnTo>
                  <a:lnTo>
                    <a:pt x="69" y="284"/>
                  </a:lnTo>
                  <a:lnTo>
                    <a:pt x="134" y="270"/>
                  </a:lnTo>
                  <a:lnTo>
                    <a:pt x="129" y="104"/>
                  </a:lnTo>
                  <a:lnTo>
                    <a:pt x="147" y="72"/>
                  </a:lnTo>
                  <a:lnTo>
                    <a:pt x="148" y="0"/>
                  </a:lnTo>
                  <a:lnTo>
                    <a:pt x="0" y="35"/>
                  </a:lnTo>
                  <a:lnTo>
                    <a:pt x="24" y="117"/>
                  </a:lnTo>
                  <a:lnTo>
                    <a:pt x="24" y="117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" name="Freeform 43"/>
            <p:cNvSpPr>
              <a:spLocks/>
            </p:cNvSpPr>
            <p:nvPr/>
          </p:nvSpPr>
          <p:spPr bwMode="auto">
            <a:xfrm>
              <a:off x="4913" y="1170"/>
              <a:ext cx="335" cy="513"/>
            </a:xfrm>
            <a:custGeom>
              <a:avLst/>
              <a:gdLst/>
              <a:ahLst/>
              <a:cxnLst>
                <a:cxn ang="0">
                  <a:pos x="0" y="277"/>
                </a:cxn>
                <a:cxn ang="0">
                  <a:pos x="19" y="278"/>
                </a:cxn>
                <a:cxn ang="0">
                  <a:pos x="21" y="245"/>
                </a:cxn>
                <a:cxn ang="0">
                  <a:pos x="45" y="198"/>
                </a:cxn>
                <a:cxn ang="0">
                  <a:pos x="33" y="165"/>
                </a:cxn>
                <a:cxn ang="0">
                  <a:pos x="81" y="4"/>
                </a:cxn>
                <a:cxn ang="0">
                  <a:pos x="92" y="4"/>
                </a:cxn>
                <a:cxn ang="0">
                  <a:pos x="96" y="24"/>
                </a:cxn>
                <a:cxn ang="0">
                  <a:pos x="144" y="7"/>
                </a:cxn>
                <a:cxn ang="0">
                  <a:pos x="145" y="0"/>
                </a:cxn>
                <a:cxn ang="0">
                  <a:pos x="183" y="8"/>
                </a:cxn>
                <a:cxn ang="0">
                  <a:pos x="246" y="166"/>
                </a:cxn>
                <a:cxn ang="0">
                  <a:pos x="274" y="168"/>
                </a:cxn>
                <a:cxn ang="0">
                  <a:pos x="327" y="227"/>
                </a:cxn>
                <a:cxn ang="0">
                  <a:pos x="319" y="238"/>
                </a:cxn>
                <a:cxn ang="0">
                  <a:pos x="335" y="238"/>
                </a:cxn>
                <a:cxn ang="0">
                  <a:pos x="324" y="267"/>
                </a:cxn>
                <a:cxn ang="0">
                  <a:pos x="298" y="286"/>
                </a:cxn>
                <a:cxn ang="0">
                  <a:pos x="270" y="300"/>
                </a:cxn>
                <a:cxn ang="0">
                  <a:pos x="266" y="320"/>
                </a:cxn>
                <a:cxn ang="0">
                  <a:pos x="251" y="302"/>
                </a:cxn>
                <a:cxn ang="0">
                  <a:pos x="225" y="323"/>
                </a:cxn>
                <a:cxn ang="0">
                  <a:pos x="212" y="323"/>
                </a:cxn>
                <a:cxn ang="0">
                  <a:pos x="201" y="310"/>
                </a:cxn>
                <a:cxn ang="0">
                  <a:pos x="195" y="372"/>
                </a:cxn>
                <a:cxn ang="0">
                  <a:pos x="171" y="382"/>
                </a:cxn>
                <a:cxn ang="0">
                  <a:pos x="160" y="406"/>
                </a:cxn>
                <a:cxn ang="0">
                  <a:pos x="145" y="406"/>
                </a:cxn>
                <a:cxn ang="0">
                  <a:pos x="112" y="443"/>
                </a:cxn>
                <a:cxn ang="0">
                  <a:pos x="110" y="471"/>
                </a:cxn>
                <a:cxn ang="0">
                  <a:pos x="102" y="482"/>
                </a:cxn>
                <a:cxn ang="0">
                  <a:pos x="92" y="513"/>
                </a:cxn>
                <a:cxn ang="0">
                  <a:pos x="62" y="471"/>
                </a:cxn>
                <a:cxn ang="0">
                  <a:pos x="0" y="277"/>
                </a:cxn>
                <a:cxn ang="0">
                  <a:pos x="0" y="277"/>
                </a:cxn>
              </a:cxnLst>
              <a:rect l="0" t="0" r="r" b="b"/>
              <a:pathLst>
                <a:path w="335" h="513">
                  <a:moveTo>
                    <a:pt x="0" y="277"/>
                  </a:moveTo>
                  <a:lnTo>
                    <a:pt x="19" y="278"/>
                  </a:lnTo>
                  <a:lnTo>
                    <a:pt x="21" y="245"/>
                  </a:lnTo>
                  <a:lnTo>
                    <a:pt x="45" y="198"/>
                  </a:lnTo>
                  <a:lnTo>
                    <a:pt x="33" y="165"/>
                  </a:lnTo>
                  <a:lnTo>
                    <a:pt x="81" y="4"/>
                  </a:lnTo>
                  <a:lnTo>
                    <a:pt x="92" y="4"/>
                  </a:lnTo>
                  <a:lnTo>
                    <a:pt x="96" y="24"/>
                  </a:lnTo>
                  <a:lnTo>
                    <a:pt x="144" y="7"/>
                  </a:lnTo>
                  <a:lnTo>
                    <a:pt x="145" y="0"/>
                  </a:lnTo>
                  <a:lnTo>
                    <a:pt x="183" y="8"/>
                  </a:lnTo>
                  <a:lnTo>
                    <a:pt x="246" y="166"/>
                  </a:lnTo>
                  <a:lnTo>
                    <a:pt x="274" y="168"/>
                  </a:lnTo>
                  <a:lnTo>
                    <a:pt x="327" y="227"/>
                  </a:lnTo>
                  <a:lnTo>
                    <a:pt x="319" y="238"/>
                  </a:lnTo>
                  <a:lnTo>
                    <a:pt x="335" y="238"/>
                  </a:lnTo>
                  <a:lnTo>
                    <a:pt x="324" y="267"/>
                  </a:lnTo>
                  <a:lnTo>
                    <a:pt x="298" y="286"/>
                  </a:lnTo>
                  <a:lnTo>
                    <a:pt x="270" y="300"/>
                  </a:lnTo>
                  <a:lnTo>
                    <a:pt x="266" y="320"/>
                  </a:lnTo>
                  <a:lnTo>
                    <a:pt x="251" y="302"/>
                  </a:lnTo>
                  <a:lnTo>
                    <a:pt x="225" y="323"/>
                  </a:lnTo>
                  <a:lnTo>
                    <a:pt x="212" y="323"/>
                  </a:lnTo>
                  <a:lnTo>
                    <a:pt x="201" y="310"/>
                  </a:lnTo>
                  <a:lnTo>
                    <a:pt x="195" y="372"/>
                  </a:lnTo>
                  <a:lnTo>
                    <a:pt x="171" y="382"/>
                  </a:lnTo>
                  <a:lnTo>
                    <a:pt x="160" y="406"/>
                  </a:lnTo>
                  <a:lnTo>
                    <a:pt x="145" y="406"/>
                  </a:lnTo>
                  <a:lnTo>
                    <a:pt x="112" y="443"/>
                  </a:lnTo>
                  <a:lnTo>
                    <a:pt x="110" y="471"/>
                  </a:lnTo>
                  <a:lnTo>
                    <a:pt x="102" y="482"/>
                  </a:lnTo>
                  <a:lnTo>
                    <a:pt x="92" y="513"/>
                  </a:lnTo>
                  <a:lnTo>
                    <a:pt x="62" y="471"/>
                  </a:lnTo>
                  <a:lnTo>
                    <a:pt x="0" y="277"/>
                  </a:lnTo>
                  <a:lnTo>
                    <a:pt x="0" y="277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3993" y="2508"/>
              <a:ext cx="783" cy="341"/>
            </a:xfrm>
            <a:custGeom>
              <a:avLst/>
              <a:gdLst/>
              <a:ahLst/>
              <a:cxnLst>
                <a:cxn ang="0">
                  <a:pos x="0" y="293"/>
                </a:cxn>
                <a:cxn ang="0">
                  <a:pos x="114" y="279"/>
                </a:cxn>
                <a:cxn ang="0">
                  <a:pos x="179" y="247"/>
                </a:cxn>
                <a:cxn ang="0">
                  <a:pos x="304" y="234"/>
                </a:cxn>
                <a:cxn ang="0">
                  <a:pos x="355" y="266"/>
                </a:cxn>
                <a:cxn ang="0">
                  <a:pos x="436" y="255"/>
                </a:cxn>
                <a:cxn ang="0">
                  <a:pos x="559" y="341"/>
                </a:cxn>
                <a:cxn ang="0">
                  <a:pos x="607" y="330"/>
                </a:cxn>
                <a:cxn ang="0">
                  <a:pos x="676" y="231"/>
                </a:cxn>
                <a:cxn ang="0">
                  <a:pos x="732" y="210"/>
                </a:cxn>
                <a:cxn ang="0">
                  <a:pos x="749" y="182"/>
                </a:cxn>
                <a:cxn ang="0">
                  <a:pos x="688" y="193"/>
                </a:cxn>
                <a:cxn ang="0">
                  <a:pos x="672" y="172"/>
                </a:cxn>
                <a:cxn ang="0">
                  <a:pos x="709" y="163"/>
                </a:cxn>
                <a:cxn ang="0">
                  <a:pos x="709" y="150"/>
                </a:cxn>
                <a:cxn ang="0">
                  <a:pos x="668" y="135"/>
                </a:cxn>
                <a:cxn ang="0">
                  <a:pos x="720" y="116"/>
                </a:cxn>
                <a:cxn ang="0">
                  <a:pos x="717" y="137"/>
                </a:cxn>
                <a:cxn ang="0">
                  <a:pos x="751" y="137"/>
                </a:cxn>
                <a:cxn ang="0">
                  <a:pos x="770" y="102"/>
                </a:cxn>
                <a:cxn ang="0">
                  <a:pos x="783" y="100"/>
                </a:cxn>
                <a:cxn ang="0">
                  <a:pos x="775" y="68"/>
                </a:cxn>
                <a:cxn ang="0">
                  <a:pos x="751" y="100"/>
                </a:cxn>
                <a:cxn ang="0">
                  <a:pos x="727" y="30"/>
                </a:cxn>
                <a:cxn ang="0">
                  <a:pos x="743" y="27"/>
                </a:cxn>
                <a:cxn ang="0">
                  <a:pos x="765" y="46"/>
                </a:cxn>
                <a:cxn ang="0">
                  <a:pos x="749" y="14"/>
                </a:cxn>
                <a:cxn ang="0">
                  <a:pos x="732" y="0"/>
                </a:cxn>
                <a:cxn ang="0">
                  <a:pos x="454" y="52"/>
                </a:cxn>
                <a:cxn ang="0">
                  <a:pos x="222" y="81"/>
                </a:cxn>
                <a:cxn ang="0">
                  <a:pos x="190" y="143"/>
                </a:cxn>
                <a:cxn ang="0">
                  <a:pos x="141" y="155"/>
                </a:cxn>
                <a:cxn ang="0">
                  <a:pos x="117" y="187"/>
                </a:cxn>
                <a:cxn ang="0">
                  <a:pos x="28" y="238"/>
                </a:cxn>
                <a:cxn ang="0">
                  <a:pos x="23" y="257"/>
                </a:cxn>
                <a:cxn ang="0">
                  <a:pos x="0" y="268"/>
                </a:cxn>
                <a:cxn ang="0">
                  <a:pos x="0" y="293"/>
                </a:cxn>
                <a:cxn ang="0">
                  <a:pos x="0" y="293"/>
                </a:cxn>
              </a:cxnLst>
              <a:rect l="0" t="0" r="r" b="b"/>
              <a:pathLst>
                <a:path w="783" h="341">
                  <a:moveTo>
                    <a:pt x="0" y="293"/>
                  </a:moveTo>
                  <a:lnTo>
                    <a:pt x="114" y="279"/>
                  </a:lnTo>
                  <a:lnTo>
                    <a:pt x="179" y="247"/>
                  </a:lnTo>
                  <a:lnTo>
                    <a:pt x="304" y="234"/>
                  </a:lnTo>
                  <a:lnTo>
                    <a:pt x="355" y="266"/>
                  </a:lnTo>
                  <a:lnTo>
                    <a:pt x="436" y="255"/>
                  </a:lnTo>
                  <a:lnTo>
                    <a:pt x="559" y="341"/>
                  </a:lnTo>
                  <a:lnTo>
                    <a:pt x="607" y="330"/>
                  </a:lnTo>
                  <a:lnTo>
                    <a:pt x="676" y="231"/>
                  </a:lnTo>
                  <a:lnTo>
                    <a:pt x="732" y="210"/>
                  </a:lnTo>
                  <a:lnTo>
                    <a:pt x="749" y="182"/>
                  </a:lnTo>
                  <a:lnTo>
                    <a:pt x="688" y="193"/>
                  </a:lnTo>
                  <a:lnTo>
                    <a:pt x="672" y="172"/>
                  </a:lnTo>
                  <a:lnTo>
                    <a:pt x="709" y="163"/>
                  </a:lnTo>
                  <a:lnTo>
                    <a:pt x="709" y="150"/>
                  </a:lnTo>
                  <a:lnTo>
                    <a:pt x="668" y="135"/>
                  </a:lnTo>
                  <a:lnTo>
                    <a:pt x="720" y="116"/>
                  </a:lnTo>
                  <a:lnTo>
                    <a:pt x="717" y="137"/>
                  </a:lnTo>
                  <a:lnTo>
                    <a:pt x="751" y="137"/>
                  </a:lnTo>
                  <a:lnTo>
                    <a:pt x="770" y="102"/>
                  </a:lnTo>
                  <a:lnTo>
                    <a:pt x="783" y="100"/>
                  </a:lnTo>
                  <a:lnTo>
                    <a:pt x="775" y="68"/>
                  </a:lnTo>
                  <a:lnTo>
                    <a:pt x="751" y="100"/>
                  </a:lnTo>
                  <a:lnTo>
                    <a:pt x="727" y="30"/>
                  </a:lnTo>
                  <a:lnTo>
                    <a:pt x="743" y="27"/>
                  </a:lnTo>
                  <a:lnTo>
                    <a:pt x="765" y="46"/>
                  </a:lnTo>
                  <a:lnTo>
                    <a:pt x="749" y="14"/>
                  </a:lnTo>
                  <a:lnTo>
                    <a:pt x="732" y="0"/>
                  </a:lnTo>
                  <a:lnTo>
                    <a:pt x="454" y="52"/>
                  </a:lnTo>
                  <a:lnTo>
                    <a:pt x="222" y="81"/>
                  </a:lnTo>
                  <a:lnTo>
                    <a:pt x="190" y="143"/>
                  </a:lnTo>
                  <a:lnTo>
                    <a:pt x="141" y="155"/>
                  </a:lnTo>
                  <a:lnTo>
                    <a:pt x="117" y="187"/>
                  </a:lnTo>
                  <a:lnTo>
                    <a:pt x="28" y="238"/>
                  </a:lnTo>
                  <a:lnTo>
                    <a:pt x="23" y="257"/>
                  </a:lnTo>
                  <a:lnTo>
                    <a:pt x="0" y="268"/>
                  </a:lnTo>
                  <a:lnTo>
                    <a:pt x="0" y="293"/>
                  </a:lnTo>
                  <a:lnTo>
                    <a:pt x="0" y="293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Freeform 45"/>
            <p:cNvSpPr>
              <a:spLocks/>
            </p:cNvSpPr>
            <p:nvPr/>
          </p:nvSpPr>
          <p:spPr bwMode="auto">
            <a:xfrm>
              <a:off x="4220" y="1892"/>
              <a:ext cx="533" cy="333"/>
            </a:xfrm>
            <a:custGeom>
              <a:avLst/>
              <a:gdLst/>
              <a:ahLst/>
              <a:cxnLst>
                <a:cxn ang="0">
                  <a:pos x="42" y="333"/>
                </a:cxn>
                <a:cxn ang="0">
                  <a:pos x="131" y="319"/>
                </a:cxn>
                <a:cxn ang="0">
                  <a:pos x="450" y="258"/>
                </a:cxn>
                <a:cxn ang="0">
                  <a:pos x="465" y="244"/>
                </a:cxn>
                <a:cxn ang="0">
                  <a:pos x="482" y="244"/>
                </a:cxn>
                <a:cxn ang="0">
                  <a:pos x="503" y="230"/>
                </a:cxn>
                <a:cxn ang="0">
                  <a:pos x="533" y="191"/>
                </a:cxn>
                <a:cxn ang="0">
                  <a:pos x="481" y="150"/>
                </a:cxn>
                <a:cxn ang="0">
                  <a:pos x="479" y="112"/>
                </a:cxn>
                <a:cxn ang="0">
                  <a:pos x="503" y="57"/>
                </a:cxn>
                <a:cxn ang="0">
                  <a:pos x="468" y="40"/>
                </a:cxn>
                <a:cxn ang="0">
                  <a:pos x="430" y="0"/>
                </a:cxn>
                <a:cxn ang="0">
                  <a:pos x="75" y="65"/>
                </a:cxn>
                <a:cxn ang="0">
                  <a:pos x="58" y="40"/>
                </a:cxn>
                <a:cxn ang="0">
                  <a:pos x="0" y="81"/>
                </a:cxn>
                <a:cxn ang="0">
                  <a:pos x="42" y="333"/>
                </a:cxn>
                <a:cxn ang="0">
                  <a:pos x="42" y="333"/>
                </a:cxn>
              </a:cxnLst>
              <a:rect l="0" t="0" r="r" b="b"/>
              <a:pathLst>
                <a:path w="533" h="333">
                  <a:moveTo>
                    <a:pt x="42" y="333"/>
                  </a:moveTo>
                  <a:lnTo>
                    <a:pt x="131" y="319"/>
                  </a:lnTo>
                  <a:lnTo>
                    <a:pt x="450" y="258"/>
                  </a:lnTo>
                  <a:lnTo>
                    <a:pt x="465" y="244"/>
                  </a:lnTo>
                  <a:lnTo>
                    <a:pt x="482" y="244"/>
                  </a:lnTo>
                  <a:lnTo>
                    <a:pt x="503" y="230"/>
                  </a:lnTo>
                  <a:lnTo>
                    <a:pt x="533" y="191"/>
                  </a:lnTo>
                  <a:lnTo>
                    <a:pt x="481" y="150"/>
                  </a:lnTo>
                  <a:lnTo>
                    <a:pt x="479" y="112"/>
                  </a:lnTo>
                  <a:lnTo>
                    <a:pt x="503" y="57"/>
                  </a:lnTo>
                  <a:lnTo>
                    <a:pt x="468" y="40"/>
                  </a:lnTo>
                  <a:lnTo>
                    <a:pt x="430" y="0"/>
                  </a:lnTo>
                  <a:lnTo>
                    <a:pt x="75" y="65"/>
                  </a:lnTo>
                  <a:lnTo>
                    <a:pt x="58" y="40"/>
                  </a:lnTo>
                  <a:lnTo>
                    <a:pt x="0" y="81"/>
                  </a:lnTo>
                  <a:lnTo>
                    <a:pt x="42" y="333"/>
                  </a:lnTo>
                  <a:lnTo>
                    <a:pt x="42" y="333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3" name="Freeform 46"/>
            <p:cNvSpPr>
              <a:spLocks/>
            </p:cNvSpPr>
            <p:nvPr/>
          </p:nvSpPr>
          <p:spPr bwMode="auto">
            <a:xfrm>
              <a:off x="4670" y="2136"/>
              <a:ext cx="98" cy="15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5" y="0"/>
                </a:cxn>
                <a:cxn ang="0">
                  <a:pos x="32" y="0"/>
                </a:cxn>
                <a:cxn ang="0">
                  <a:pos x="26" y="16"/>
                </a:cxn>
                <a:cxn ang="0">
                  <a:pos x="21" y="21"/>
                </a:cxn>
                <a:cxn ang="0">
                  <a:pos x="26" y="38"/>
                </a:cxn>
                <a:cxn ang="0">
                  <a:pos x="48" y="62"/>
                </a:cxn>
                <a:cxn ang="0">
                  <a:pos x="53" y="81"/>
                </a:cxn>
                <a:cxn ang="0">
                  <a:pos x="72" y="102"/>
                </a:cxn>
                <a:cxn ang="0">
                  <a:pos x="86" y="107"/>
                </a:cxn>
                <a:cxn ang="0">
                  <a:pos x="93" y="121"/>
                </a:cxn>
                <a:cxn ang="0">
                  <a:pos x="80" y="132"/>
                </a:cxn>
                <a:cxn ang="0">
                  <a:pos x="94" y="131"/>
                </a:cxn>
                <a:cxn ang="0">
                  <a:pos x="98" y="142"/>
                </a:cxn>
                <a:cxn ang="0">
                  <a:pos x="39" y="155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98" h="155">
                  <a:moveTo>
                    <a:pt x="0" y="14"/>
                  </a:moveTo>
                  <a:lnTo>
                    <a:pt x="15" y="0"/>
                  </a:lnTo>
                  <a:lnTo>
                    <a:pt x="32" y="0"/>
                  </a:lnTo>
                  <a:lnTo>
                    <a:pt x="26" y="16"/>
                  </a:lnTo>
                  <a:lnTo>
                    <a:pt x="21" y="21"/>
                  </a:lnTo>
                  <a:lnTo>
                    <a:pt x="26" y="38"/>
                  </a:lnTo>
                  <a:lnTo>
                    <a:pt x="48" y="62"/>
                  </a:lnTo>
                  <a:lnTo>
                    <a:pt x="53" y="81"/>
                  </a:lnTo>
                  <a:lnTo>
                    <a:pt x="72" y="102"/>
                  </a:lnTo>
                  <a:lnTo>
                    <a:pt x="86" y="107"/>
                  </a:lnTo>
                  <a:lnTo>
                    <a:pt x="93" y="121"/>
                  </a:lnTo>
                  <a:lnTo>
                    <a:pt x="80" y="132"/>
                  </a:lnTo>
                  <a:lnTo>
                    <a:pt x="94" y="131"/>
                  </a:lnTo>
                  <a:lnTo>
                    <a:pt x="98" y="142"/>
                  </a:lnTo>
                  <a:lnTo>
                    <a:pt x="39" y="155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4" name="Freeform 47"/>
            <p:cNvSpPr>
              <a:spLocks/>
            </p:cNvSpPr>
            <p:nvPr/>
          </p:nvSpPr>
          <p:spPr bwMode="auto">
            <a:xfrm>
              <a:off x="4696" y="1949"/>
              <a:ext cx="115" cy="273"/>
            </a:xfrm>
            <a:custGeom>
              <a:avLst/>
              <a:gdLst/>
              <a:ahLst/>
              <a:cxnLst>
                <a:cxn ang="0">
                  <a:pos x="6" y="187"/>
                </a:cxn>
                <a:cxn ang="0">
                  <a:pos x="27" y="173"/>
                </a:cxn>
                <a:cxn ang="0">
                  <a:pos x="57" y="134"/>
                </a:cxn>
                <a:cxn ang="0">
                  <a:pos x="5" y="93"/>
                </a:cxn>
                <a:cxn ang="0">
                  <a:pos x="3" y="55"/>
                </a:cxn>
                <a:cxn ang="0">
                  <a:pos x="27" y="0"/>
                </a:cxn>
                <a:cxn ang="0">
                  <a:pos x="105" y="27"/>
                </a:cxn>
                <a:cxn ang="0">
                  <a:pos x="107" y="37"/>
                </a:cxn>
                <a:cxn ang="0">
                  <a:pos x="97" y="67"/>
                </a:cxn>
                <a:cxn ang="0">
                  <a:pos x="89" y="74"/>
                </a:cxn>
                <a:cxn ang="0">
                  <a:pos x="88" y="90"/>
                </a:cxn>
                <a:cxn ang="0">
                  <a:pos x="96" y="94"/>
                </a:cxn>
                <a:cxn ang="0">
                  <a:pos x="115" y="90"/>
                </a:cxn>
                <a:cxn ang="0">
                  <a:pos x="115" y="136"/>
                </a:cxn>
                <a:cxn ang="0">
                  <a:pos x="115" y="165"/>
                </a:cxn>
                <a:cxn ang="0">
                  <a:pos x="115" y="181"/>
                </a:cxn>
                <a:cxn ang="0">
                  <a:pos x="108" y="195"/>
                </a:cxn>
                <a:cxn ang="0">
                  <a:pos x="100" y="197"/>
                </a:cxn>
                <a:cxn ang="0">
                  <a:pos x="104" y="209"/>
                </a:cxn>
                <a:cxn ang="0">
                  <a:pos x="75" y="273"/>
                </a:cxn>
                <a:cxn ang="0">
                  <a:pos x="68" y="273"/>
                </a:cxn>
                <a:cxn ang="0">
                  <a:pos x="65" y="249"/>
                </a:cxn>
                <a:cxn ang="0">
                  <a:pos x="46" y="249"/>
                </a:cxn>
                <a:cxn ang="0">
                  <a:pos x="6" y="224"/>
                </a:cxn>
                <a:cxn ang="0">
                  <a:pos x="0" y="203"/>
                </a:cxn>
                <a:cxn ang="0">
                  <a:pos x="6" y="187"/>
                </a:cxn>
                <a:cxn ang="0">
                  <a:pos x="6" y="187"/>
                </a:cxn>
              </a:cxnLst>
              <a:rect l="0" t="0" r="r" b="b"/>
              <a:pathLst>
                <a:path w="115" h="273">
                  <a:moveTo>
                    <a:pt x="6" y="187"/>
                  </a:moveTo>
                  <a:lnTo>
                    <a:pt x="27" y="173"/>
                  </a:lnTo>
                  <a:lnTo>
                    <a:pt x="57" y="134"/>
                  </a:lnTo>
                  <a:lnTo>
                    <a:pt x="5" y="93"/>
                  </a:lnTo>
                  <a:lnTo>
                    <a:pt x="3" y="55"/>
                  </a:lnTo>
                  <a:lnTo>
                    <a:pt x="27" y="0"/>
                  </a:lnTo>
                  <a:lnTo>
                    <a:pt x="105" y="27"/>
                  </a:lnTo>
                  <a:lnTo>
                    <a:pt x="107" y="37"/>
                  </a:lnTo>
                  <a:lnTo>
                    <a:pt x="97" y="67"/>
                  </a:lnTo>
                  <a:lnTo>
                    <a:pt x="89" y="74"/>
                  </a:lnTo>
                  <a:lnTo>
                    <a:pt x="88" y="90"/>
                  </a:lnTo>
                  <a:lnTo>
                    <a:pt x="96" y="94"/>
                  </a:lnTo>
                  <a:lnTo>
                    <a:pt x="115" y="90"/>
                  </a:lnTo>
                  <a:lnTo>
                    <a:pt x="115" y="136"/>
                  </a:lnTo>
                  <a:lnTo>
                    <a:pt x="115" y="165"/>
                  </a:lnTo>
                  <a:lnTo>
                    <a:pt x="115" y="181"/>
                  </a:lnTo>
                  <a:lnTo>
                    <a:pt x="108" y="195"/>
                  </a:lnTo>
                  <a:lnTo>
                    <a:pt x="100" y="197"/>
                  </a:lnTo>
                  <a:lnTo>
                    <a:pt x="104" y="209"/>
                  </a:lnTo>
                  <a:lnTo>
                    <a:pt x="75" y="273"/>
                  </a:lnTo>
                  <a:lnTo>
                    <a:pt x="68" y="273"/>
                  </a:lnTo>
                  <a:lnTo>
                    <a:pt x="65" y="249"/>
                  </a:lnTo>
                  <a:lnTo>
                    <a:pt x="46" y="249"/>
                  </a:lnTo>
                  <a:lnTo>
                    <a:pt x="6" y="224"/>
                  </a:lnTo>
                  <a:lnTo>
                    <a:pt x="0" y="203"/>
                  </a:lnTo>
                  <a:lnTo>
                    <a:pt x="6" y="187"/>
                  </a:lnTo>
                  <a:lnTo>
                    <a:pt x="6" y="187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5" name="Freeform 48"/>
            <p:cNvSpPr>
              <a:spLocks/>
            </p:cNvSpPr>
            <p:nvPr/>
          </p:nvSpPr>
          <p:spPr bwMode="auto">
            <a:xfrm>
              <a:off x="4104" y="2122"/>
              <a:ext cx="410" cy="397"/>
            </a:xfrm>
            <a:custGeom>
              <a:avLst/>
              <a:gdLst/>
              <a:ahLst/>
              <a:cxnLst>
                <a:cxn ang="0">
                  <a:pos x="0" y="274"/>
                </a:cxn>
                <a:cxn ang="0">
                  <a:pos x="14" y="328"/>
                </a:cxn>
                <a:cxn ang="0">
                  <a:pos x="67" y="367"/>
                </a:cxn>
                <a:cxn ang="0">
                  <a:pos x="92" y="397"/>
                </a:cxn>
                <a:cxn ang="0">
                  <a:pos x="170" y="365"/>
                </a:cxn>
                <a:cxn ang="0">
                  <a:pos x="205" y="360"/>
                </a:cxn>
                <a:cxn ang="0">
                  <a:pos x="225" y="336"/>
                </a:cxn>
                <a:cxn ang="0">
                  <a:pos x="255" y="217"/>
                </a:cxn>
                <a:cxn ang="0">
                  <a:pos x="289" y="231"/>
                </a:cxn>
                <a:cxn ang="0">
                  <a:pos x="352" y="102"/>
                </a:cxn>
                <a:cxn ang="0">
                  <a:pos x="402" y="129"/>
                </a:cxn>
                <a:cxn ang="0">
                  <a:pos x="410" y="107"/>
                </a:cxn>
                <a:cxn ang="0">
                  <a:pos x="375" y="78"/>
                </a:cxn>
                <a:cxn ang="0">
                  <a:pos x="348" y="81"/>
                </a:cxn>
                <a:cxn ang="0">
                  <a:pos x="338" y="95"/>
                </a:cxn>
                <a:cxn ang="0">
                  <a:pos x="289" y="110"/>
                </a:cxn>
                <a:cxn ang="0">
                  <a:pos x="257" y="145"/>
                </a:cxn>
                <a:cxn ang="0">
                  <a:pos x="247" y="89"/>
                </a:cxn>
                <a:cxn ang="0">
                  <a:pos x="158" y="103"/>
                </a:cxn>
                <a:cxn ang="0">
                  <a:pos x="140" y="0"/>
                </a:cxn>
                <a:cxn ang="0">
                  <a:pos x="127" y="9"/>
                </a:cxn>
                <a:cxn ang="0">
                  <a:pos x="135" y="28"/>
                </a:cxn>
                <a:cxn ang="0">
                  <a:pos x="124" y="119"/>
                </a:cxn>
                <a:cxn ang="0">
                  <a:pos x="60" y="175"/>
                </a:cxn>
                <a:cxn ang="0">
                  <a:pos x="51" y="213"/>
                </a:cxn>
                <a:cxn ang="0">
                  <a:pos x="33" y="204"/>
                </a:cxn>
                <a:cxn ang="0">
                  <a:pos x="27" y="250"/>
                </a:cxn>
                <a:cxn ang="0">
                  <a:pos x="0" y="274"/>
                </a:cxn>
                <a:cxn ang="0">
                  <a:pos x="0" y="274"/>
                </a:cxn>
                <a:cxn ang="0">
                  <a:pos x="0" y="274"/>
                </a:cxn>
              </a:cxnLst>
              <a:rect l="0" t="0" r="r" b="b"/>
              <a:pathLst>
                <a:path w="410" h="397">
                  <a:moveTo>
                    <a:pt x="0" y="274"/>
                  </a:moveTo>
                  <a:lnTo>
                    <a:pt x="14" y="328"/>
                  </a:lnTo>
                  <a:lnTo>
                    <a:pt x="67" y="367"/>
                  </a:lnTo>
                  <a:lnTo>
                    <a:pt x="92" y="397"/>
                  </a:lnTo>
                  <a:lnTo>
                    <a:pt x="170" y="365"/>
                  </a:lnTo>
                  <a:lnTo>
                    <a:pt x="205" y="360"/>
                  </a:lnTo>
                  <a:lnTo>
                    <a:pt x="225" y="336"/>
                  </a:lnTo>
                  <a:lnTo>
                    <a:pt x="255" y="217"/>
                  </a:lnTo>
                  <a:lnTo>
                    <a:pt x="289" y="231"/>
                  </a:lnTo>
                  <a:lnTo>
                    <a:pt x="352" y="102"/>
                  </a:lnTo>
                  <a:lnTo>
                    <a:pt x="402" y="129"/>
                  </a:lnTo>
                  <a:lnTo>
                    <a:pt x="410" y="107"/>
                  </a:lnTo>
                  <a:lnTo>
                    <a:pt x="375" y="78"/>
                  </a:lnTo>
                  <a:lnTo>
                    <a:pt x="348" y="81"/>
                  </a:lnTo>
                  <a:lnTo>
                    <a:pt x="338" y="95"/>
                  </a:lnTo>
                  <a:lnTo>
                    <a:pt x="289" y="110"/>
                  </a:lnTo>
                  <a:lnTo>
                    <a:pt x="257" y="145"/>
                  </a:lnTo>
                  <a:lnTo>
                    <a:pt x="247" y="89"/>
                  </a:lnTo>
                  <a:lnTo>
                    <a:pt x="158" y="103"/>
                  </a:lnTo>
                  <a:lnTo>
                    <a:pt x="140" y="0"/>
                  </a:lnTo>
                  <a:lnTo>
                    <a:pt x="127" y="9"/>
                  </a:lnTo>
                  <a:lnTo>
                    <a:pt x="135" y="28"/>
                  </a:lnTo>
                  <a:lnTo>
                    <a:pt x="124" y="119"/>
                  </a:lnTo>
                  <a:lnTo>
                    <a:pt x="60" y="175"/>
                  </a:lnTo>
                  <a:lnTo>
                    <a:pt x="51" y="213"/>
                  </a:lnTo>
                  <a:lnTo>
                    <a:pt x="33" y="204"/>
                  </a:lnTo>
                  <a:lnTo>
                    <a:pt x="27" y="250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0" y="274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6" name="Freeform 49"/>
            <p:cNvSpPr>
              <a:spLocks/>
            </p:cNvSpPr>
            <p:nvPr/>
          </p:nvSpPr>
          <p:spPr bwMode="auto">
            <a:xfrm>
              <a:off x="4808" y="1822"/>
              <a:ext cx="158" cy="146"/>
            </a:xfrm>
            <a:custGeom>
              <a:avLst/>
              <a:gdLst/>
              <a:ahLst/>
              <a:cxnLst>
                <a:cxn ang="0">
                  <a:pos x="14" y="107"/>
                </a:cxn>
                <a:cxn ang="0">
                  <a:pos x="12" y="146"/>
                </a:cxn>
                <a:cxn ang="0">
                  <a:pos x="25" y="143"/>
                </a:cxn>
                <a:cxn ang="0">
                  <a:pos x="55" y="121"/>
                </a:cxn>
                <a:cxn ang="0">
                  <a:pos x="65" y="102"/>
                </a:cxn>
                <a:cxn ang="0">
                  <a:pos x="71" y="107"/>
                </a:cxn>
                <a:cxn ang="0">
                  <a:pos x="113" y="95"/>
                </a:cxn>
                <a:cxn ang="0">
                  <a:pos x="114" y="87"/>
                </a:cxn>
                <a:cxn ang="0">
                  <a:pos x="121" y="91"/>
                </a:cxn>
                <a:cxn ang="0">
                  <a:pos x="129" y="84"/>
                </a:cxn>
                <a:cxn ang="0">
                  <a:pos x="142" y="83"/>
                </a:cxn>
                <a:cxn ang="0">
                  <a:pos x="158" y="75"/>
                </a:cxn>
                <a:cxn ang="0">
                  <a:pos x="142" y="0"/>
                </a:cxn>
                <a:cxn ang="0">
                  <a:pos x="0" y="30"/>
                </a:cxn>
                <a:cxn ang="0">
                  <a:pos x="14" y="107"/>
                </a:cxn>
                <a:cxn ang="0">
                  <a:pos x="14" y="107"/>
                </a:cxn>
              </a:cxnLst>
              <a:rect l="0" t="0" r="r" b="b"/>
              <a:pathLst>
                <a:path w="158" h="146">
                  <a:moveTo>
                    <a:pt x="14" y="107"/>
                  </a:moveTo>
                  <a:lnTo>
                    <a:pt x="12" y="146"/>
                  </a:lnTo>
                  <a:lnTo>
                    <a:pt x="25" y="143"/>
                  </a:lnTo>
                  <a:lnTo>
                    <a:pt x="55" y="121"/>
                  </a:lnTo>
                  <a:lnTo>
                    <a:pt x="65" y="102"/>
                  </a:lnTo>
                  <a:lnTo>
                    <a:pt x="71" y="107"/>
                  </a:lnTo>
                  <a:lnTo>
                    <a:pt x="113" y="95"/>
                  </a:lnTo>
                  <a:lnTo>
                    <a:pt x="114" y="87"/>
                  </a:lnTo>
                  <a:lnTo>
                    <a:pt x="121" y="91"/>
                  </a:lnTo>
                  <a:lnTo>
                    <a:pt x="129" y="84"/>
                  </a:lnTo>
                  <a:lnTo>
                    <a:pt x="142" y="83"/>
                  </a:lnTo>
                  <a:lnTo>
                    <a:pt x="158" y="75"/>
                  </a:lnTo>
                  <a:lnTo>
                    <a:pt x="142" y="0"/>
                  </a:lnTo>
                  <a:lnTo>
                    <a:pt x="0" y="30"/>
                  </a:lnTo>
                  <a:lnTo>
                    <a:pt x="14" y="107"/>
                  </a:lnTo>
                  <a:lnTo>
                    <a:pt x="14" y="107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Freeform 50"/>
            <p:cNvSpPr>
              <a:spLocks/>
            </p:cNvSpPr>
            <p:nvPr/>
          </p:nvSpPr>
          <p:spPr bwMode="auto">
            <a:xfrm>
              <a:off x="4950" y="1814"/>
              <a:ext cx="71" cy="83"/>
            </a:xfrm>
            <a:custGeom>
              <a:avLst/>
              <a:gdLst/>
              <a:ahLst/>
              <a:cxnLst>
                <a:cxn ang="0">
                  <a:pos x="16" y="83"/>
                </a:cxn>
                <a:cxn ang="0">
                  <a:pos x="46" y="71"/>
                </a:cxn>
                <a:cxn ang="0">
                  <a:pos x="46" y="38"/>
                </a:cxn>
                <a:cxn ang="0">
                  <a:pos x="54" y="46"/>
                </a:cxn>
                <a:cxn ang="0">
                  <a:pos x="55" y="62"/>
                </a:cxn>
                <a:cxn ang="0">
                  <a:pos x="62" y="62"/>
                </a:cxn>
                <a:cxn ang="0">
                  <a:pos x="71" y="46"/>
                </a:cxn>
                <a:cxn ang="0">
                  <a:pos x="62" y="28"/>
                </a:cxn>
                <a:cxn ang="0">
                  <a:pos x="46" y="25"/>
                </a:cxn>
                <a:cxn ang="0">
                  <a:pos x="35" y="3"/>
                </a:cxn>
                <a:cxn ang="0">
                  <a:pos x="25" y="0"/>
                </a:cxn>
                <a:cxn ang="0">
                  <a:pos x="0" y="8"/>
                </a:cxn>
                <a:cxn ang="0">
                  <a:pos x="16" y="83"/>
                </a:cxn>
                <a:cxn ang="0">
                  <a:pos x="16" y="83"/>
                </a:cxn>
              </a:cxnLst>
              <a:rect l="0" t="0" r="r" b="b"/>
              <a:pathLst>
                <a:path w="71" h="83">
                  <a:moveTo>
                    <a:pt x="16" y="83"/>
                  </a:moveTo>
                  <a:lnTo>
                    <a:pt x="46" y="71"/>
                  </a:lnTo>
                  <a:lnTo>
                    <a:pt x="46" y="38"/>
                  </a:lnTo>
                  <a:lnTo>
                    <a:pt x="54" y="46"/>
                  </a:lnTo>
                  <a:lnTo>
                    <a:pt x="55" y="62"/>
                  </a:lnTo>
                  <a:lnTo>
                    <a:pt x="62" y="62"/>
                  </a:lnTo>
                  <a:lnTo>
                    <a:pt x="71" y="46"/>
                  </a:lnTo>
                  <a:lnTo>
                    <a:pt x="62" y="28"/>
                  </a:lnTo>
                  <a:lnTo>
                    <a:pt x="46" y="25"/>
                  </a:lnTo>
                  <a:lnTo>
                    <a:pt x="35" y="3"/>
                  </a:lnTo>
                  <a:lnTo>
                    <a:pt x="25" y="0"/>
                  </a:lnTo>
                  <a:lnTo>
                    <a:pt x="0" y="8"/>
                  </a:lnTo>
                  <a:lnTo>
                    <a:pt x="16" y="83"/>
                  </a:lnTo>
                  <a:lnTo>
                    <a:pt x="16" y="83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" name="Freeform 51"/>
            <p:cNvSpPr>
              <a:spLocks/>
            </p:cNvSpPr>
            <p:nvPr/>
          </p:nvSpPr>
          <p:spPr bwMode="auto">
            <a:xfrm>
              <a:off x="4351" y="2150"/>
              <a:ext cx="417" cy="201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10" y="117"/>
                </a:cxn>
                <a:cxn ang="0">
                  <a:pos x="42" y="82"/>
                </a:cxn>
                <a:cxn ang="0">
                  <a:pos x="91" y="67"/>
                </a:cxn>
                <a:cxn ang="0">
                  <a:pos x="101" y="53"/>
                </a:cxn>
                <a:cxn ang="0">
                  <a:pos x="128" y="50"/>
                </a:cxn>
                <a:cxn ang="0">
                  <a:pos x="163" y="79"/>
                </a:cxn>
                <a:cxn ang="0">
                  <a:pos x="187" y="85"/>
                </a:cxn>
                <a:cxn ang="0">
                  <a:pos x="231" y="125"/>
                </a:cxn>
                <a:cxn ang="0">
                  <a:pos x="216" y="163"/>
                </a:cxn>
                <a:cxn ang="0">
                  <a:pos x="222" y="181"/>
                </a:cxn>
                <a:cxn ang="0">
                  <a:pos x="241" y="173"/>
                </a:cxn>
                <a:cxn ang="0">
                  <a:pos x="259" y="173"/>
                </a:cxn>
                <a:cxn ang="0">
                  <a:pos x="268" y="185"/>
                </a:cxn>
                <a:cxn ang="0">
                  <a:pos x="289" y="185"/>
                </a:cxn>
                <a:cxn ang="0">
                  <a:pos x="297" y="181"/>
                </a:cxn>
                <a:cxn ang="0">
                  <a:pos x="284" y="146"/>
                </a:cxn>
                <a:cxn ang="0">
                  <a:pos x="281" y="82"/>
                </a:cxn>
                <a:cxn ang="0">
                  <a:pos x="265" y="72"/>
                </a:cxn>
                <a:cxn ang="0">
                  <a:pos x="297" y="43"/>
                </a:cxn>
                <a:cxn ang="0">
                  <a:pos x="299" y="24"/>
                </a:cxn>
                <a:cxn ang="0">
                  <a:pos x="319" y="26"/>
                </a:cxn>
                <a:cxn ang="0">
                  <a:pos x="294" y="66"/>
                </a:cxn>
                <a:cxn ang="0">
                  <a:pos x="308" y="114"/>
                </a:cxn>
                <a:cxn ang="0">
                  <a:pos x="314" y="126"/>
                </a:cxn>
                <a:cxn ang="0">
                  <a:pos x="324" y="133"/>
                </a:cxn>
                <a:cxn ang="0">
                  <a:pos x="305" y="131"/>
                </a:cxn>
                <a:cxn ang="0">
                  <a:pos x="311" y="162"/>
                </a:cxn>
                <a:cxn ang="0">
                  <a:pos x="345" y="181"/>
                </a:cxn>
                <a:cxn ang="0">
                  <a:pos x="353" y="185"/>
                </a:cxn>
                <a:cxn ang="0">
                  <a:pos x="362" y="185"/>
                </a:cxn>
                <a:cxn ang="0">
                  <a:pos x="358" y="201"/>
                </a:cxn>
                <a:cxn ang="0">
                  <a:pos x="399" y="181"/>
                </a:cxn>
                <a:cxn ang="0">
                  <a:pos x="407" y="155"/>
                </a:cxn>
                <a:cxn ang="0">
                  <a:pos x="417" y="128"/>
                </a:cxn>
                <a:cxn ang="0">
                  <a:pos x="358" y="141"/>
                </a:cxn>
                <a:cxn ang="0">
                  <a:pos x="319" y="0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417" h="201">
                  <a:moveTo>
                    <a:pt x="0" y="61"/>
                  </a:moveTo>
                  <a:lnTo>
                    <a:pt x="10" y="117"/>
                  </a:lnTo>
                  <a:lnTo>
                    <a:pt x="42" y="82"/>
                  </a:lnTo>
                  <a:lnTo>
                    <a:pt x="91" y="67"/>
                  </a:lnTo>
                  <a:lnTo>
                    <a:pt x="101" y="53"/>
                  </a:lnTo>
                  <a:lnTo>
                    <a:pt x="128" y="50"/>
                  </a:lnTo>
                  <a:lnTo>
                    <a:pt x="163" y="79"/>
                  </a:lnTo>
                  <a:lnTo>
                    <a:pt x="187" y="85"/>
                  </a:lnTo>
                  <a:lnTo>
                    <a:pt x="231" y="125"/>
                  </a:lnTo>
                  <a:lnTo>
                    <a:pt x="216" y="163"/>
                  </a:lnTo>
                  <a:lnTo>
                    <a:pt x="222" y="181"/>
                  </a:lnTo>
                  <a:lnTo>
                    <a:pt x="241" y="173"/>
                  </a:lnTo>
                  <a:lnTo>
                    <a:pt x="259" y="173"/>
                  </a:lnTo>
                  <a:lnTo>
                    <a:pt x="268" y="185"/>
                  </a:lnTo>
                  <a:lnTo>
                    <a:pt x="289" y="185"/>
                  </a:lnTo>
                  <a:lnTo>
                    <a:pt x="297" y="181"/>
                  </a:lnTo>
                  <a:lnTo>
                    <a:pt x="284" y="146"/>
                  </a:lnTo>
                  <a:lnTo>
                    <a:pt x="281" y="82"/>
                  </a:lnTo>
                  <a:lnTo>
                    <a:pt x="265" y="72"/>
                  </a:lnTo>
                  <a:lnTo>
                    <a:pt x="297" y="43"/>
                  </a:lnTo>
                  <a:lnTo>
                    <a:pt x="299" y="24"/>
                  </a:lnTo>
                  <a:lnTo>
                    <a:pt x="319" y="26"/>
                  </a:lnTo>
                  <a:lnTo>
                    <a:pt x="294" y="66"/>
                  </a:lnTo>
                  <a:lnTo>
                    <a:pt x="308" y="114"/>
                  </a:lnTo>
                  <a:lnTo>
                    <a:pt x="314" y="126"/>
                  </a:lnTo>
                  <a:lnTo>
                    <a:pt x="324" y="133"/>
                  </a:lnTo>
                  <a:lnTo>
                    <a:pt x="305" y="131"/>
                  </a:lnTo>
                  <a:lnTo>
                    <a:pt x="311" y="162"/>
                  </a:lnTo>
                  <a:lnTo>
                    <a:pt x="345" y="181"/>
                  </a:lnTo>
                  <a:lnTo>
                    <a:pt x="353" y="185"/>
                  </a:lnTo>
                  <a:lnTo>
                    <a:pt x="362" y="185"/>
                  </a:lnTo>
                  <a:lnTo>
                    <a:pt x="358" y="201"/>
                  </a:lnTo>
                  <a:lnTo>
                    <a:pt x="399" y="181"/>
                  </a:lnTo>
                  <a:lnTo>
                    <a:pt x="407" y="155"/>
                  </a:lnTo>
                  <a:lnTo>
                    <a:pt x="417" y="128"/>
                  </a:lnTo>
                  <a:lnTo>
                    <a:pt x="358" y="141"/>
                  </a:lnTo>
                  <a:lnTo>
                    <a:pt x="319" y="0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grpFill/>
            <a:ln w="12700" cmpd="sng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9" name="Group 52"/>
            <p:cNvGrpSpPr>
              <a:grpSpLocks/>
            </p:cNvGrpSpPr>
            <p:nvPr/>
          </p:nvGrpSpPr>
          <p:grpSpPr bwMode="auto">
            <a:xfrm>
              <a:off x="4033" y="2224"/>
              <a:ext cx="717" cy="389"/>
              <a:chOff x="4033" y="2224"/>
              <a:chExt cx="717" cy="389"/>
            </a:xfrm>
            <a:grpFill/>
          </p:grpSpPr>
          <p:sp>
            <p:nvSpPr>
              <p:cNvPr id="63" name="Freeform 53"/>
              <p:cNvSpPr>
                <a:spLocks/>
              </p:cNvSpPr>
              <p:nvPr/>
            </p:nvSpPr>
            <p:spPr bwMode="auto">
              <a:xfrm>
                <a:off x="4033" y="2224"/>
                <a:ext cx="709" cy="389"/>
              </a:xfrm>
              <a:custGeom>
                <a:avLst/>
                <a:gdLst/>
                <a:ahLst/>
                <a:cxnLst>
                  <a:cxn ang="0">
                    <a:pos x="66" y="348"/>
                  </a:cxn>
                  <a:cxn ang="0">
                    <a:pos x="67" y="338"/>
                  </a:cxn>
                  <a:cxn ang="0">
                    <a:pos x="112" y="295"/>
                  </a:cxn>
                  <a:cxn ang="0">
                    <a:pos x="138" y="265"/>
                  </a:cxn>
                  <a:cxn ang="0">
                    <a:pos x="163" y="295"/>
                  </a:cxn>
                  <a:cxn ang="0">
                    <a:pos x="241" y="263"/>
                  </a:cxn>
                  <a:cxn ang="0">
                    <a:pos x="276" y="258"/>
                  </a:cxn>
                  <a:cxn ang="0">
                    <a:pos x="296" y="234"/>
                  </a:cxn>
                  <a:cxn ang="0">
                    <a:pos x="326" y="115"/>
                  </a:cxn>
                  <a:cxn ang="0">
                    <a:pos x="360" y="129"/>
                  </a:cxn>
                  <a:cxn ang="0">
                    <a:pos x="423" y="0"/>
                  </a:cxn>
                  <a:cxn ang="0">
                    <a:pos x="473" y="27"/>
                  </a:cxn>
                  <a:cxn ang="0">
                    <a:pos x="481" y="5"/>
                  </a:cxn>
                  <a:cxn ang="0">
                    <a:pos x="505" y="11"/>
                  </a:cxn>
                  <a:cxn ang="0">
                    <a:pos x="549" y="51"/>
                  </a:cxn>
                  <a:cxn ang="0">
                    <a:pos x="534" y="89"/>
                  </a:cxn>
                  <a:cxn ang="0">
                    <a:pos x="540" y="107"/>
                  </a:cxn>
                  <a:cxn ang="0">
                    <a:pos x="559" y="99"/>
                  </a:cxn>
                  <a:cxn ang="0">
                    <a:pos x="573" y="116"/>
                  </a:cxn>
                  <a:cxn ang="0">
                    <a:pos x="642" y="139"/>
                  </a:cxn>
                  <a:cxn ang="0">
                    <a:pos x="578" y="135"/>
                  </a:cxn>
                  <a:cxn ang="0">
                    <a:pos x="645" y="194"/>
                  </a:cxn>
                  <a:cxn ang="0">
                    <a:pos x="604" y="188"/>
                  </a:cxn>
                  <a:cxn ang="0">
                    <a:pos x="688" y="242"/>
                  </a:cxn>
                  <a:cxn ang="0">
                    <a:pos x="709" y="279"/>
                  </a:cxn>
                  <a:cxn ang="0">
                    <a:pos x="695" y="274"/>
                  </a:cxn>
                  <a:cxn ang="0">
                    <a:pos x="692" y="284"/>
                  </a:cxn>
                  <a:cxn ang="0">
                    <a:pos x="414" y="336"/>
                  </a:cxn>
                  <a:cxn ang="0">
                    <a:pos x="182" y="365"/>
                  </a:cxn>
                  <a:cxn ang="0">
                    <a:pos x="0" y="389"/>
                  </a:cxn>
                  <a:cxn ang="0">
                    <a:pos x="66" y="348"/>
                  </a:cxn>
                  <a:cxn ang="0">
                    <a:pos x="66" y="348"/>
                  </a:cxn>
                </a:cxnLst>
                <a:rect l="0" t="0" r="r" b="b"/>
                <a:pathLst>
                  <a:path w="709" h="389">
                    <a:moveTo>
                      <a:pt x="66" y="348"/>
                    </a:moveTo>
                    <a:lnTo>
                      <a:pt x="67" y="338"/>
                    </a:lnTo>
                    <a:lnTo>
                      <a:pt x="112" y="295"/>
                    </a:lnTo>
                    <a:lnTo>
                      <a:pt x="138" y="265"/>
                    </a:lnTo>
                    <a:lnTo>
                      <a:pt x="163" y="295"/>
                    </a:lnTo>
                    <a:lnTo>
                      <a:pt x="241" y="263"/>
                    </a:lnTo>
                    <a:lnTo>
                      <a:pt x="276" y="258"/>
                    </a:lnTo>
                    <a:lnTo>
                      <a:pt x="296" y="234"/>
                    </a:lnTo>
                    <a:lnTo>
                      <a:pt x="326" y="115"/>
                    </a:lnTo>
                    <a:lnTo>
                      <a:pt x="360" y="129"/>
                    </a:lnTo>
                    <a:lnTo>
                      <a:pt x="423" y="0"/>
                    </a:lnTo>
                    <a:lnTo>
                      <a:pt x="473" y="27"/>
                    </a:lnTo>
                    <a:lnTo>
                      <a:pt x="481" y="5"/>
                    </a:lnTo>
                    <a:lnTo>
                      <a:pt x="505" y="11"/>
                    </a:lnTo>
                    <a:lnTo>
                      <a:pt x="549" y="51"/>
                    </a:lnTo>
                    <a:lnTo>
                      <a:pt x="534" y="89"/>
                    </a:lnTo>
                    <a:lnTo>
                      <a:pt x="540" y="107"/>
                    </a:lnTo>
                    <a:lnTo>
                      <a:pt x="559" y="99"/>
                    </a:lnTo>
                    <a:lnTo>
                      <a:pt x="573" y="116"/>
                    </a:lnTo>
                    <a:lnTo>
                      <a:pt x="642" y="139"/>
                    </a:lnTo>
                    <a:lnTo>
                      <a:pt x="578" y="135"/>
                    </a:lnTo>
                    <a:lnTo>
                      <a:pt x="645" y="194"/>
                    </a:lnTo>
                    <a:lnTo>
                      <a:pt x="604" y="188"/>
                    </a:lnTo>
                    <a:lnTo>
                      <a:pt x="688" y="242"/>
                    </a:lnTo>
                    <a:lnTo>
                      <a:pt x="709" y="279"/>
                    </a:lnTo>
                    <a:lnTo>
                      <a:pt x="695" y="274"/>
                    </a:lnTo>
                    <a:lnTo>
                      <a:pt x="692" y="284"/>
                    </a:lnTo>
                    <a:lnTo>
                      <a:pt x="414" y="336"/>
                    </a:lnTo>
                    <a:lnTo>
                      <a:pt x="182" y="365"/>
                    </a:lnTo>
                    <a:lnTo>
                      <a:pt x="0" y="389"/>
                    </a:lnTo>
                    <a:lnTo>
                      <a:pt x="66" y="348"/>
                    </a:lnTo>
                    <a:lnTo>
                      <a:pt x="66" y="348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4" name="Freeform 54"/>
              <p:cNvSpPr>
                <a:spLocks/>
              </p:cNvSpPr>
              <p:nvPr/>
            </p:nvSpPr>
            <p:spPr bwMode="auto">
              <a:xfrm>
                <a:off x="4712" y="2331"/>
                <a:ext cx="38" cy="97"/>
              </a:xfrm>
              <a:custGeom>
                <a:avLst/>
                <a:gdLst/>
                <a:ahLst/>
                <a:cxnLst>
                  <a:cxn ang="0">
                    <a:pos x="0" y="97"/>
                  </a:cxn>
                  <a:cxn ang="0">
                    <a:pos x="13" y="70"/>
                  </a:cxn>
                  <a:cxn ang="0">
                    <a:pos x="27" y="54"/>
                  </a:cxn>
                  <a:cxn ang="0">
                    <a:pos x="38" y="0"/>
                  </a:cxn>
                  <a:cxn ang="0">
                    <a:pos x="16" y="12"/>
                  </a:cxn>
                  <a:cxn ang="0">
                    <a:pos x="0" y="64"/>
                  </a:cxn>
                  <a:cxn ang="0">
                    <a:pos x="0" y="97"/>
                  </a:cxn>
                  <a:cxn ang="0">
                    <a:pos x="0" y="97"/>
                  </a:cxn>
                </a:cxnLst>
                <a:rect l="0" t="0" r="r" b="b"/>
                <a:pathLst>
                  <a:path w="38" h="97">
                    <a:moveTo>
                      <a:pt x="0" y="97"/>
                    </a:moveTo>
                    <a:lnTo>
                      <a:pt x="13" y="70"/>
                    </a:lnTo>
                    <a:lnTo>
                      <a:pt x="27" y="54"/>
                    </a:lnTo>
                    <a:lnTo>
                      <a:pt x="38" y="0"/>
                    </a:lnTo>
                    <a:lnTo>
                      <a:pt x="16" y="12"/>
                    </a:lnTo>
                    <a:lnTo>
                      <a:pt x="0" y="64"/>
                    </a:lnTo>
                    <a:lnTo>
                      <a:pt x="0" y="97"/>
                    </a:lnTo>
                    <a:lnTo>
                      <a:pt x="0" y="97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0" name="Group 55"/>
            <p:cNvGrpSpPr>
              <a:grpSpLocks/>
            </p:cNvGrpSpPr>
            <p:nvPr/>
          </p:nvGrpSpPr>
          <p:grpSpPr bwMode="auto">
            <a:xfrm>
              <a:off x="4808" y="1710"/>
              <a:ext cx="317" cy="169"/>
              <a:chOff x="4808" y="1710"/>
              <a:chExt cx="317" cy="169"/>
            </a:xfrm>
            <a:grpFill/>
          </p:grpSpPr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4808" y="1710"/>
                <a:ext cx="306" cy="151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142" y="112"/>
                  </a:cxn>
                  <a:cxn ang="0">
                    <a:pos x="167" y="104"/>
                  </a:cxn>
                  <a:cxn ang="0">
                    <a:pos x="177" y="107"/>
                  </a:cxn>
                  <a:cxn ang="0">
                    <a:pos x="188" y="129"/>
                  </a:cxn>
                  <a:cxn ang="0">
                    <a:pos x="204" y="132"/>
                  </a:cxn>
                  <a:cxn ang="0">
                    <a:pos x="213" y="150"/>
                  </a:cxn>
                  <a:cxn ang="0">
                    <a:pos x="223" y="151"/>
                  </a:cxn>
                  <a:cxn ang="0">
                    <a:pos x="234" y="134"/>
                  </a:cxn>
                  <a:cxn ang="0">
                    <a:pos x="239" y="120"/>
                  </a:cxn>
                  <a:cxn ang="0">
                    <a:pos x="250" y="139"/>
                  </a:cxn>
                  <a:cxn ang="0">
                    <a:pos x="306" y="121"/>
                  </a:cxn>
                  <a:cxn ang="0">
                    <a:pos x="303" y="100"/>
                  </a:cxn>
                  <a:cxn ang="0">
                    <a:pos x="287" y="73"/>
                  </a:cxn>
                  <a:cxn ang="0">
                    <a:pos x="279" y="70"/>
                  </a:cxn>
                  <a:cxn ang="0">
                    <a:pos x="269" y="72"/>
                  </a:cxn>
                  <a:cxn ang="0">
                    <a:pos x="271" y="76"/>
                  </a:cxn>
                  <a:cxn ang="0">
                    <a:pos x="284" y="78"/>
                  </a:cxn>
                  <a:cxn ang="0">
                    <a:pos x="288" y="104"/>
                  </a:cxn>
                  <a:cxn ang="0">
                    <a:pos x="266" y="113"/>
                  </a:cxn>
                  <a:cxn ang="0">
                    <a:pos x="234" y="92"/>
                  </a:cxn>
                  <a:cxn ang="0">
                    <a:pos x="223" y="70"/>
                  </a:cxn>
                  <a:cxn ang="0">
                    <a:pos x="209" y="64"/>
                  </a:cxn>
                  <a:cxn ang="0">
                    <a:pos x="209" y="70"/>
                  </a:cxn>
                  <a:cxn ang="0">
                    <a:pos x="194" y="57"/>
                  </a:cxn>
                  <a:cxn ang="0">
                    <a:pos x="205" y="41"/>
                  </a:cxn>
                  <a:cxn ang="0">
                    <a:pos x="215" y="27"/>
                  </a:cxn>
                  <a:cxn ang="0">
                    <a:pos x="197" y="0"/>
                  </a:cxn>
                  <a:cxn ang="0">
                    <a:pos x="167" y="22"/>
                  </a:cxn>
                  <a:cxn ang="0">
                    <a:pos x="65" y="48"/>
                  </a:cxn>
                  <a:cxn ang="0">
                    <a:pos x="0" y="62"/>
                  </a:cxn>
                  <a:cxn ang="0">
                    <a:pos x="0" y="142"/>
                  </a:cxn>
                  <a:cxn ang="0">
                    <a:pos x="0" y="142"/>
                  </a:cxn>
                </a:cxnLst>
                <a:rect l="0" t="0" r="r" b="b"/>
                <a:pathLst>
                  <a:path w="306" h="151">
                    <a:moveTo>
                      <a:pt x="0" y="142"/>
                    </a:moveTo>
                    <a:lnTo>
                      <a:pt x="142" y="112"/>
                    </a:lnTo>
                    <a:lnTo>
                      <a:pt x="167" y="104"/>
                    </a:lnTo>
                    <a:lnTo>
                      <a:pt x="177" y="107"/>
                    </a:lnTo>
                    <a:lnTo>
                      <a:pt x="188" y="129"/>
                    </a:lnTo>
                    <a:lnTo>
                      <a:pt x="204" y="132"/>
                    </a:lnTo>
                    <a:lnTo>
                      <a:pt x="213" y="150"/>
                    </a:lnTo>
                    <a:lnTo>
                      <a:pt x="223" y="151"/>
                    </a:lnTo>
                    <a:lnTo>
                      <a:pt x="234" y="134"/>
                    </a:lnTo>
                    <a:lnTo>
                      <a:pt x="239" y="120"/>
                    </a:lnTo>
                    <a:lnTo>
                      <a:pt x="250" y="139"/>
                    </a:lnTo>
                    <a:lnTo>
                      <a:pt x="306" y="121"/>
                    </a:lnTo>
                    <a:lnTo>
                      <a:pt x="303" y="100"/>
                    </a:lnTo>
                    <a:lnTo>
                      <a:pt x="287" y="73"/>
                    </a:lnTo>
                    <a:lnTo>
                      <a:pt x="279" y="70"/>
                    </a:lnTo>
                    <a:lnTo>
                      <a:pt x="269" y="72"/>
                    </a:lnTo>
                    <a:lnTo>
                      <a:pt x="271" y="76"/>
                    </a:lnTo>
                    <a:lnTo>
                      <a:pt x="284" y="78"/>
                    </a:lnTo>
                    <a:lnTo>
                      <a:pt x="288" y="104"/>
                    </a:lnTo>
                    <a:lnTo>
                      <a:pt x="266" y="113"/>
                    </a:lnTo>
                    <a:lnTo>
                      <a:pt x="234" y="92"/>
                    </a:lnTo>
                    <a:lnTo>
                      <a:pt x="223" y="70"/>
                    </a:lnTo>
                    <a:lnTo>
                      <a:pt x="209" y="64"/>
                    </a:lnTo>
                    <a:lnTo>
                      <a:pt x="209" y="70"/>
                    </a:lnTo>
                    <a:lnTo>
                      <a:pt x="194" y="57"/>
                    </a:lnTo>
                    <a:lnTo>
                      <a:pt x="205" y="41"/>
                    </a:lnTo>
                    <a:lnTo>
                      <a:pt x="215" y="27"/>
                    </a:lnTo>
                    <a:lnTo>
                      <a:pt x="197" y="0"/>
                    </a:lnTo>
                    <a:lnTo>
                      <a:pt x="167" y="22"/>
                    </a:lnTo>
                    <a:lnTo>
                      <a:pt x="65" y="48"/>
                    </a:lnTo>
                    <a:lnTo>
                      <a:pt x="0" y="62"/>
                    </a:lnTo>
                    <a:lnTo>
                      <a:pt x="0" y="142"/>
                    </a:lnTo>
                    <a:lnTo>
                      <a:pt x="0" y="142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5052" y="1857"/>
                <a:ext cx="29" cy="2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13" y="0"/>
                  </a:cxn>
                  <a:cxn ang="0">
                    <a:pos x="29" y="9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22"/>
                  </a:cxn>
                </a:cxnLst>
                <a:rect l="0" t="0" r="r" b="b"/>
                <a:pathLst>
                  <a:path w="29" h="22">
                    <a:moveTo>
                      <a:pt x="0" y="22"/>
                    </a:moveTo>
                    <a:lnTo>
                      <a:pt x="13" y="0"/>
                    </a:lnTo>
                    <a:lnTo>
                      <a:pt x="29" y="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5103" y="1854"/>
                <a:ext cx="22" cy="15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3" y="0"/>
                  </a:cxn>
                  <a:cxn ang="0">
                    <a:pos x="22" y="1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22" h="15">
                    <a:moveTo>
                      <a:pt x="0" y="15"/>
                    </a:moveTo>
                    <a:lnTo>
                      <a:pt x="13" y="0"/>
                    </a:lnTo>
                    <a:lnTo>
                      <a:pt x="22" y="1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1" name="Group 59"/>
            <p:cNvGrpSpPr>
              <a:grpSpLocks/>
            </p:cNvGrpSpPr>
            <p:nvPr/>
          </p:nvGrpSpPr>
          <p:grpSpPr bwMode="auto">
            <a:xfrm>
              <a:off x="4278" y="1523"/>
              <a:ext cx="691" cy="516"/>
              <a:chOff x="4278" y="1523"/>
              <a:chExt cx="691" cy="516"/>
            </a:xfrm>
            <a:grpFill/>
          </p:grpSpPr>
          <p:sp>
            <p:nvSpPr>
              <p:cNvPr id="57" name="Freeform 60"/>
              <p:cNvSpPr>
                <a:spLocks/>
              </p:cNvSpPr>
              <p:nvPr/>
            </p:nvSpPr>
            <p:spPr bwMode="auto">
              <a:xfrm>
                <a:off x="4278" y="1523"/>
                <a:ext cx="544" cy="474"/>
              </a:xfrm>
              <a:custGeom>
                <a:avLst/>
                <a:gdLst/>
                <a:ahLst/>
                <a:cxnLst>
                  <a:cxn ang="0">
                    <a:pos x="17" y="434"/>
                  </a:cxn>
                  <a:cxn ang="0">
                    <a:pos x="372" y="369"/>
                  </a:cxn>
                  <a:cxn ang="0">
                    <a:pos x="410" y="409"/>
                  </a:cxn>
                  <a:cxn ang="0">
                    <a:pos x="445" y="426"/>
                  </a:cxn>
                  <a:cxn ang="0">
                    <a:pos x="523" y="453"/>
                  </a:cxn>
                  <a:cxn ang="0">
                    <a:pos x="530" y="474"/>
                  </a:cxn>
                  <a:cxn ang="0">
                    <a:pos x="542" y="445"/>
                  </a:cxn>
                  <a:cxn ang="0">
                    <a:pos x="544" y="406"/>
                  </a:cxn>
                  <a:cxn ang="0">
                    <a:pos x="530" y="329"/>
                  </a:cxn>
                  <a:cxn ang="0">
                    <a:pos x="530" y="249"/>
                  </a:cxn>
                  <a:cxn ang="0">
                    <a:pos x="491" y="133"/>
                  </a:cxn>
                  <a:cxn ang="0">
                    <a:pos x="485" y="82"/>
                  </a:cxn>
                  <a:cxn ang="0">
                    <a:pos x="461" y="0"/>
                  </a:cxn>
                  <a:cxn ang="0">
                    <a:pos x="346" y="27"/>
                  </a:cxn>
                  <a:cxn ang="0">
                    <a:pos x="282" y="94"/>
                  </a:cxn>
                  <a:cxn ang="0">
                    <a:pos x="279" y="112"/>
                  </a:cxn>
                  <a:cxn ang="0">
                    <a:pos x="242" y="152"/>
                  </a:cxn>
                  <a:cxn ang="0">
                    <a:pos x="252" y="166"/>
                  </a:cxn>
                  <a:cxn ang="0">
                    <a:pos x="260" y="177"/>
                  </a:cxn>
                  <a:cxn ang="0">
                    <a:pos x="253" y="180"/>
                  </a:cxn>
                  <a:cxn ang="0">
                    <a:pos x="265" y="196"/>
                  </a:cxn>
                  <a:cxn ang="0">
                    <a:pos x="266" y="211"/>
                  </a:cxn>
                  <a:cxn ang="0">
                    <a:pos x="231" y="244"/>
                  </a:cxn>
                  <a:cxn ang="0">
                    <a:pos x="178" y="259"/>
                  </a:cxn>
                  <a:cxn ang="0">
                    <a:pos x="166" y="268"/>
                  </a:cxn>
                  <a:cxn ang="0">
                    <a:pos x="146" y="260"/>
                  </a:cxn>
                  <a:cxn ang="0">
                    <a:pos x="87" y="267"/>
                  </a:cxn>
                  <a:cxn ang="0">
                    <a:pos x="44" y="284"/>
                  </a:cxn>
                  <a:cxn ang="0">
                    <a:pos x="44" y="307"/>
                  </a:cxn>
                  <a:cxn ang="0">
                    <a:pos x="52" y="321"/>
                  </a:cxn>
                  <a:cxn ang="0">
                    <a:pos x="59" y="321"/>
                  </a:cxn>
                  <a:cxn ang="0">
                    <a:pos x="65" y="338"/>
                  </a:cxn>
                  <a:cxn ang="0">
                    <a:pos x="54" y="348"/>
                  </a:cxn>
                  <a:cxn ang="0">
                    <a:pos x="49" y="364"/>
                  </a:cxn>
                  <a:cxn ang="0">
                    <a:pos x="0" y="409"/>
                  </a:cxn>
                  <a:cxn ang="0">
                    <a:pos x="17" y="434"/>
                  </a:cxn>
                  <a:cxn ang="0">
                    <a:pos x="17" y="434"/>
                  </a:cxn>
                </a:cxnLst>
                <a:rect l="0" t="0" r="r" b="b"/>
                <a:pathLst>
                  <a:path w="544" h="474">
                    <a:moveTo>
                      <a:pt x="17" y="434"/>
                    </a:moveTo>
                    <a:lnTo>
                      <a:pt x="372" y="369"/>
                    </a:lnTo>
                    <a:lnTo>
                      <a:pt x="410" y="409"/>
                    </a:lnTo>
                    <a:lnTo>
                      <a:pt x="445" y="426"/>
                    </a:lnTo>
                    <a:lnTo>
                      <a:pt x="523" y="453"/>
                    </a:lnTo>
                    <a:lnTo>
                      <a:pt x="530" y="474"/>
                    </a:lnTo>
                    <a:lnTo>
                      <a:pt x="542" y="445"/>
                    </a:lnTo>
                    <a:lnTo>
                      <a:pt x="544" y="406"/>
                    </a:lnTo>
                    <a:lnTo>
                      <a:pt x="530" y="329"/>
                    </a:lnTo>
                    <a:lnTo>
                      <a:pt x="530" y="249"/>
                    </a:lnTo>
                    <a:lnTo>
                      <a:pt x="491" y="133"/>
                    </a:lnTo>
                    <a:lnTo>
                      <a:pt x="485" y="82"/>
                    </a:lnTo>
                    <a:lnTo>
                      <a:pt x="461" y="0"/>
                    </a:lnTo>
                    <a:lnTo>
                      <a:pt x="346" y="27"/>
                    </a:lnTo>
                    <a:lnTo>
                      <a:pt x="282" y="94"/>
                    </a:lnTo>
                    <a:lnTo>
                      <a:pt x="279" y="112"/>
                    </a:lnTo>
                    <a:lnTo>
                      <a:pt x="242" y="152"/>
                    </a:lnTo>
                    <a:lnTo>
                      <a:pt x="252" y="166"/>
                    </a:lnTo>
                    <a:lnTo>
                      <a:pt x="260" y="177"/>
                    </a:lnTo>
                    <a:lnTo>
                      <a:pt x="253" y="180"/>
                    </a:lnTo>
                    <a:lnTo>
                      <a:pt x="265" y="196"/>
                    </a:lnTo>
                    <a:lnTo>
                      <a:pt x="266" y="211"/>
                    </a:lnTo>
                    <a:lnTo>
                      <a:pt x="231" y="244"/>
                    </a:lnTo>
                    <a:lnTo>
                      <a:pt x="178" y="259"/>
                    </a:lnTo>
                    <a:lnTo>
                      <a:pt x="166" y="268"/>
                    </a:lnTo>
                    <a:lnTo>
                      <a:pt x="146" y="260"/>
                    </a:lnTo>
                    <a:lnTo>
                      <a:pt x="87" y="267"/>
                    </a:lnTo>
                    <a:lnTo>
                      <a:pt x="44" y="284"/>
                    </a:lnTo>
                    <a:lnTo>
                      <a:pt x="44" y="307"/>
                    </a:lnTo>
                    <a:lnTo>
                      <a:pt x="52" y="321"/>
                    </a:lnTo>
                    <a:lnTo>
                      <a:pt x="59" y="321"/>
                    </a:lnTo>
                    <a:lnTo>
                      <a:pt x="65" y="338"/>
                    </a:lnTo>
                    <a:lnTo>
                      <a:pt x="54" y="348"/>
                    </a:lnTo>
                    <a:lnTo>
                      <a:pt x="49" y="364"/>
                    </a:lnTo>
                    <a:lnTo>
                      <a:pt x="0" y="409"/>
                    </a:lnTo>
                    <a:lnTo>
                      <a:pt x="17" y="434"/>
                    </a:lnTo>
                    <a:lnTo>
                      <a:pt x="17" y="434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8" name="Freeform 61"/>
              <p:cNvSpPr>
                <a:spLocks/>
              </p:cNvSpPr>
              <p:nvPr/>
            </p:nvSpPr>
            <p:spPr bwMode="auto">
              <a:xfrm>
                <a:off x="4784" y="2016"/>
                <a:ext cx="14" cy="23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1" y="7"/>
                  </a:cxn>
                  <a:cxn ang="0">
                    <a:pos x="9" y="0"/>
                  </a:cxn>
                  <a:cxn ang="0">
                    <a:pos x="14" y="5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</a:cxnLst>
                <a:rect l="0" t="0" r="r" b="b"/>
                <a:pathLst>
                  <a:path w="14" h="23">
                    <a:moveTo>
                      <a:pt x="0" y="23"/>
                    </a:moveTo>
                    <a:lnTo>
                      <a:pt x="1" y="7"/>
                    </a:lnTo>
                    <a:lnTo>
                      <a:pt x="9" y="0"/>
                    </a:lnTo>
                    <a:lnTo>
                      <a:pt x="14" y="5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9" name="Freeform 62"/>
              <p:cNvSpPr>
                <a:spLocks/>
              </p:cNvSpPr>
              <p:nvPr/>
            </p:nvSpPr>
            <p:spPr bwMode="auto">
              <a:xfrm>
                <a:off x="4800" y="1927"/>
                <a:ext cx="169" cy="97"/>
              </a:xfrm>
              <a:custGeom>
                <a:avLst/>
                <a:gdLst/>
                <a:ahLst/>
                <a:cxnLst>
                  <a:cxn ang="0">
                    <a:pos x="12" y="97"/>
                  </a:cxn>
                  <a:cxn ang="0">
                    <a:pos x="71" y="64"/>
                  </a:cxn>
                  <a:cxn ang="0">
                    <a:pos x="113" y="45"/>
                  </a:cxn>
                  <a:cxn ang="0">
                    <a:pos x="70" y="75"/>
                  </a:cxn>
                  <a:cxn ang="0">
                    <a:pos x="73" y="77"/>
                  </a:cxn>
                  <a:cxn ang="0">
                    <a:pos x="137" y="33"/>
                  </a:cxn>
                  <a:cxn ang="0">
                    <a:pos x="169" y="5"/>
                  </a:cxn>
                  <a:cxn ang="0">
                    <a:pos x="166" y="0"/>
                  </a:cxn>
                  <a:cxn ang="0">
                    <a:pos x="137" y="16"/>
                  </a:cxn>
                  <a:cxn ang="0">
                    <a:pos x="134" y="14"/>
                  </a:cxn>
                  <a:cxn ang="0">
                    <a:pos x="119" y="33"/>
                  </a:cxn>
                  <a:cxn ang="0">
                    <a:pos x="111" y="33"/>
                  </a:cxn>
                  <a:cxn ang="0">
                    <a:pos x="132" y="0"/>
                  </a:cxn>
                  <a:cxn ang="0">
                    <a:pos x="110" y="25"/>
                  </a:cxn>
                  <a:cxn ang="0">
                    <a:pos x="33" y="51"/>
                  </a:cxn>
                  <a:cxn ang="0">
                    <a:pos x="19" y="70"/>
                  </a:cxn>
                  <a:cxn ang="0">
                    <a:pos x="8" y="73"/>
                  </a:cxn>
                  <a:cxn ang="0">
                    <a:pos x="0" y="88"/>
                  </a:cxn>
                  <a:cxn ang="0">
                    <a:pos x="12" y="97"/>
                  </a:cxn>
                  <a:cxn ang="0">
                    <a:pos x="12" y="97"/>
                  </a:cxn>
                </a:cxnLst>
                <a:rect l="0" t="0" r="r" b="b"/>
                <a:pathLst>
                  <a:path w="169" h="97">
                    <a:moveTo>
                      <a:pt x="12" y="97"/>
                    </a:moveTo>
                    <a:lnTo>
                      <a:pt x="71" y="64"/>
                    </a:lnTo>
                    <a:lnTo>
                      <a:pt x="113" y="45"/>
                    </a:lnTo>
                    <a:lnTo>
                      <a:pt x="70" y="75"/>
                    </a:lnTo>
                    <a:lnTo>
                      <a:pt x="73" y="77"/>
                    </a:lnTo>
                    <a:lnTo>
                      <a:pt x="137" y="33"/>
                    </a:lnTo>
                    <a:lnTo>
                      <a:pt x="169" y="5"/>
                    </a:lnTo>
                    <a:lnTo>
                      <a:pt x="166" y="0"/>
                    </a:lnTo>
                    <a:lnTo>
                      <a:pt x="137" y="16"/>
                    </a:lnTo>
                    <a:lnTo>
                      <a:pt x="134" y="14"/>
                    </a:lnTo>
                    <a:lnTo>
                      <a:pt x="119" y="33"/>
                    </a:lnTo>
                    <a:lnTo>
                      <a:pt x="111" y="33"/>
                    </a:lnTo>
                    <a:lnTo>
                      <a:pt x="132" y="0"/>
                    </a:lnTo>
                    <a:lnTo>
                      <a:pt x="110" y="25"/>
                    </a:lnTo>
                    <a:lnTo>
                      <a:pt x="33" y="51"/>
                    </a:lnTo>
                    <a:lnTo>
                      <a:pt x="19" y="70"/>
                    </a:lnTo>
                    <a:lnTo>
                      <a:pt x="8" y="73"/>
                    </a:lnTo>
                    <a:lnTo>
                      <a:pt x="0" y="88"/>
                    </a:lnTo>
                    <a:lnTo>
                      <a:pt x="12" y="97"/>
                    </a:lnTo>
                    <a:lnTo>
                      <a:pt x="12" y="97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2" name="Group 63"/>
            <p:cNvGrpSpPr>
              <a:grpSpLocks/>
            </p:cNvGrpSpPr>
            <p:nvPr/>
          </p:nvGrpSpPr>
          <p:grpSpPr bwMode="auto">
            <a:xfrm>
              <a:off x="3724" y="3239"/>
              <a:ext cx="831" cy="689"/>
              <a:chOff x="3724" y="3239"/>
              <a:chExt cx="831" cy="689"/>
            </a:xfrm>
            <a:grpFill/>
          </p:grpSpPr>
          <p:sp>
            <p:nvSpPr>
              <p:cNvPr id="53" name="Freeform 64"/>
              <p:cNvSpPr>
                <a:spLocks/>
              </p:cNvSpPr>
              <p:nvPr/>
            </p:nvSpPr>
            <p:spPr bwMode="auto">
              <a:xfrm>
                <a:off x="3724" y="3239"/>
                <a:ext cx="831" cy="614"/>
              </a:xfrm>
              <a:custGeom>
                <a:avLst/>
                <a:gdLst/>
                <a:ahLst/>
                <a:cxnLst>
                  <a:cxn ang="0">
                    <a:pos x="0" y="59"/>
                  </a:cxn>
                  <a:cxn ang="0">
                    <a:pos x="22" y="80"/>
                  </a:cxn>
                  <a:cxn ang="0">
                    <a:pos x="19" y="94"/>
                  </a:cxn>
                  <a:cxn ang="0">
                    <a:pos x="25" y="103"/>
                  </a:cxn>
                  <a:cxn ang="0">
                    <a:pos x="16" y="118"/>
                  </a:cxn>
                  <a:cxn ang="0">
                    <a:pos x="113" y="84"/>
                  </a:cxn>
                  <a:cxn ang="0">
                    <a:pos x="238" y="163"/>
                  </a:cxn>
                  <a:cxn ang="0">
                    <a:pos x="340" y="108"/>
                  </a:cxn>
                  <a:cxn ang="0">
                    <a:pos x="399" y="121"/>
                  </a:cxn>
                  <a:cxn ang="0">
                    <a:pos x="474" y="194"/>
                  </a:cxn>
                  <a:cxn ang="0">
                    <a:pos x="501" y="194"/>
                  </a:cxn>
                  <a:cxn ang="0">
                    <a:pos x="525" y="245"/>
                  </a:cxn>
                  <a:cxn ang="0">
                    <a:pos x="518" y="343"/>
                  </a:cxn>
                  <a:cxn ang="0">
                    <a:pos x="536" y="354"/>
                  </a:cxn>
                  <a:cxn ang="0">
                    <a:pos x="539" y="336"/>
                  </a:cxn>
                  <a:cxn ang="0">
                    <a:pos x="563" y="336"/>
                  </a:cxn>
                  <a:cxn ang="0">
                    <a:pos x="539" y="383"/>
                  </a:cxn>
                  <a:cxn ang="0">
                    <a:pos x="603" y="447"/>
                  </a:cxn>
                  <a:cxn ang="0">
                    <a:pos x="613" y="429"/>
                  </a:cxn>
                  <a:cxn ang="0">
                    <a:pos x="617" y="474"/>
                  </a:cxn>
                  <a:cxn ang="0">
                    <a:pos x="638" y="483"/>
                  </a:cxn>
                  <a:cxn ang="0">
                    <a:pos x="661" y="538"/>
                  </a:cxn>
                  <a:cxn ang="0">
                    <a:pos x="683" y="538"/>
                  </a:cxn>
                  <a:cxn ang="0">
                    <a:pos x="731" y="589"/>
                  </a:cxn>
                  <a:cxn ang="0">
                    <a:pos x="758" y="592"/>
                  </a:cxn>
                  <a:cxn ang="0">
                    <a:pos x="758" y="600"/>
                  </a:cxn>
                  <a:cxn ang="0">
                    <a:pos x="739" y="614"/>
                  </a:cxn>
                  <a:cxn ang="0">
                    <a:pos x="782" y="608"/>
                  </a:cxn>
                  <a:cxn ang="0">
                    <a:pos x="809" y="597"/>
                  </a:cxn>
                  <a:cxn ang="0">
                    <a:pos x="823" y="525"/>
                  </a:cxn>
                  <a:cxn ang="0">
                    <a:pos x="831" y="528"/>
                  </a:cxn>
                  <a:cxn ang="0">
                    <a:pos x="825" y="429"/>
                  </a:cxn>
                  <a:cxn ang="0">
                    <a:pos x="814" y="400"/>
                  </a:cxn>
                  <a:cxn ang="0">
                    <a:pos x="724" y="257"/>
                  </a:cxn>
                  <a:cxn ang="0">
                    <a:pos x="654" y="121"/>
                  </a:cxn>
                  <a:cxn ang="0">
                    <a:pos x="611" y="9"/>
                  </a:cxn>
                  <a:cxn ang="0">
                    <a:pos x="600" y="8"/>
                  </a:cxn>
                  <a:cxn ang="0">
                    <a:pos x="562" y="0"/>
                  </a:cxn>
                  <a:cxn ang="0">
                    <a:pos x="550" y="11"/>
                  </a:cxn>
                  <a:cxn ang="0">
                    <a:pos x="557" y="54"/>
                  </a:cxn>
                  <a:cxn ang="0">
                    <a:pos x="541" y="51"/>
                  </a:cxn>
                  <a:cxn ang="0">
                    <a:pos x="538" y="33"/>
                  </a:cxn>
                  <a:cxn ang="0">
                    <a:pos x="274" y="48"/>
                  </a:cxn>
                  <a:cxn ang="0">
                    <a:pos x="255" y="19"/>
                  </a:cxn>
                  <a:cxn ang="0">
                    <a:pos x="0" y="41"/>
                  </a:cxn>
                  <a:cxn ang="0">
                    <a:pos x="0" y="59"/>
                  </a:cxn>
                  <a:cxn ang="0">
                    <a:pos x="0" y="59"/>
                  </a:cxn>
                </a:cxnLst>
                <a:rect l="0" t="0" r="r" b="b"/>
                <a:pathLst>
                  <a:path w="831" h="614">
                    <a:moveTo>
                      <a:pt x="0" y="59"/>
                    </a:moveTo>
                    <a:lnTo>
                      <a:pt x="22" y="80"/>
                    </a:lnTo>
                    <a:lnTo>
                      <a:pt x="19" y="94"/>
                    </a:lnTo>
                    <a:lnTo>
                      <a:pt x="25" y="103"/>
                    </a:lnTo>
                    <a:lnTo>
                      <a:pt x="16" y="118"/>
                    </a:lnTo>
                    <a:lnTo>
                      <a:pt x="113" y="84"/>
                    </a:lnTo>
                    <a:lnTo>
                      <a:pt x="238" y="163"/>
                    </a:lnTo>
                    <a:lnTo>
                      <a:pt x="340" y="108"/>
                    </a:lnTo>
                    <a:lnTo>
                      <a:pt x="399" y="121"/>
                    </a:lnTo>
                    <a:lnTo>
                      <a:pt x="474" y="194"/>
                    </a:lnTo>
                    <a:lnTo>
                      <a:pt x="501" y="194"/>
                    </a:lnTo>
                    <a:lnTo>
                      <a:pt x="525" y="245"/>
                    </a:lnTo>
                    <a:lnTo>
                      <a:pt x="518" y="343"/>
                    </a:lnTo>
                    <a:lnTo>
                      <a:pt x="536" y="354"/>
                    </a:lnTo>
                    <a:lnTo>
                      <a:pt x="539" y="336"/>
                    </a:lnTo>
                    <a:lnTo>
                      <a:pt x="563" y="336"/>
                    </a:lnTo>
                    <a:lnTo>
                      <a:pt x="539" y="383"/>
                    </a:lnTo>
                    <a:lnTo>
                      <a:pt x="603" y="447"/>
                    </a:lnTo>
                    <a:lnTo>
                      <a:pt x="613" y="429"/>
                    </a:lnTo>
                    <a:lnTo>
                      <a:pt x="617" y="474"/>
                    </a:lnTo>
                    <a:lnTo>
                      <a:pt x="638" y="483"/>
                    </a:lnTo>
                    <a:lnTo>
                      <a:pt x="661" y="538"/>
                    </a:lnTo>
                    <a:lnTo>
                      <a:pt x="683" y="538"/>
                    </a:lnTo>
                    <a:lnTo>
                      <a:pt x="731" y="589"/>
                    </a:lnTo>
                    <a:lnTo>
                      <a:pt x="758" y="592"/>
                    </a:lnTo>
                    <a:lnTo>
                      <a:pt x="758" y="600"/>
                    </a:lnTo>
                    <a:lnTo>
                      <a:pt x="739" y="614"/>
                    </a:lnTo>
                    <a:lnTo>
                      <a:pt x="782" y="608"/>
                    </a:lnTo>
                    <a:lnTo>
                      <a:pt x="809" y="597"/>
                    </a:lnTo>
                    <a:lnTo>
                      <a:pt x="823" y="525"/>
                    </a:lnTo>
                    <a:lnTo>
                      <a:pt x="831" y="528"/>
                    </a:lnTo>
                    <a:lnTo>
                      <a:pt x="825" y="429"/>
                    </a:lnTo>
                    <a:lnTo>
                      <a:pt x="814" y="400"/>
                    </a:lnTo>
                    <a:lnTo>
                      <a:pt x="724" y="257"/>
                    </a:lnTo>
                    <a:lnTo>
                      <a:pt x="654" y="121"/>
                    </a:lnTo>
                    <a:lnTo>
                      <a:pt x="611" y="9"/>
                    </a:lnTo>
                    <a:lnTo>
                      <a:pt x="600" y="8"/>
                    </a:lnTo>
                    <a:lnTo>
                      <a:pt x="562" y="0"/>
                    </a:lnTo>
                    <a:lnTo>
                      <a:pt x="550" y="11"/>
                    </a:lnTo>
                    <a:lnTo>
                      <a:pt x="557" y="54"/>
                    </a:lnTo>
                    <a:lnTo>
                      <a:pt x="541" y="51"/>
                    </a:lnTo>
                    <a:lnTo>
                      <a:pt x="538" y="33"/>
                    </a:lnTo>
                    <a:lnTo>
                      <a:pt x="274" y="48"/>
                    </a:lnTo>
                    <a:lnTo>
                      <a:pt x="255" y="19"/>
                    </a:lnTo>
                    <a:lnTo>
                      <a:pt x="0" y="41"/>
                    </a:lnTo>
                    <a:lnTo>
                      <a:pt x="0" y="59"/>
                    </a:lnTo>
                    <a:lnTo>
                      <a:pt x="0" y="59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4" name="Freeform 65"/>
              <p:cNvSpPr>
                <a:spLocks/>
              </p:cNvSpPr>
              <p:nvPr/>
            </p:nvSpPr>
            <p:spPr bwMode="auto">
              <a:xfrm>
                <a:off x="4408" y="3903"/>
                <a:ext cx="45" cy="25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4" y="12"/>
                  </a:cxn>
                  <a:cxn ang="0">
                    <a:pos x="18" y="9"/>
                  </a:cxn>
                  <a:cxn ang="0">
                    <a:pos x="39" y="0"/>
                  </a:cxn>
                  <a:cxn ang="0">
                    <a:pos x="45" y="8"/>
                  </a:cxn>
                  <a:cxn ang="0">
                    <a:pos x="21" y="14"/>
                  </a:cxn>
                  <a:cxn ang="0">
                    <a:pos x="15" y="14"/>
                  </a:cxn>
                  <a:cxn ang="0">
                    <a:pos x="15" y="25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45" h="25">
                    <a:moveTo>
                      <a:pt x="0" y="24"/>
                    </a:moveTo>
                    <a:lnTo>
                      <a:pt x="4" y="12"/>
                    </a:lnTo>
                    <a:lnTo>
                      <a:pt x="18" y="9"/>
                    </a:lnTo>
                    <a:lnTo>
                      <a:pt x="39" y="0"/>
                    </a:lnTo>
                    <a:lnTo>
                      <a:pt x="45" y="8"/>
                    </a:lnTo>
                    <a:lnTo>
                      <a:pt x="21" y="14"/>
                    </a:lnTo>
                    <a:lnTo>
                      <a:pt x="15" y="14"/>
                    </a:lnTo>
                    <a:lnTo>
                      <a:pt x="15" y="25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5" name="Freeform 66"/>
              <p:cNvSpPr>
                <a:spLocks/>
              </p:cNvSpPr>
              <p:nvPr/>
            </p:nvSpPr>
            <p:spPr bwMode="auto">
              <a:xfrm>
                <a:off x="4463" y="3869"/>
                <a:ext cx="57" cy="38"/>
              </a:xfrm>
              <a:custGeom>
                <a:avLst/>
                <a:gdLst/>
                <a:ahLst/>
                <a:cxnLst>
                  <a:cxn ang="0">
                    <a:pos x="5" y="38"/>
                  </a:cxn>
                  <a:cxn ang="0">
                    <a:pos x="57" y="0"/>
                  </a:cxn>
                  <a:cxn ang="0">
                    <a:pos x="0" y="34"/>
                  </a:cxn>
                  <a:cxn ang="0">
                    <a:pos x="5" y="38"/>
                  </a:cxn>
                  <a:cxn ang="0">
                    <a:pos x="5" y="38"/>
                  </a:cxn>
                </a:cxnLst>
                <a:rect l="0" t="0" r="r" b="b"/>
                <a:pathLst>
                  <a:path w="57" h="38">
                    <a:moveTo>
                      <a:pt x="5" y="38"/>
                    </a:moveTo>
                    <a:lnTo>
                      <a:pt x="57" y="0"/>
                    </a:lnTo>
                    <a:lnTo>
                      <a:pt x="0" y="34"/>
                    </a:lnTo>
                    <a:lnTo>
                      <a:pt x="5" y="38"/>
                    </a:lnTo>
                    <a:lnTo>
                      <a:pt x="5" y="38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6" name="Freeform 67"/>
              <p:cNvSpPr>
                <a:spLocks/>
              </p:cNvSpPr>
              <p:nvPr/>
            </p:nvSpPr>
            <p:spPr bwMode="auto">
              <a:xfrm>
                <a:off x="4522" y="3836"/>
                <a:ext cx="16" cy="32"/>
              </a:xfrm>
              <a:custGeom>
                <a:avLst/>
                <a:gdLst/>
                <a:ahLst/>
                <a:cxnLst>
                  <a:cxn ang="0">
                    <a:pos x="5" y="32"/>
                  </a:cxn>
                  <a:cxn ang="0">
                    <a:pos x="13" y="24"/>
                  </a:cxn>
                  <a:cxn ang="0">
                    <a:pos x="16" y="0"/>
                  </a:cxn>
                  <a:cxn ang="0">
                    <a:pos x="8" y="22"/>
                  </a:cxn>
                  <a:cxn ang="0">
                    <a:pos x="0" y="28"/>
                  </a:cxn>
                  <a:cxn ang="0">
                    <a:pos x="5" y="32"/>
                  </a:cxn>
                  <a:cxn ang="0">
                    <a:pos x="5" y="32"/>
                  </a:cxn>
                </a:cxnLst>
                <a:rect l="0" t="0" r="r" b="b"/>
                <a:pathLst>
                  <a:path w="16" h="32">
                    <a:moveTo>
                      <a:pt x="5" y="32"/>
                    </a:moveTo>
                    <a:lnTo>
                      <a:pt x="13" y="24"/>
                    </a:lnTo>
                    <a:lnTo>
                      <a:pt x="16" y="0"/>
                    </a:lnTo>
                    <a:lnTo>
                      <a:pt x="8" y="22"/>
                    </a:lnTo>
                    <a:lnTo>
                      <a:pt x="0" y="28"/>
                    </a:lnTo>
                    <a:lnTo>
                      <a:pt x="5" y="32"/>
                    </a:lnTo>
                    <a:lnTo>
                      <a:pt x="5" y="32"/>
                    </a:lnTo>
                    <a:close/>
                  </a:path>
                </a:pathLst>
              </a:custGeom>
              <a:grpFill/>
              <a:ln w="12700" cmpd="sng">
                <a:solidFill>
                  <a:schemeClr val="bg2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grpSp>
        <p:nvGrpSpPr>
          <p:cNvPr id="69" name="Group 68"/>
          <p:cNvGrpSpPr>
            <a:grpSpLocks noChangeAspect="1"/>
          </p:cNvGrpSpPr>
          <p:nvPr/>
        </p:nvGrpSpPr>
        <p:grpSpPr bwMode="auto">
          <a:xfrm>
            <a:off x="258989" y="4601440"/>
            <a:ext cx="2011374" cy="1584311"/>
            <a:chOff x="585" y="974"/>
            <a:chExt cx="853" cy="672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70" name="Freeform 69"/>
            <p:cNvSpPr>
              <a:spLocks noChangeAspect="1"/>
            </p:cNvSpPr>
            <p:nvPr/>
          </p:nvSpPr>
          <p:spPr bwMode="auto">
            <a:xfrm>
              <a:off x="691" y="974"/>
              <a:ext cx="747" cy="590"/>
            </a:xfrm>
            <a:custGeom>
              <a:avLst/>
              <a:gdLst/>
              <a:ahLst/>
              <a:cxnLst>
                <a:cxn ang="0">
                  <a:pos x="724" y="492"/>
                </a:cxn>
                <a:cxn ang="0">
                  <a:pos x="665" y="447"/>
                </a:cxn>
                <a:cxn ang="0">
                  <a:pos x="613" y="401"/>
                </a:cxn>
                <a:cxn ang="0">
                  <a:pos x="565" y="418"/>
                </a:cxn>
                <a:cxn ang="0">
                  <a:pos x="508" y="393"/>
                </a:cxn>
                <a:cxn ang="0">
                  <a:pos x="447" y="238"/>
                </a:cxn>
                <a:cxn ang="0">
                  <a:pos x="399" y="36"/>
                </a:cxn>
                <a:cxn ang="0">
                  <a:pos x="363" y="29"/>
                </a:cxn>
                <a:cxn ang="0">
                  <a:pos x="313" y="29"/>
                </a:cxn>
                <a:cxn ang="0">
                  <a:pos x="268" y="23"/>
                </a:cxn>
                <a:cxn ang="0">
                  <a:pos x="231" y="8"/>
                </a:cxn>
                <a:cxn ang="0">
                  <a:pos x="191" y="0"/>
                </a:cxn>
                <a:cxn ang="0">
                  <a:pos x="147" y="15"/>
                </a:cxn>
                <a:cxn ang="0">
                  <a:pos x="102" y="27"/>
                </a:cxn>
                <a:cxn ang="0">
                  <a:pos x="71" y="78"/>
                </a:cxn>
                <a:cxn ang="0">
                  <a:pos x="50" y="101"/>
                </a:cxn>
                <a:cxn ang="0">
                  <a:pos x="84" y="151"/>
                </a:cxn>
                <a:cxn ang="0">
                  <a:pos x="107" y="187"/>
                </a:cxn>
                <a:cxn ang="0">
                  <a:pos x="77" y="170"/>
                </a:cxn>
                <a:cxn ang="0">
                  <a:pos x="31" y="177"/>
                </a:cxn>
                <a:cxn ang="0">
                  <a:pos x="10" y="200"/>
                </a:cxn>
                <a:cxn ang="0">
                  <a:pos x="23" y="233"/>
                </a:cxn>
                <a:cxn ang="0">
                  <a:pos x="48" y="250"/>
                </a:cxn>
                <a:cxn ang="0">
                  <a:pos x="100" y="248"/>
                </a:cxn>
                <a:cxn ang="0">
                  <a:pos x="111" y="277"/>
                </a:cxn>
                <a:cxn ang="0">
                  <a:pos x="77" y="286"/>
                </a:cxn>
                <a:cxn ang="0">
                  <a:pos x="54" y="296"/>
                </a:cxn>
                <a:cxn ang="0">
                  <a:pos x="37" y="315"/>
                </a:cxn>
                <a:cxn ang="0">
                  <a:pos x="8" y="351"/>
                </a:cxn>
                <a:cxn ang="0">
                  <a:pos x="20" y="393"/>
                </a:cxn>
                <a:cxn ang="0">
                  <a:pos x="37" y="429"/>
                </a:cxn>
                <a:cxn ang="0">
                  <a:pos x="71" y="450"/>
                </a:cxn>
                <a:cxn ang="0">
                  <a:pos x="107" y="473"/>
                </a:cxn>
                <a:cxn ang="0">
                  <a:pos x="134" y="487"/>
                </a:cxn>
                <a:cxn ang="0">
                  <a:pos x="167" y="483"/>
                </a:cxn>
                <a:cxn ang="0">
                  <a:pos x="134" y="555"/>
                </a:cxn>
                <a:cxn ang="0">
                  <a:pos x="92" y="574"/>
                </a:cxn>
                <a:cxn ang="0">
                  <a:pos x="121" y="584"/>
                </a:cxn>
                <a:cxn ang="0">
                  <a:pos x="168" y="551"/>
                </a:cxn>
                <a:cxn ang="0">
                  <a:pos x="195" y="530"/>
                </a:cxn>
                <a:cxn ang="0">
                  <a:pos x="229" y="506"/>
                </a:cxn>
                <a:cxn ang="0">
                  <a:pos x="247" y="487"/>
                </a:cxn>
                <a:cxn ang="0">
                  <a:pos x="239" y="454"/>
                </a:cxn>
                <a:cxn ang="0">
                  <a:pos x="273" y="399"/>
                </a:cxn>
                <a:cxn ang="0">
                  <a:pos x="283" y="410"/>
                </a:cxn>
                <a:cxn ang="0">
                  <a:pos x="271" y="458"/>
                </a:cxn>
                <a:cxn ang="0">
                  <a:pos x="310" y="441"/>
                </a:cxn>
                <a:cxn ang="0">
                  <a:pos x="338" y="422"/>
                </a:cxn>
                <a:cxn ang="0">
                  <a:pos x="344" y="395"/>
                </a:cxn>
                <a:cxn ang="0">
                  <a:pos x="390" y="403"/>
                </a:cxn>
                <a:cxn ang="0">
                  <a:pos x="441" y="410"/>
                </a:cxn>
                <a:cxn ang="0">
                  <a:pos x="501" y="414"/>
                </a:cxn>
                <a:cxn ang="0">
                  <a:pos x="544" y="431"/>
                </a:cxn>
                <a:cxn ang="0">
                  <a:pos x="579" y="448"/>
                </a:cxn>
                <a:cxn ang="0">
                  <a:pos x="606" y="435"/>
                </a:cxn>
                <a:cxn ang="0">
                  <a:pos x="659" y="469"/>
                </a:cxn>
                <a:cxn ang="0">
                  <a:pos x="699" y="502"/>
                </a:cxn>
                <a:cxn ang="0">
                  <a:pos x="735" y="536"/>
                </a:cxn>
              </a:cxnLst>
              <a:rect l="0" t="0" r="r" b="b"/>
              <a:pathLst>
                <a:path w="747" h="590">
                  <a:moveTo>
                    <a:pt x="735" y="536"/>
                  </a:moveTo>
                  <a:lnTo>
                    <a:pt x="739" y="534"/>
                  </a:lnTo>
                  <a:lnTo>
                    <a:pt x="745" y="527"/>
                  </a:lnTo>
                  <a:lnTo>
                    <a:pt x="747" y="515"/>
                  </a:lnTo>
                  <a:lnTo>
                    <a:pt x="737" y="502"/>
                  </a:lnTo>
                  <a:lnTo>
                    <a:pt x="724" y="492"/>
                  </a:lnTo>
                  <a:lnTo>
                    <a:pt x="714" y="487"/>
                  </a:lnTo>
                  <a:lnTo>
                    <a:pt x="709" y="485"/>
                  </a:lnTo>
                  <a:lnTo>
                    <a:pt x="701" y="481"/>
                  </a:lnTo>
                  <a:lnTo>
                    <a:pt x="691" y="471"/>
                  </a:lnTo>
                  <a:lnTo>
                    <a:pt x="676" y="460"/>
                  </a:lnTo>
                  <a:lnTo>
                    <a:pt x="665" y="447"/>
                  </a:lnTo>
                  <a:lnTo>
                    <a:pt x="657" y="435"/>
                  </a:lnTo>
                  <a:lnTo>
                    <a:pt x="653" y="429"/>
                  </a:lnTo>
                  <a:lnTo>
                    <a:pt x="646" y="422"/>
                  </a:lnTo>
                  <a:lnTo>
                    <a:pt x="636" y="414"/>
                  </a:lnTo>
                  <a:lnTo>
                    <a:pt x="625" y="406"/>
                  </a:lnTo>
                  <a:lnTo>
                    <a:pt x="613" y="401"/>
                  </a:lnTo>
                  <a:lnTo>
                    <a:pt x="604" y="395"/>
                  </a:lnTo>
                  <a:lnTo>
                    <a:pt x="596" y="393"/>
                  </a:lnTo>
                  <a:lnTo>
                    <a:pt x="590" y="393"/>
                  </a:lnTo>
                  <a:lnTo>
                    <a:pt x="585" y="399"/>
                  </a:lnTo>
                  <a:lnTo>
                    <a:pt x="575" y="408"/>
                  </a:lnTo>
                  <a:lnTo>
                    <a:pt x="565" y="418"/>
                  </a:lnTo>
                  <a:lnTo>
                    <a:pt x="556" y="422"/>
                  </a:lnTo>
                  <a:lnTo>
                    <a:pt x="546" y="416"/>
                  </a:lnTo>
                  <a:lnTo>
                    <a:pt x="537" y="405"/>
                  </a:lnTo>
                  <a:lnTo>
                    <a:pt x="527" y="395"/>
                  </a:lnTo>
                  <a:lnTo>
                    <a:pt x="518" y="391"/>
                  </a:lnTo>
                  <a:lnTo>
                    <a:pt x="508" y="393"/>
                  </a:lnTo>
                  <a:lnTo>
                    <a:pt x="497" y="397"/>
                  </a:lnTo>
                  <a:lnTo>
                    <a:pt x="487" y="397"/>
                  </a:lnTo>
                  <a:lnTo>
                    <a:pt x="481" y="391"/>
                  </a:lnTo>
                  <a:lnTo>
                    <a:pt x="474" y="361"/>
                  </a:lnTo>
                  <a:lnTo>
                    <a:pt x="460" y="301"/>
                  </a:lnTo>
                  <a:lnTo>
                    <a:pt x="447" y="238"/>
                  </a:lnTo>
                  <a:lnTo>
                    <a:pt x="438" y="195"/>
                  </a:lnTo>
                  <a:lnTo>
                    <a:pt x="428" y="155"/>
                  </a:lnTo>
                  <a:lnTo>
                    <a:pt x="417" y="101"/>
                  </a:lnTo>
                  <a:lnTo>
                    <a:pt x="405" y="55"/>
                  </a:lnTo>
                  <a:lnTo>
                    <a:pt x="401" y="36"/>
                  </a:lnTo>
                  <a:lnTo>
                    <a:pt x="399" y="36"/>
                  </a:lnTo>
                  <a:lnTo>
                    <a:pt x="394" y="36"/>
                  </a:lnTo>
                  <a:lnTo>
                    <a:pt x="388" y="36"/>
                  </a:lnTo>
                  <a:lnTo>
                    <a:pt x="380" y="34"/>
                  </a:lnTo>
                  <a:lnTo>
                    <a:pt x="375" y="30"/>
                  </a:lnTo>
                  <a:lnTo>
                    <a:pt x="369" y="29"/>
                  </a:lnTo>
                  <a:lnTo>
                    <a:pt x="363" y="29"/>
                  </a:lnTo>
                  <a:lnTo>
                    <a:pt x="354" y="29"/>
                  </a:lnTo>
                  <a:lnTo>
                    <a:pt x="348" y="29"/>
                  </a:lnTo>
                  <a:lnTo>
                    <a:pt x="340" y="29"/>
                  </a:lnTo>
                  <a:lnTo>
                    <a:pt x="333" y="29"/>
                  </a:lnTo>
                  <a:lnTo>
                    <a:pt x="323" y="29"/>
                  </a:lnTo>
                  <a:lnTo>
                    <a:pt x="313" y="29"/>
                  </a:lnTo>
                  <a:lnTo>
                    <a:pt x="304" y="29"/>
                  </a:lnTo>
                  <a:lnTo>
                    <a:pt x="296" y="27"/>
                  </a:lnTo>
                  <a:lnTo>
                    <a:pt x="289" y="25"/>
                  </a:lnTo>
                  <a:lnTo>
                    <a:pt x="279" y="21"/>
                  </a:lnTo>
                  <a:lnTo>
                    <a:pt x="273" y="21"/>
                  </a:lnTo>
                  <a:lnTo>
                    <a:pt x="268" y="23"/>
                  </a:lnTo>
                  <a:lnTo>
                    <a:pt x="262" y="25"/>
                  </a:lnTo>
                  <a:lnTo>
                    <a:pt x="256" y="25"/>
                  </a:lnTo>
                  <a:lnTo>
                    <a:pt x="252" y="21"/>
                  </a:lnTo>
                  <a:lnTo>
                    <a:pt x="249" y="17"/>
                  </a:lnTo>
                  <a:lnTo>
                    <a:pt x="239" y="11"/>
                  </a:lnTo>
                  <a:lnTo>
                    <a:pt x="231" y="8"/>
                  </a:lnTo>
                  <a:lnTo>
                    <a:pt x="231" y="4"/>
                  </a:lnTo>
                  <a:lnTo>
                    <a:pt x="229" y="4"/>
                  </a:lnTo>
                  <a:lnTo>
                    <a:pt x="222" y="4"/>
                  </a:lnTo>
                  <a:lnTo>
                    <a:pt x="210" y="4"/>
                  </a:lnTo>
                  <a:lnTo>
                    <a:pt x="201" y="2"/>
                  </a:lnTo>
                  <a:lnTo>
                    <a:pt x="191" y="0"/>
                  </a:lnTo>
                  <a:lnTo>
                    <a:pt x="186" y="2"/>
                  </a:lnTo>
                  <a:lnTo>
                    <a:pt x="180" y="6"/>
                  </a:lnTo>
                  <a:lnTo>
                    <a:pt x="176" y="8"/>
                  </a:lnTo>
                  <a:lnTo>
                    <a:pt x="168" y="9"/>
                  </a:lnTo>
                  <a:lnTo>
                    <a:pt x="159" y="11"/>
                  </a:lnTo>
                  <a:lnTo>
                    <a:pt x="147" y="15"/>
                  </a:lnTo>
                  <a:lnTo>
                    <a:pt x="138" y="19"/>
                  </a:lnTo>
                  <a:lnTo>
                    <a:pt x="130" y="23"/>
                  </a:lnTo>
                  <a:lnTo>
                    <a:pt x="123" y="25"/>
                  </a:lnTo>
                  <a:lnTo>
                    <a:pt x="113" y="25"/>
                  </a:lnTo>
                  <a:lnTo>
                    <a:pt x="107" y="23"/>
                  </a:lnTo>
                  <a:lnTo>
                    <a:pt x="102" y="27"/>
                  </a:lnTo>
                  <a:lnTo>
                    <a:pt x="100" y="38"/>
                  </a:lnTo>
                  <a:lnTo>
                    <a:pt x="98" y="53"/>
                  </a:lnTo>
                  <a:lnTo>
                    <a:pt x="98" y="67"/>
                  </a:lnTo>
                  <a:lnTo>
                    <a:pt x="92" y="74"/>
                  </a:lnTo>
                  <a:lnTo>
                    <a:pt x="83" y="78"/>
                  </a:lnTo>
                  <a:lnTo>
                    <a:pt x="71" y="78"/>
                  </a:lnTo>
                  <a:lnTo>
                    <a:pt x="63" y="80"/>
                  </a:lnTo>
                  <a:lnTo>
                    <a:pt x="58" y="82"/>
                  </a:lnTo>
                  <a:lnTo>
                    <a:pt x="52" y="86"/>
                  </a:lnTo>
                  <a:lnTo>
                    <a:pt x="48" y="90"/>
                  </a:lnTo>
                  <a:lnTo>
                    <a:pt x="48" y="95"/>
                  </a:lnTo>
                  <a:lnTo>
                    <a:pt x="50" y="101"/>
                  </a:lnTo>
                  <a:lnTo>
                    <a:pt x="54" y="107"/>
                  </a:lnTo>
                  <a:lnTo>
                    <a:pt x="62" y="113"/>
                  </a:lnTo>
                  <a:lnTo>
                    <a:pt x="69" y="120"/>
                  </a:lnTo>
                  <a:lnTo>
                    <a:pt x="77" y="130"/>
                  </a:lnTo>
                  <a:lnTo>
                    <a:pt x="81" y="141"/>
                  </a:lnTo>
                  <a:lnTo>
                    <a:pt x="84" y="151"/>
                  </a:lnTo>
                  <a:lnTo>
                    <a:pt x="92" y="153"/>
                  </a:lnTo>
                  <a:lnTo>
                    <a:pt x="98" y="155"/>
                  </a:lnTo>
                  <a:lnTo>
                    <a:pt x="102" y="160"/>
                  </a:lnTo>
                  <a:lnTo>
                    <a:pt x="105" y="170"/>
                  </a:lnTo>
                  <a:lnTo>
                    <a:pt x="107" y="181"/>
                  </a:lnTo>
                  <a:lnTo>
                    <a:pt x="107" y="187"/>
                  </a:lnTo>
                  <a:lnTo>
                    <a:pt x="102" y="191"/>
                  </a:lnTo>
                  <a:lnTo>
                    <a:pt x="96" y="189"/>
                  </a:lnTo>
                  <a:lnTo>
                    <a:pt x="90" y="185"/>
                  </a:lnTo>
                  <a:lnTo>
                    <a:pt x="84" y="181"/>
                  </a:lnTo>
                  <a:lnTo>
                    <a:pt x="81" y="175"/>
                  </a:lnTo>
                  <a:lnTo>
                    <a:pt x="77" y="170"/>
                  </a:lnTo>
                  <a:lnTo>
                    <a:pt x="75" y="166"/>
                  </a:lnTo>
                  <a:lnTo>
                    <a:pt x="71" y="164"/>
                  </a:lnTo>
                  <a:lnTo>
                    <a:pt x="63" y="166"/>
                  </a:lnTo>
                  <a:lnTo>
                    <a:pt x="52" y="170"/>
                  </a:lnTo>
                  <a:lnTo>
                    <a:pt x="42" y="174"/>
                  </a:lnTo>
                  <a:lnTo>
                    <a:pt x="31" y="177"/>
                  </a:lnTo>
                  <a:lnTo>
                    <a:pt x="20" y="181"/>
                  </a:lnTo>
                  <a:lnTo>
                    <a:pt x="10" y="183"/>
                  </a:lnTo>
                  <a:lnTo>
                    <a:pt x="2" y="189"/>
                  </a:lnTo>
                  <a:lnTo>
                    <a:pt x="0" y="193"/>
                  </a:lnTo>
                  <a:lnTo>
                    <a:pt x="2" y="196"/>
                  </a:lnTo>
                  <a:lnTo>
                    <a:pt x="10" y="200"/>
                  </a:lnTo>
                  <a:lnTo>
                    <a:pt x="18" y="204"/>
                  </a:lnTo>
                  <a:lnTo>
                    <a:pt x="25" y="208"/>
                  </a:lnTo>
                  <a:lnTo>
                    <a:pt x="25" y="214"/>
                  </a:lnTo>
                  <a:lnTo>
                    <a:pt x="21" y="221"/>
                  </a:lnTo>
                  <a:lnTo>
                    <a:pt x="21" y="227"/>
                  </a:lnTo>
                  <a:lnTo>
                    <a:pt x="23" y="233"/>
                  </a:lnTo>
                  <a:lnTo>
                    <a:pt x="27" y="242"/>
                  </a:lnTo>
                  <a:lnTo>
                    <a:pt x="29" y="250"/>
                  </a:lnTo>
                  <a:lnTo>
                    <a:pt x="31" y="256"/>
                  </a:lnTo>
                  <a:lnTo>
                    <a:pt x="35" y="258"/>
                  </a:lnTo>
                  <a:lnTo>
                    <a:pt x="41" y="254"/>
                  </a:lnTo>
                  <a:lnTo>
                    <a:pt x="48" y="250"/>
                  </a:lnTo>
                  <a:lnTo>
                    <a:pt x="56" y="248"/>
                  </a:lnTo>
                  <a:lnTo>
                    <a:pt x="62" y="246"/>
                  </a:lnTo>
                  <a:lnTo>
                    <a:pt x="69" y="248"/>
                  </a:lnTo>
                  <a:lnTo>
                    <a:pt x="79" y="250"/>
                  </a:lnTo>
                  <a:lnTo>
                    <a:pt x="88" y="248"/>
                  </a:lnTo>
                  <a:lnTo>
                    <a:pt x="100" y="248"/>
                  </a:lnTo>
                  <a:lnTo>
                    <a:pt x="107" y="248"/>
                  </a:lnTo>
                  <a:lnTo>
                    <a:pt x="109" y="252"/>
                  </a:lnTo>
                  <a:lnTo>
                    <a:pt x="107" y="258"/>
                  </a:lnTo>
                  <a:lnTo>
                    <a:pt x="105" y="265"/>
                  </a:lnTo>
                  <a:lnTo>
                    <a:pt x="107" y="271"/>
                  </a:lnTo>
                  <a:lnTo>
                    <a:pt x="111" y="277"/>
                  </a:lnTo>
                  <a:lnTo>
                    <a:pt x="109" y="284"/>
                  </a:lnTo>
                  <a:lnTo>
                    <a:pt x="105" y="290"/>
                  </a:lnTo>
                  <a:lnTo>
                    <a:pt x="100" y="292"/>
                  </a:lnTo>
                  <a:lnTo>
                    <a:pt x="92" y="290"/>
                  </a:lnTo>
                  <a:lnTo>
                    <a:pt x="84" y="288"/>
                  </a:lnTo>
                  <a:lnTo>
                    <a:pt x="77" y="286"/>
                  </a:lnTo>
                  <a:lnTo>
                    <a:pt x="75" y="292"/>
                  </a:lnTo>
                  <a:lnTo>
                    <a:pt x="71" y="298"/>
                  </a:lnTo>
                  <a:lnTo>
                    <a:pt x="65" y="300"/>
                  </a:lnTo>
                  <a:lnTo>
                    <a:pt x="58" y="298"/>
                  </a:lnTo>
                  <a:lnTo>
                    <a:pt x="54" y="296"/>
                  </a:lnTo>
                  <a:lnTo>
                    <a:pt x="54" y="296"/>
                  </a:lnTo>
                  <a:lnTo>
                    <a:pt x="52" y="294"/>
                  </a:lnTo>
                  <a:lnTo>
                    <a:pt x="48" y="296"/>
                  </a:lnTo>
                  <a:lnTo>
                    <a:pt x="41" y="300"/>
                  </a:lnTo>
                  <a:lnTo>
                    <a:pt x="37" y="305"/>
                  </a:lnTo>
                  <a:lnTo>
                    <a:pt x="37" y="309"/>
                  </a:lnTo>
                  <a:lnTo>
                    <a:pt x="37" y="315"/>
                  </a:lnTo>
                  <a:lnTo>
                    <a:pt x="27" y="322"/>
                  </a:lnTo>
                  <a:lnTo>
                    <a:pt x="16" y="330"/>
                  </a:lnTo>
                  <a:lnTo>
                    <a:pt x="12" y="334"/>
                  </a:lnTo>
                  <a:lnTo>
                    <a:pt x="12" y="338"/>
                  </a:lnTo>
                  <a:lnTo>
                    <a:pt x="10" y="343"/>
                  </a:lnTo>
                  <a:lnTo>
                    <a:pt x="8" y="351"/>
                  </a:lnTo>
                  <a:lnTo>
                    <a:pt x="8" y="359"/>
                  </a:lnTo>
                  <a:lnTo>
                    <a:pt x="10" y="368"/>
                  </a:lnTo>
                  <a:lnTo>
                    <a:pt x="14" y="374"/>
                  </a:lnTo>
                  <a:lnTo>
                    <a:pt x="18" y="380"/>
                  </a:lnTo>
                  <a:lnTo>
                    <a:pt x="20" y="387"/>
                  </a:lnTo>
                  <a:lnTo>
                    <a:pt x="20" y="393"/>
                  </a:lnTo>
                  <a:lnTo>
                    <a:pt x="20" y="395"/>
                  </a:lnTo>
                  <a:lnTo>
                    <a:pt x="25" y="414"/>
                  </a:lnTo>
                  <a:lnTo>
                    <a:pt x="25" y="416"/>
                  </a:lnTo>
                  <a:lnTo>
                    <a:pt x="27" y="422"/>
                  </a:lnTo>
                  <a:lnTo>
                    <a:pt x="31" y="426"/>
                  </a:lnTo>
                  <a:lnTo>
                    <a:pt x="37" y="429"/>
                  </a:lnTo>
                  <a:lnTo>
                    <a:pt x="48" y="431"/>
                  </a:lnTo>
                  <a:lnTo>
                    <a:pt x="60" y="431"/>
                  </a:lnTo>
                  <a:lnTo>
                    <a:pt x="69" y="431"/>
                  </a:lnTo>
                  <a:lnTo>
                    <a:pt x="73" y="431"/>
                  </a:lnTo>
                  <a:lnTo>
                    <a:pt x="73" y="437"/>
                  </a:lnTo>
                  <a:lnTo>
                    <a:pt x="71" y="450"/>
                  </a:lnTo>
                  <a:lnTo>
                    <a:pt x="73" y="464"/>
                  </a:lnTo>
                  <a:lnTo>
                    <a:pt x="75" y="475"/>
                  </a:lnTo>
                  <a:lnTo>
                    <a:pt x="83" y="477"/>
                  </a:lnTo>
                  <a:lnTo>
                    <a:pt x="90" y="475"/>
                  </a:lnTo>
                  <a:lnTo>
                    <a:pt x="100" y="471"/>
                  </a:lnTo>
                  <a:lnTo>
                    <a:pt x="107" y="473"/>
                  </a:lnTo>
                  <a:lnTo>
                    <a:pt x="115" y="481"/>
                  </a:lnTo>
                  <a:lnTo>
                    <a:pt x="123" y="487"/>
                  </a:lnTo>
                  <a:lnTo>
                    <a:pt x="130" y="494"/>
                  </a:lnTo>
                  <a:lnTo>
                    <a:pt x="132" y="496"/>
                  </a:lnTo>
                  <a:lnTo>
                    <a:pt x="132" y="492"/>
                  </a:lnTo>
                  <a:lnTo>
                    <a:pt x="134" y="487"/>
                  </a:lnTo>
                  <a:lnTo>
                    <a:pt x="138" y="481"/>
                  </a:lnTo>
                  <a:lnTo>
                    <a:pt x="144" y="481"/>
                  </a:lnTo>
                  <a:lnTo>
                    <a:pt x="153" y="481"/>
                  </a:lnTo>
                  <a:lnTo>
                    <a:pt x="161" y="479"/>
                  </a:lnTo>
                  <a:lnTo>
                    <a:pt x="167" y="479"/>
                  </a:lnTo>
                  <a:lnTo>
                    <a:pt x="167" y="483"/>
                  </a:lnTo>
                  <a:lnTo>
                    <a:pt x="163" y="492"/>
                  </a:lnTo>
                  <a:lnTo>
                    <a:pt x="161" y="506"/>
                  </a:lnTo>
                  <a:lnTo>
                    <a:pt x="157" y="521"/>
                  </a:lnTo>
                  <a:lnTo>
                    <a:pt x="149" y="534"/>
                  </a:lnTo>
                  <a:lnTo>
                    <a:pt x="140" y="546"/>
                  </a:lnTo>
                  <a:lnTo>
                    <a:pt x="134" y="555"/>
                  </a:lnTo>
                  <a:lnTo>
                    <a:pt x="130" y="563"/>
                  </a:lnTo>
                  <a:lnTo>
                    <a:pt x="125" y="567"/>
                  </a:lnTo>
                  <a:lnTo>
                    <a:pt x="117" y="567"/>
                  </a:lnTo>
                  <a:lnTo>
                    <a:pt x="107" y="567"/>
                  </a:lnTo>
                  <a:lnTo>
                    <a:pt x="98" y="571"/>
                  </a:lnTo>
                  <a:lnTo>
                    <a:pt x="92" y="574"/>
                  </a:lnTo>
                  <a:lnTo>
                    <a:pt x="92" y="580"/>
                  </a:lnTo>
                  <a:lnTo>
                    <a:pt x="96" y="586"/>
                  </a:lnTo>
                  <a:lnTo>
                    <a:pt x="102" y="590"/>
                  </a:lnTo>
                  <a:lnTo>
                    <a:pt x="107" y="590"/>
                  </a:lnTo>
                  <a:lnTo>
                    <a:pt x="113" y="588"/>
                  </a:lnTo>
                  <a:lnTo>
                    <a:pt x="121" y="584"/>
                  </a:lnTo>
                  <a:lnTo>
                    <a:pt x="128" y="578"/>
                  </a:lnTo>
                  <a:lnTo>
                    <a:pt x="140" y="574"/>
                  </a:lnTo>
                  <a:lnTo>
                    <a:pt x="149" y="569"/>
                  </a:lnTo>
                  <a:lnTo>
                    <a:pt x="157" y="561"/>
                  </a:lnTo>
                  <a:lnTo>
                    <a:pt x="163" y="555"/>
                  </a:lnTo>
                  <a:lnTo>
                    <a:pt x="168" y="551"/>
                  </a:lnTo>
                  <a:lnTo>
                    <a:pt x="176" y="551"/>
                  </a:lnTo>
                  <a:lnTo>
                    <a:pt x="182" y="553"/>
                  </a:lnTo>
                  <a:lnTo>
                    <a:pt x="188" y="551"/>
                  </a:lnTo>
                  <a:lnTo>
                    <a:pt x="191" y="546"/>
                  </a:lnTo>
                  <a:lnTo>
                    <a:pt x="193" y="538"/>
                  </a:lnTo>
                  <a:lnTo>
                    <a:pt x="195" y="530"/>
                  </a:lnTo>
                  <a:lnTo>
                    <a:pt x="197" y="527"/>
                  </a:lnTo>
                  <a:lnTo>
                    <a:pt x="201" y="523"/>
                  </a:lnTo>
                  <a:lnTo>
                    <a:pt x="209" y="517"/>
                  </a:lnTo>
                  <a:lnTo>
                    <a:pt x="218" y="511"/>
                  </a:lnTo>
                  <a:lnTo>
                    <a:pt x="226" y="508"/>
                  </a:lnTo>
                  <a:lnTo>
                    <a:pt x="229" y="506"/>
                  </a:lnTo>
                  <a:lnTo>
                    <a:pt x="229" y="504"/>
                  </a:lnTo>
                  <a:lnTo>
                    <a:pt x="228" y="500"/>
                  </a:lnTo>
                  <a:lnTo>
                    <a:pt x="229" y="496"/>
                  </a:lnTo>
                  <a:lnTo>
                    <a:pt x="235" y="492"/>
                  </a:lnTo>
                  <a:lnTo>
                    <a:pt x="241" y="490"/>
                  </a:lnTo>
                  <a:lnTo>
                    <a:pt x="247" y="487"/>
                  </a:lnTo>
                  <a:lnTo>
                    <a:pt x="249" y="481"/>
                  </a:lnTo>
                  <a:lnTo>
                    <a:pt x="247" y="475"/>
                  </a:lnTo>
                  <a:lnTo>
                    <a:pt x="243" y="469"/>
                  </a:lnTo>
                  <a:lnTo>
                    <a:pt x="237" y="466"/>
                  </a:lnTo>
                  <a:lnTo>
                    <a:pt x="237" y="460"/>
                  </a:lnTo>
                  <a:lnTo>
                    <a:pt x="239" y="454"/>
                  </a:lnTo>
                  <a:lnTo>
                    <a:pt x="243" y="448"/>
                  </a:lnTo>
                  <a:lnTo>
                    <a:pt x="247" y="445"/>
                  </a:lnTo>
                  <a:lnTo>
                    <a:pt x="250" y="439"/>
                  </a:lnTo>
                  <a:lnTo>
                    <a:pt x="256" y="427"/>
                  </a:lnTo>
                  <a:lnTo>
                    <a:pt x="264" y="412"/>
                  </a:lnTo>
                  <a:lnTo>
                    <a:pt x="273" y="399"/>
                  </a:lnTo>
                  <a:lnTo>
                    <a:pt x="281" y="389"/>
                  </a:lnTo>
                  <a:lnTo>
                    <a:pt x="291" y="387"/>
                  </a:lnTo>
                  <a:lnTo>
                    <a:pt x="294" y="391"/>
                  </a:lnTo>
                  <a:lnTo>
                    <a:pt x="292" y="397"/>
                  </a:lnTo>
                  <a:lnTo>
                    <a:pt x="289" y="403"/>
                  </a:lnTo>
                  <a:lnTo>
                    <a:pt x="283" y="410"/>
                  </a:lnTo>
                  <a:lnTo>
                    <a:pt x="279" y="420"/>
                  </a:lnTo>
                  <a:lnTo>
                    <a:pt x="277" y="431"/>
                  </a:lnTo>
                  <a:lnTo>
                    <a:pt x="275" y="443"/>
                  </a:lnTo>
                  <a:lnTo>
                    <a:pt x="273" y="447"/>
                  </a:lnTo>
                  <a:lnTo>
                    <a:pt x="271" y="450"/>
                  </a:lnTo>
                  <a:lnTo>
                    <a:pt x="271" y="458"/>
                  </a:lnTo>
                  <a:lnTo>
                    <a:pt x="273" y="464"/>
                  </a:lnTo>
                  <a:lnTo>
                    <a:pt x="279" y="464"/>
                  </a:lnTo>
                  <a:lnTo>
                    <a:pt x="287" y="458"/>
                  </a:lnTo>
                  <a:lnTo>
                    <a:pt x="296" y="452"/>
                  </a:lnTo>
                  <a:lnTo>
                    <a:pt x="304" y="447"/>
                  </a:lnTo>
                  <a:lnTo>
                    <a:pt x="310" y="441"/>
                  </a:lnTo>
                  <a:lnTo>
                    <a:pt x="313" y="437"/>
                  </a:lnTo>
                  <a:lnTo>
                    <a:pt x="313" y="435"/>
                  </a:lnTo>
                  <a:lnTo>
                    <a:pt x="317" y="431"/>
                  </a:lnTo>
                  <a:lnTo>
                    <a:pt x="323" y="431"/>
                  </a:lnTo>
                  <a:lnTo>
                    <a:pt x="331" y="429"/>
                  </a:lnTo>
                  <a:lnTo>
                    <a:pt x="338" y="422"/>
                  </a:lnTo>
                  <a:lnTo>
                    <a:pt x="342" y="416"/>
                  </a:lnTo>
                  <a:lnTo>
                    <a:pt x="344" y="414"/>
                  </a:lnTo>
                  <a:lnTo>
                    <a:pt x="342" y="412"/>
                  </a:lnTo>
                  <a:lnTo>
                    <a:pt x="338" y="406"/>
                  </a:lnTo>
                  <a:lnTo>
                    <a:pt x="338" y="401"/>
                  </a:lnTo>
                  <a:lnTo>
                    <a:pt x="344" y="395"/>
                  </a:lnTo>
                  <a:lnTo>
                    <a:pt x="354" y="393"/>
                  </a:lnTo>
                  <a:lnTo>
                    <a:pt x="363" y="393"/>
                  </a:lnTo>
                  <a:lnTo>
                    <a:pt x="371" y="395"/>
                  </a:lnTo>
                  <a:lnTo>
                    <a:pt x="376" y="397"/>
                  </a:lnTo>
                  <a:lnTo>
                    <a:pt x="382" y="401"/>
                  </a:lnTo>
                  <a:lnTo>
                    <a:pt x="390" y="403"/>
                  </a:lnTo>
                  <a:lnTo>
                    <a:pt x="401" y="406"/>
                  </a:lnTo>
                  <a:lnTo>
                    <a:pt x="415" y="410"/>
                  </a:lnTo>
                  <a:lnTo>
                    <a:pt x="426" y="412"/>
                  </a:lnTo>
                  <a:lnTo>
                    <a:pt x="432" y="412"/>
                  </a:lnTo>
                  <a:lnTo>
                    <a:pt x="436" y="410"/>
                  </a:lnTo>
                  <a:lnTo>
                    <a:pt x="441" y="410"/>
                  </a:lnTo>
                  <a:lnTo>
                    <a:pt x="449" y="410"/>
                  </a:lnTo>
                  <a:lnTo>
                    <a:pt x="457" y="412"/>
                  </a:lnTo>
                  <a:lnTo>
                    <a:pt x="464" y="414"/>
                  </a:lnTo>
                  <a:lnTo>
                    <a:pt x="478" y="414"/>
                  </a:lnTo>
                  <a:lnTo>
                    <a:pt x="491" y="414"/>
                  </a:lnTo>
                  <a:lnTo>
                    <a:pt x="501" y="414"/>
                  </a:lnTo>
                  <a:lnTo>
                    <a:pt x="508" y="416"/>
                  </a:lnTo>
                  <a:lnTo>
                    <a:pt x="516" y="422"/>
                  </a:lnTo>
                  <a:lnTo>
                    <a:pt x="525" y="427"/>
                  </a:lnTo>
                  <a:lnTo>
                    <a:pt x="535" y="429"/>
                  </a:lnTo>
                  <a:lnTo>
                    <a:pt x="543" y="431"/>
                  </a:lnTo>
                  <a:lnTo>
                    <a:pt x="544" y="431"/>
                  </a:lnTo>
                  <a:lnTo>
                    <a:pt x="546" y="433"/>
                  </a:lnTo>
                  <a:lnTo>
                    <a:pt x="548" y="435"/>
                  </a:lnTo>
                  <a:lnTo>
                    <a:pt x="554" y="441"/>
                  </a:lnTo>
                  <a:lnTo>
                    <a:pt x="562" y="445"/>
                  </a:lnTo>
                  <a:lnTo>
                    <a:pt x="571" y="447"/>
                  </a:lnTo>
                  <a:lnTo>
                    <a:pt x="579" y="448"/>
                  </a:lnTo>
                  <a:lnTo>
                    <a:pt x="585" y="448"/>
                  </a:lnTo>
                  <a:lnTo>
                    <a:pt x="588" y="445"/>
                  </a:lnTo>
                  <a:lnTo>
                    <a:pt x="590" y="439"/>
                  </a:lnTo>
                  <a:lnTo>
                    <a:pt x="592" y="433"/>
                  </a:lnTo>
                  <a:lnTo>
                    <a:pt x="596" y="433"/>
                  </a:lnTo>
                  <a:lnTo>
                    <a:pt x="606" y="435"/>
                  </a:lnTo>
                  <a:lnTo>
                    <a:pt x="617" y="439"/>
                  </a:lnTo>
                  <a:lnTo>
                    <a:pt x="627" y="441"/>
                  </a:lnTo>
                  <a:lnTo>
                    <a:pt x="636" y="445"/>
                  </a:lnTo>
                  <a:lnTo>
                    <a:pt x="644" y="452"/>
                  </a:lnTo>
                  <a:lnTo>
                    <a:pt x="651" y="462"/>
                  </a:lnTo>
                  <a:lnTo>
                    <a:pt x="659" y="469"/>
                  </a:lnTo>
                  <a:lnTo>
                    <a:pt x="665" y="473"/>
                  </a:lnTo>
                  <a:lnTo>
                    <a:pt x="667" y="475"/>
                  </a:lnTo>
                  <a:lnTo>
                    <a:pt x="684" y="492"/>
                  </a:lnTo>
                  <a:lnTo>
                    <a:pt x="693" y="502"/>
                  </a:lnTo>
                  <a:lnTo>
                    <a:pt x="695" y="502"/>
                  </a:lnTo>
                  <a:lnTo>
                    <a:pt x="699" y="502"/>
                  </a:lnTo>
                  <a:lnTo>
                    <a:pt x="703" y="504"/>
                  </a:lnTo>
                  <a:lnTo>
                    <a:pt x="709" y="508"/>
                  </a:lnTo>
                  <a:lnTo>
                    <a:pt x="716" y="515"/>
                  </a:lnTo>
                  <a:lnTo>
                    <a:pt x="726" y="525"/>
                  </a:lnTo>
                  <a:lnTo>
                    <a:pt x="732" y="532"/>
                  </a:lnTo>
                  <a:lnTo>
                    <a:pt x="735" y="536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" name="Freeform 70"/>
            <p:cNvSpPr>
              <a:spLocks noChangeAspect="1"/>
            </p:cNvSpPr>
            <p:nvPr/>
          </p:nvSpPr>
          <p:spPr bwMode="auto">
            <a:xfrm>
              <a:off x="1276" y="1422"/>
              <a:ext cx="120" cy="86"/>
            </a:xfrm>
            <a:custGeom>
              <a:avLst/>
              <a:gdLst/>
              <a:ahLst/>
              <a:cxnLst>
                <a:cxn ang="0">
                  <a:pos x="120" y="86"/>
                </a:cxn>
                <a:cxn ang="0">
                  <a:pos x="120" y="84"/>
                </a:cxn>
                <a:cxn ang="0">
                  <a:pos x="118" y="82"/>
                </a:cxn>
                <a:cxn ang="0">
                  <a:pos x="116" y="77"/>
                </a:cxn>
                <a:cxn ang="0">
                  <a:pos x="110" y="71"/>
                </a:cxn>
                <a:cxn ang="0">
                  <a:pos x="105" y="65"/>
                </a:cxn>
                <a:cxn ang="0">
                  <a:pos x="103" y="61"/>
                </a:cxn>
                <a:cxn ang="0">
                  <a:pos x="99" y="58"/>
                </a:cxn>
                <a:cxn ang="0">
                  <a:pos x="91" y="58"/>
                </a:cxn>
                <a:cxn ang="0">
                  <a:pos x="85" y="60"/>
                </a:cxn>
                <a:cxn ang="0">
                  <a:pos x="80" y="63"/>
                </a:cxn>
                <a:cxn ang="0">
                  <a:pos x="76" y="63"/>
                </a:cxn>
                <a:cxn ang="0">
                  <a:pos x="66" y="58"/>
                </a:cxn>
                <a:cxn ang="0">
                  <a:pos x="59" y="50"/>
                </a:cxn>
                <a:cxn ang="0">
                  <a:pos x="53" y="50"/>
                </a:cxn>
                <a:cxn ang="0">
                  <a:pos x="51" y="48"/>
                </a:cxn>
                <a:cxn ang="0">
                  <a:pos x="53" y="42"/>
                </a:cxn>
                <a:cxn ang="0">
                  <a:pos x="53" y="35"/>
                </a:cxn>
                <a:cxn ang="0">
                  <a:pos x="51" y="31"/>
                </a:cxn>
                <a:cxn ang="0">
                  <a:pos x="47" y="29"/>
                </a:cxn>
                <a:cxn ang="0">
                  <a:pos x="43" y="25"/>
                </a:cxn>
                <a:cxn ang="0">
                  <a:pos x="40" y="21"/>
                </a:cxn>
                <a:cxn ang="0">
                  <a:pos x="40" y="20"/>
                </a:cxn>
                <a:cxn ang="0">
                  <a:pos x="40" y="16"/>
                </a:cxn>
                <a:cxn ang="0">
                  <a:pos x="36" y="14"/>
                </a:cxn>
                <a:cxn ang="0">
                  <a:pos x="32" y="8"/>
                </a:cxn>
                <a:cxn ang="0">
                  <a:pos x="28" y="4"/>
                </a:cxn>
                <a:cxn ang="0">
                  <a:pos x="22" y="0"/>
                </a:cxn>
                <a:cxn ang="0">
                  <a:pos x="13" y="0"/>
                </a:cxn>
                <a:cxn ang="0">
                  <a:pos x="5" y="4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5" y="16"/>
                </a:cxn>
                <a:cxn ang="0">
                  <a:pos x="17" y="21"/>
                </a:cxn>
                <a:cxn ang="0">
                  <a:pos x="28" y="25"/>
                </a:cxn>
                <a:cxn ang="0">
                  <a:pos x="36" y="31"/>
                </a:cxn>
                <a:cxn ang="0">
                  <a:pos x="40" y="37"/>
                </a:cxn>
                <a:cxn ang="0">
                  <a:pos x="40" y="44"/>
                </a:cxn>
                <a:cxn ang="0">
                  <a:pos x="43" y="50"/>
                </a:cxn>
                <a:cxn ang="0">
                  <a:pos x="47" y="54"/>
                </a:cxn>
                <a:cxn ang="0">
                  <a:pos x="53" y="60"/>
                </a:cxn>
                <a:cxn ang="0">
                  <a:pos x="61" y="65"/>
                </a:cxn>
                <a:cxn ang="0">
                  <a:pos x="68" y="69"/>
                </a:cxn>
                <a:cxn ang="0">
                  <a:pos x="78" y="73"/>
                </a:cxn>
                <a:cxn ang="0">
                  <a:pos x="84" y="75"/>
                </a:cxn>
                <a:cxn ang="0">
                  <a:pos x="89" y="75"/>
                </a:cxn>
                <a:cxn ang="0">
                  <a:pos x="91" y="73"/>
                </a:cxn>
                <a:cxn ang="0">
                  <a:pos x="95" y="75"/>
                </a:cxn>
                <a:cxn ang="0">
                  <a:pos x="99" y="79"/>
                </a:cxn>
                <a:cxn ang="0">
                  <a:pos x="105" y="82"/>
                </a:cxn>
                <a:cxn ang="0">
                  <a:pos x="112" y="84"/>
                </a:cxn>
                <a:cxn ang="0">
                  <a:pos x="118" y="86"/>
                </a:cxn>
                <a:cxn ang="0">
                  <a:pos x="120" y="86"/>
                </a:cxn>
              </a:cxnLst>
              <a:rect l="0" t="0" r="r" b="b"/>
              <a:pathLst>
                <a:path w="120" h="86">
                  <a:moveTo>
                    <a:pt x="120" y="86"/>
                  </a:moveTo>
                  <a:lnTo>
                    <a:pt x="120" y="84"/>
                  </a:lnTo>
                  <a:lnTo>
                    <a:pt x="118" y="82"/>
                  </a:lnTo>
                  <a:lnTo>
                    <a:pt x="116" y="77"/>
                  </a:lnTo>
                  <a:lnTo>
                    <a:pt x="110" y="71"/>
                  </a:lnTo>
                  <a:lnTo>
                    <a:pt x="105" y="65"/>
                  </a:lnTo>
                  <a:lnTo>
                    <a:pt x="103" y="61"/>
                  </a:lnTo>
                  <a:lnTo>
                    <a:pt x="99" y="58"/>
                  </a:lnTo>
                  <a:lnTo>
                    <a:pt x="91" y="58"/>
                  </a:lnTo>
                  <a:lnTo>
                    <a:pt x="85" y="60"/>
                  </a:lnTo>
                  <a:lnTo>
                    <a:pt x="80" y="63"/>
                  </a:lnTo>
                  <a:lnTo>
                    <a:pt x="76" y="63"/>
                  </a:lnTo>
                  <a:lnTo>
                    <a:pt x="66" y="58"/>
                  </a:lnTo>
                  <a:lnTo>
                    <a:pt x="59" y="50"/>
                  </a:lnTo>
                  <a:lnTo>
                    <a:pt x="53" y="50"/>
                  </a:lnTo>
                  <a:lnTo>
                    <a:pt x="51" y="48"/>
                  </a:lnTo>
                  <a:lnTo>
                    <a:pt x="53" y="42"/>
                  </a:lnTo>
                  <a:lnTo>
                    <a:pt x="53" y="35"/>
                  </a:lnTo>
                  <a:lnTo>
                    <a:pt x="51" y="31"/>
                  </a:lnTo>
                  <a:lnTo>
                    <a:pt x="47" y="29"/>
                  </a:lnTo>
                  <a:lnTo>
                    <a:pt x="43" y="25"/>
                  </a:lnTo>
                  <a:lnTo>
                    <a:pt x="40" y="21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36" y="14"/>
                  </a:lnTo>
                  <a:lnTo>
                    <a:pt x="32" y="8"/>
                  </a:lnTo>
                  <a:lnTo>
                    <a:pt x="28" y="4"/>
                  </a:lnTo>
                  <a:lnTo>
                    <a:pt x="22" y="0"/>
                  </a:lnTo>
                  <a:lnTo>
                    <a:pt x="13" y="0"/>
                  </a:lnTo>
                  <a:lnTo>
                    <a:pt x="5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5" y="16"/>
                  </a:lnTo>
                  <a:lnTo>
                    <a:pt x="17" y="21"/>
                  </a:lnTo>
                  <a:lnTo>
                    <a:pt x="28" y="25"/>
                  </a:lnTo>
                  <a:lnTo>
                    <a:pt x="36" y="31"/>
                  </a:lnTo>
                  <a:lnTo>
                    <a:pt x="40" y="37"/>
                  </a:lnTo>
                  <a:lnTo>
                    <a:pt x="40" y="44"/>
                  </a:lnTo>
                  <a:lnTo>
                    <a:pt x="43" y="50"/>
                  </a:lnTo>
                  <a:lnTo>
                    <a:pt x="47" y="54"/>
                  </a:lnTo>
                  <a:lnTo>
                    <a:pt x="53" y="60"/>
                  </a:lnTo>
                  <a:lnTo>
                    <a:pt x="61" y="65"/>
                  </a:lnTo>
                  <a:lnTo>
                    <a:pt x="68" y="69"/>
                  </a:lnTo>
                  <a:lnTo>
                    <a:pt x="78" y="73"/>
                  </a:lnTo>
                  <a:lnTo>
                    <a:pt x="84" y="75"/>
                  </a:lnTo>
                  <a:lnTo>
                    <a:pt x="89" y="75"/>
                  </a:lnTo>
                  <a:lnTo>
                    <a:pt x="91" y="73"/>
                  </a:lnTo>
                  <a:lnTo>
                    <a:pt x="95" y="75"/>
                  </a:lnTo>
                  <a:lnTo>
                    <a:pt x="99" y="79"/>
                  </a:lnTo>
                  <a:lnTo>
                    <a:pt x="105" y="82"/>
                  </a:lnTo>
                  <a:lnTo>
                    <a:pt x="112" y="84"/>
                  </a:lnTo>
                  <a:lnTo>
                    <a:pt x="118" y="86"/>
                  </a:lnTo>
                  <a:lnTo>
                    <a:pt x="120" y="86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2" name="Freeform 71"/>
            <p:cNvSpPr>
              <a:spLocks noChangeAspect="1"/>
            </p:cNvSpPr>
            <p:nvPr/>
          </p:nvSpPr>
          <p:spPr bwMode="auto">
            <a:xfrm>
              <a:off x="1342" y="1449"/>
              <a:ext cx="18" cy="15"/>
            </a:xfrm>
            <a:custGeom>
              <a:avLst/>
              <a:gdLst/>
              <a:ahLst/>
              <a:cxnLst>
                <a:cxn ang="0">
                  <a:pos x="18" y="15"/>
                </a:cxn>
                <a:cxn ang="0">
                  <a:pos x="18" y="14"/>
                </a:cxn>
                <a:cxn ang="0">
                  <a:pos x="16" y="8"/>
                </a:cxn>
                <a:cxn ang="0">
                  <a:pos x="12" y="2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6"/>
                </a:cxn>
                <a:cxn ang="0">
                  <a:pos x="6" y="10"/>
                </a:cxn>
                <a:cxn ang="0">
                  <a:pos x="10" y="14"/>
                </a:cxn>
                <a:cxn ang="0">
                  <a:pos x="14" y="15"/>
                </a:cxn>
                <a:cxn ang="0">
                  <a:pos x="16" y="15"/>
                </a:cxn>
                <a:cxn ang="0">
                  <a:pos x="18" y="15"/>
                </a:cxn>
              </a:cxnLst>
              <a:rect l="0" t="0" r="r" b="b"/>
              <a:pathLst>
                <a:path w="18" h="15">
                  <a:moveTo>
                    <a:pt x="18" y="15"/>
                  </a:moveTo>
                  <a:lnTo>
                    <a:pt x="18" y="14"/>
                  </a:lnTo>
                  <a:lnTo>
                    <a:pt x="16" y="8"/>
                  </a:lnTo>
                  <a:lnTo>
                    <a:pt x="12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6"/>
                  </a:lnTo>
                  <a:lnTo>
                    <a:pt x="6" y="10"/>
                  </a:lnTo>
                  <a:lnTo>
                    <a:pt x="10" y="14"/>
                  </a:lnTo>
                  <a:lnTo>
                    <a:pt x="14" y="15"/>
                  </a:lnTo>
                  <a:lnTo>
                    <a:pt x="16" y="15"/>
                  </a:lnTo>
                  <a:lnTo>
                    <a:pt x="18" y="15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" name="Freeform 72"/>
            <p:cNvSpPr>
              <a:spLocks noChangeAspect="1"/>
            </p:cNvSpPr>
            <p:nvPr/>
          </p:nvSpPr>
          <p:spPr bwMode="auto">
            <a:xfrm>
              <a:off x="1306" y="1413"/>
              <a:ext cx="23" cy="19"/>
            </a:xfrm>
            <a:custGeom>
              <a:avLst/>
              <a:gdLst/>
              <a:ahLst/>
              <a:cxnLst>
                <a:cxn ang="0">
                  <a:pos x="23" y="17"/>
                </a:cxn>
                <a:cxn ang="0">
                  <a:pos x="21" y="15"/>
                </a:cxn>
                <a:cxn ang="0">
                  <a:pos x="19" y="11"/>
                </a:cxn>
                <a:cxn ang="0">
                  <a:pos x="15" y="8"/>
                </a:cxn>
                <a:cxn ang="0">
                  <a:pos x="10" y="2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2" y="9"/>
                </a:cxn>
                <a:cxn ang="0">
                  <a:pos x="8" y="13"/>
                </a:cxn>
                <a:cxn ang="0">
                  <a:pos x="13" y="17"/>
                </a:cxn>
                <a:cxn ang="0">
                  <a:pos x="17" y="19"/>
                </a:cxn>
                <a:cxn ang="0">
                  <a:pos x="23" y="17"/>
                </a:cxn>
              </a:cxnLst>
              <a:rect l="0" t="0" r="r" b="b"/>
              <a:pathLst>
                <a:path w="23" h="19">
                  <a:moveTo>
                    <a:pt x="23" y="17"/>
                  </a:moveTo>
                  <a:lnTo>
                    <a:pt x="21" y="15"/>
                  </a:lnTo>
                  <a:lnTo>
                    <a:pt x="19" y="11"/>
                  </a:lnTo>
                  <a:lnTo>
                    <a:pt x="15" y="8"/>
                  </a:lnTo>
                  <a:lnTo>
                    <a:pt x="10" y="2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2" y="9"/>
                  </a:lnTo>
                  <a:lnTo>
                    <a:pt x="8" y="13"/>
                  </a:lnTo>
                  <a:lnTo>
                    <a:pt x="13" y="17"/>
                  </a:lnTo>
                  <a:lnTo>
                    <a:pt x="17" y="19"/>
                  </a:lnTo>
                  <a:lnTo>
                    <a:pt x="23" y="17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4" name="Freeform 73"/>
            <p:cNvSpPr>
              <a:spLocks noChangeAspect="1"/>
            </p:cNvSpPr>
            <p:nvPr/>
          </p:nvSpPr>
          <p:spPr bwMode="auto">
            <a:xfrm>
              <a:off x="730" y="1560"/>
              <a:ext cx="53" cy="21"/>
            </a:xfrm>
            <a:custGeom>
              <a:avLst/>
              <a:gdLst/>
              <a:ahLst/>
              <a:cxnLst>
                <a:cxn ang="0">
                  <a:pos x="53" y="11"/>
                </a:cxn>
                <a:cxn ang="0">
                  <a:pos x="30" y="0"/>
                </a:cxn>
                <a:cxn ang="0">
                  <a:pos x="5" y="15"/>
                </a:cxn>
                <a:cxn ang="0">
                  <a:pos x="3" y="15"/>
                </a:cxn>
                <a:cxn ang="0">
                  <a:pos x="2" y="17"/>
                </a:cxn>
                <a:cxn ang="0">
                  <a:pos x="0" y="21"/>
                </a:cxn>
                <a:cxn ang="0">
                  <a:pos x="7" y="21"/>
                </a:cxn>
                <a:cxn ang="0">
                  <a:pos x="21" y="19"/>
                </a:cxn>
                <a:cxn ang="0">
                  <a:pos x="36" y="15"/>
                </a:cxn>
                <a:cxn ang="0">
                  <a:pos x="47" y="13"/>
                </a:cxn>
                <a:cxn ang="0">
                  <a:pos x="53" y="11"/>
                </a:cxn>
              </a:cxnLst>
              <a:rect l="0" t="0" r="r" b="b"/>
              <a:pathLst>
                <a:path w="53" h="21">
                  <a:moveTo>
                    <a:pt x="53" y="11"/>
                  </a:moveTo>
                  <a:lnTo>
                    <a:pt x="30" y="0"/>
                  </a:lnTo>
                  <a:lnTo>
                    <a:pt x="5" y="15"/>
                  </a:lnTo>
                  <a:lnTo>
                    <a:pt x="3" y="15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7" y="21"/>
                  </a:lnTo>
                  <a:lnTo>
                    <a:pt x="21" y="19"/>
                  </a:lnTo>
                  <a:lnTo>
                    <a:pt x="36" y="15"/>
                  </a:lnTo>
                  <a:lnTo>
                    <a:pt x="47" y="13"/>
                  </a:lnTo>
                  <a:lnTo>
                    <a:pt x="53" y="11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5" name="Freeform 74"/>
            <p:cNvSpPr>
              <a:spLocks noChangeAspect="1"/>
            </p:cNvSpPr>
            <p:nvPr/>
          </p:nvSpPr>
          <p:spPr bwMode="auto">
            <a:xfrm>
              <a:off x="674" y="1585"/>
              <a:ext cx="54" cy="36"/>
            </a:xfrm>
            <a:custGeom>
              <a:avLst/>
              <a:gdLst/>
              <a:ahLst/>
              <a:cxnLst>
                <a:cxn ang="0">
                  <a:pos x="54" y="3"/>
                </a:cxn>
                <a:cxn ang="0">
                  <a:pos x="52" y="5"/>
                </a:cxn>
                <a:cxn ang="0">
                  <a:pos x="48" y="7"/>
                </a:cxn>
                <a:cxn ang="0">
                  <a:pos x="44" y="11"/>
                </a:cxn>
                <a:cxn ang="0">
                  <a:pos x="37" y="13"/>
                </a:cxn>
                <a:cxn ang="0">
                  <a:pos x="33" y="15"/>
                </a:cxn>
                <a:cxn ang="0">
                  <a:pos x="31" y="13"/>
                </a:cxn>
                <a:cxn ang="0">
                  <a:pos x="31" y="13"/>
                </a:cxn>
                <a:cxn ang="0">
                  <a:pos x="27" y="17"/>
                </a:cxn>
                <a:cxn ang="0">
                  <a:pos x="21" y="23"/>
                </a:cxn>
                <a:cxn ang="0">
                  <a:pos x="17" y="24"/>
                </a:cxn>
                <a:cxn ang="0">
                  <a:pos x="14" y="28"/>
                </a:cxn>
                <a:cxn ang="0">
                  <a:pos x="12" y="28"/>
                </a:cxn>
                <a:cxn ang="0">
                  <a:pos x="10" y="30"/>
                </a:cxn>
                <a:cxn ang="0">
                  <a:pos x="6" y="34"/>
                </a:cxn>
                <a:cxn ang="0">
                  <a:pos x="2" y="36"/>
                </a:cxn>
                <a:cxn ang="0">
                  <a:pos x="0" y="34"/>
                </a:cxn>
                <a:cxn ang="0">
                  <a:pos x="2" y="28"/>
                </a:cxn>
                <a:cxn ang="0">
                  <a:pos x="6" y="23"/>
                </a:cxn>
                <a:cxn ang="0">
                  <a:pos x="8" y="19"/>
                </a:cxn>
                <a:cxn ang="0">
                  <a:pos x="10" y="17"/>
                </a:cxn>
                <a:cxn ang="0">
                  <a:pos x="31" y="3"/>
                </a:cxn>
                <a:cxn ang="0">
                  <a:pos x="33" y="2"/>
                </a:cxn>
                <a:cxn ang="0">
                  <a:pos x="40" y="0"/>
                </a:cxn>
                <a:cxn ang="0">
                  <a:pos x="46" y="0"/>
                </a:cxn>
                <a:cxn ang="0">
                  <a:pos x="54" y="3"/>
                </a:cxn>
              </a:cxnLst>
              <a:rect l="0" t="0" r="r" b="b"/>
              <a:pathLst>
                <a:path w="54" h="36">
                  <a:moveTo>
                    <a:pt x="54" y="3"/>
                  </a:moveTo>
                  <a:lnTo>
                    <a:pt x="52" y="5"/>
                  </a:lnTo>
                  <a:lnTo>
                    <a:pt x="48" y="7"/>
                  </a:lnTo>
                  <a:lnTo>
                    <a:pt x="44" y="11"/>
                  </a:lnTo>
                  <a:lnTo>
                    <a:pt x="37" y="13"/>
                  </a:lnTo>
                  <a:lnTo>
                    <a:pt x="33" y="15"/>
                  </a:lnTo>
                  <a:lnTo>
                    <a:pt x="31" y="13"/>
                  </a:lnTo>
                  <a:lnTo>
                    <a:pt x="31" y="13"/>
                  </a:lnTo>
                  <a:lnTo>
                    <a:pt x="27" y="17"/>
                  </a:lnTo>
                  <a:lnTo>
                    <a:pt x="21" y="23"/>
                  </a:lnTo>
                  <a:lnTo>
                    <a:pt x="17" y="24"/>
                  </a:lnTo>
                  <a:lnTo>
                    <a:pt x="14" y="28"/>
                  </a:lnTo>
                  <a:lnTo>
                    <a:pt x="12" y="28"/>
                  </a:lnTo>
                  <a:lnTo>
                    <a:pt x="10" y="30"/>
                  </a:lnTo>
                  <a:lnTo>
                    <a:pt x="6" y="34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2" y="28"/>
                  </a:lnTo>
                  <a:lnTo>
                    <a:pt x="6" y="23"/>
                  </a:lnTo>
                  <a:lnTo>
                    <a:pt x="8" y="19"/>
                  </a:lnTo>
                  <a:lnTo>
                    <a:pt x="10" y="17"/>
                  </a:lnTo>
                  <a:lnTo>
                    <a:pt x="31" y="3"/>
                  </a:lnTo>
                  <a:lnTo>
                    <a:pt x="33" y="2"/>
                  </a:lnTo>
                  <a:lnTo>
                    <a:pt x="40" y="0"/>
                  </a:lnTo>
                  <a:lnTo>
                    <a:pt x="46" y="0"/>
                  </a:lnTo>
                  <a:lnTo>
                    <a:pt x="54" y="3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6" name="Freeform 75"/>
            <p:cNvSpPr>
              <a:spLocks noChangeAspect="1"/>
            </p:cNvSpPr>
            <p:nvPr/>
          </p:nvSpPr>
          <p:spPr bwMode="auto">
            <a:xfrm>
              <a:off x="646" y="1613"/>
              <a:ext cx="15" cy="12"/>
            </a:xfrm>
            <a:custGeom>
              <a:avLst/>
              <a:gdLst/>
              <a:ahLst/>
              <a:cxnLst>
                <a:cxn ang="0">
                  <a:pos x="15" y="10"/>
                </a:cxn>
                <a:cxn ang="0">
                  <a:pos x="15" y="8"/>
                </a:cxn>
                <a:cxn ang="0">
                  <a:pos x="13" y="4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2" y="10"/>
                </a:cxn>
                <a:cxn ang="0">
                  <a:pos x="7" y="12"/>
                </a:cxn>
                <a:cxn ang="0">
                  <a:pos x="15" y="10"/>
                </a:cxn>
              </a:cxnLst>
              <a:rect l="0" t="0" r="r" b="b"/>
              <a:pathLst>
                <a:path w="15" h="12">
                  <a:moveTo>
                    <a:pt x="15" y="10"/>
                  </a:moveTo>
                  <a:lnTo>
                    <a:pt x="15" y="8"/>
                  </a:lnTo>
                  <a:lnTo>
                    <a:pt x="13" y="4"/>
                  </a:lnTo>
                  <a:lnTo>
                    <a:pt x="9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2" y="10"/>
                  </a:lnTo>
                  <a:lnTo>
                    <a:pt x="7" y="12"/>
                  </a:lnTo>
                  <a:lnTo>
                    <a:pt x="15" y="10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7" name="Freeform 76"/>
            <p:cNvSpPr>
              <a:spLocks noChangeAspect="1"/>
            </p:cNvSpPr>
            <p:nvPr/>
          </p:nvSpPr>
          <p:spPr bwMode="auto">
            <a:xfrm>
              <a:off x="625" y="1627"/>
              <a:ext cx="15" cy="9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13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0" y="5"/>
                </a:cxn>
                <a:cxn ang="0">
                  <a:pos x="2" y="9"/>
                </a:cxn>
                <a:cxn ang="0">
                  <a:pos x="5" y="9"/>
                </a:cxn>
                <a:cxn ang="0">
                  <a:pos x="11" y="7"/>
                </a:cxn>
                <a:cxn ang="0">
                  <a:pos x="15" y="2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lnTo>
                    <a:pt x="13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0" y="5"/>
                  </a:lnTo>
                  <a:lnTo>
                    <a:pt x="2" y="9"/>
                  </a:lnTo>
                  <a:lnTo>
                    <a:pt x="5" y="9"/>
                  </a:lnTo>
                  <a:lnTo>
                    <a:pt x="11" y="7"/>
                  </a:lnTo>
                  <a:lnTo>
                    <a:pt x="15" y="2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8" name="Freeform 77"/>
            <p:cNvSpPr>
              <a:spLocks noChangeAspect="1"/>
            </p:cNvSpPr>
            <p:nvPr/>
          </p:nvSpPr>
          <p:spPr bwMode="auto">
            <a:xfrm>
              <a:off x="598" y="1625"/>
              <a:ext cx="11" cy="11"/>
            </a:xfrm>
            <a:custGeom>
              <a:avLst/>
              <a:gdLst/>
              <a:ahLst/>
              <a:cxnLst>
                <a:cxn ang="0">
                  <a:pos x="11" y="11"/>
                </a:cxn>
                <a:cxn ang="0">
                  <a:pos x="11" y="9"/>
                </a:cxn>
                <a:cxn ang="0">
                  <a:pos x="9" y="4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2" y="9"/>
                </a:cxn>
                <a:cxn ang="0">
                  <a:pos x="8" y="11"/>
                </a:cxn>
                <a:cxn ang="0">
                  <a:pos x="11" y="11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11" y="9"/>
                  </a:lnTo>
                  <a:lnTo>
                    <a:pt x="9" y="4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2" y="9"/>
                  </a:lnTo>
                  <a:lnTo>
                    <a:pt x="8" y="11"/>
                  </a:lnTo>
                  <a:lnTo>
                    <a:pt x="11" y="11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9" name="Freeform 78"/>
            <p:cNvSpPr>
              <a:spLocks noChangeAspect="1"/>
            </p:cNvSpPr>
            <p:nvPr/>
          </p:nvSpPr>
          <p:spPr bwMode="auto">
            <a:xfrm>
              <a:off x="585" y="1638"/>
              <a:ext cx="7" cy="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3" y="8"/>
                </a:cxn>
                <a:cxn ang="0">
                  <a:pos x="5" y="6"/>
                </a:cxn>
                <a:cxn ang="0">
                  <a:pos x="7" y="4"/>
                </a:cxn>
                <a:cxn ang="0">
                  <a:pos x="5" y="0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3" y="8"/>
                  </a:lnTo>
                  <a:lnTo>
                    <a:pt x="5" y="6"/>
                  </a:lnTo>
                  <a:lnTo>
                    <a:pt x="7" y="4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80" name="Group 79"/>
          <p:cNvGrpSpPr>
            <a:grpSpLocks noChangeAspect="1"/>
          </p:cNvGrpSpPr>
          <p:nvPr/>
        </p:nvGrpSpPr>
        <p:grpSpPr bwMode="auto">
          <a:xfrm>
            <a:off x="2245791" y="5282109"/>
            <a:ext cx="1362075" cy="877887"/>
            <a:chOff x="575" y="3173"/>
            <a:chExt cx="580" cy="374"/>
          </a:xfrm>
          <a:solidFill>
            <a:schemeClr val="bg2">
              <a:lumMod val="20000"/>
              <a:lumOff val="80000"/>
            </a:schemeClr>
          </a:solidFill>
        </p:grpSpPr>
        <p:sp>
          <p:nvSpPr>
            <p:cNvPr id="81" name="Freeform 80"/>
            <p:cNvSpPr>
              <a:spLocks noChangeAspect="1"/>
            </p:cNvSpPr>
            <p:nvPr/>
          </p:nvSpPr>
          <p:spPr bwMode="auto">
            <a:xfrm>
              <a:off x="575" y="3201"/>
              <a:ext cx="21" cy="23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7"/>
                </a:cxn>
                <a:cxn ang="0">
                  <a:pos x="2" y="19"/>
                </a:cxn>
                <a:cxn ang="0">
                  <a:pos x="4" y="21"/>
                </a:cxn>
                <a:cxn ang="0">
                  <a:pos x="8" y="23"/>
                </a:cxn>
                <a:cxn ang="0">
                  <a:pos x="11" y="21"/>
                </a:cxn>
                <a:cxn ang="0">
                  <a:pos x="15" y="17"/>
                </a:cxn>
                <a:cxn ang="0">
                  <a:pos x="17" y="14"/>
                </a:cxn>
                <a:cxn ang="0">
                  <a:pos x="17" y="12"/>
                </a:cxn>
                <a:cxn ang="0">
                  <a:pos x="17" y="10"/>
                </a:cxn>
                <a:cxn ang="0">
                  <a:pos x="19" y="8"/>
                </a:cxn>
                <a:cxn ang="0">
                  <a:pos x="21" y="4"/>
                </a:cxn>
                <a:cxn ang="0">
                  <a:pos x="21" y="2"/>
                </a:cxn>
                <a:cxn ang="0">
                  <a:pos x="17" y="0"/>
                </a:cxn>
              </a:cxnLst>
              <a:rect l="0" t="0" r="r" b="b"/>
              <a:pathLst>
                <a:path w="21" h="23">
                  <a:moveTo>
                    <a:pt x="17" y="0"/>
                  </a:moveTo>
                  <a:lnTo>
                    <a:pt x="0" y="17"/>
                  </a:lnTo>
                  <a:lnTo>
                    <a:pt x="2" y="19"/>
                  </a:lnTo>
                  <a:lnTo>
                    <a:pt x="4" y="21"/>
                  </a:lnTo>
                  <a:lnTo>
                    <a:pt x="8" y="23"/>
                  </a:lnTo>
                  <a:lnTo>
                    <a:pt x="11" y="21"/>
                  </a:lnTo>
                  <a:lnTo>
                    <a:pt x="15" y="17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7" y="10"/>
                  </a:lnTo>
                  <a:lnTo>
                    <a:pt x="19" y="8"/>
                  </a:lnTo>
                  <a:lnTo>
                    <a:pt x="21" y="4"/>
                  </a:lnTo>
                  <a:lnTo>
                    <a:pt x="21" y="2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2" name="Freeform 81"/>
            <p:cNvSpPr>
              <a:spLocks noChangeAspect="1"/>
            </p:cNvSpPr>
            <p:nvPr/>
          </p:nvSpPr>
          <p:spPr bwMode="auto">
            <a:xfrm>
              <a:off x="625" y="3173"/>
              <a:ext cx="55" cy="42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11" y="3"/>
                </a:cxn>
                <a:cxn ang="0">
                  <a:pos x="5" y="9"/>
                </a:cxn>
                <a:cxn ang="0">
                  <a:pos x="0" y="17"/>
                </a:cxn>
                <a:cxn ang="0">
                  <a:pos x="0" y="22"/>
                </a:cxn>
                <a:cxn ang="0">
                  <a:pos x="3" y="26"/>
                </a:cxn>
                <a:cxn ang="0">
                  <a:pos x="7" y="30"/>
                </a:cxn>
                <a:cxn ang="0">
                  <a:pos x="13" y="32"/>
                </a:cxn>
                <a:cxn ang="0">
                  <a:pos x="19" y="36"/>
                </a:cxn>
                <a:cxn ang="0">
                  <a:pos x="26" y="40"/>
                </a:cxn>
                <a:cxn ang="0">
                  <a:pos x="34" y="42"/>
                </a:cxn>
                <a:cxn ang="0">
                  <a:pos x="40" y="42"/>
                </a:cxn>
                <a:cxn ang="0">
                  <a:pos x="45" y="38"/>
                </a:cxn>
                <a:cxn ang="0">
                  <a:pos x="49" y="34"/>
                </a:cxn>
                <a:cxn ang="0">
                  <a:pos x="51" y="30"/>
                </a:cxn>
                <a:cxn ang="0">
                  <a:pos x="51" y="26"/>
                </a:cxn>
                <a:cxn ang="0">
                  <a:pos x="51" y="21"/>
                </a:cxn>
                <a:cxn ang="0">
                  <a:pos x="53" y="17"/>
                </a:cxn>
                <a:cxn ang="0">
                  <a:pos x="55" y="13"/>
                </a:cxn>
                <a:cxn ang="0">
                  <a:pos x="55" y="9"/>
                </a:cxn>
                <a:cxn ang="0">
                  <a:pos x="47" y="3"/>
                </a:cxn>
                <a:cxn ang="0">
                  <a:pos x="34" y="0"/>
                </a:cxn>
                <a:cxn ang="0">
                  <a:pos x="24" y="0"/>
                </a:cxn>
                <a:cxn ang="0">
                  <a:pos x="17" y="0"/>
                </a:cxn>
                <a:cxn ang="0">
                  <a:pos x="15" y="1"/>
                </a:cxn>
              </a:cxnLst>
              <a:rect l="0" t="0" r="r" b="b"/>
              <a:pathLst>
                <a:path w="55" h="42">
                  <a:moveTo>
                    <a:pt x="15" y="1"/>
                  </a:moveTo>
                  <a:lnTo>
                    <a:pt x="11" y="3"/>
                  </a:lnTo>
                  <a:lnTo>
                    <a:pt x="5" y="9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3" y="26"/>
                  </a:lnTo>
                  <a:lnTo>
                    <a:pt x="7" y="30"/>
                  </a:lnTo>
                  <a:lnTo>
                    <a:pt x="13" y="32"/>
                  </a:lnTo>
                  <a:lnTo>
                    <a:pt x="19" y="36"/>
                  </a:lnTo>
                  <a:lnTo>
                    <a:pt x="26" y="40"/>
                  </a:lnTo>
                  <a:lnTo>
                    <a:pt x="34" y="42"/>
                  </a:lnTo>
                  <a:lnTo>
                    <a:pt x="40" y="42"/>
                  </a:lnTo>
                  <a:lnTo>
                    <a:pt x="45" y="38"/>
                  </a:lnTo>
                  <a:lnTo>
                    <a:pt x="49" y="34"/>
                  </a:lnTo>
                  <a:lnTo>
                    <a:pt x="51" y="30"/>
                  </a:lnTo>
                  <a:lnTo>
                    <a:pt x="51" y="26"/>
                  </a:lnTo>
                  <a:lnTo>
                    <a:pt x="51" y="21"/>
                  </a:lnTo>
                  <a:lnTo>
                    <a:pt x="53" y="17"/>
                  </a:lnTo>
                  <a:lnTo>
                    <a:pt x="55" y="13"/>
                  </a:lnTo>
                  <a:lnTo>
                    <a:pt x="55" y="9"/>
                  </a:lnTo>
                  <a:lnTo>
                    <a:pt x="47" y="3"/>
                  </a:lnTo>
                  <a:lnTo>
                    <a:pt x="34" y="0"/>
                  </a:lnTo>
                  <a:lnTo>
                    <a:pt x="24" y="0"/>
                  </a:lnTo>
                  <a:lnTo>
                    <a:pt x="17" y="0"/>
                  </a:lnTo>
                  <a:lnTo>
                    <a:pt x="15" y="1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3" name="Freeform 82"/>
            <p:cNvSpPr>
              <a:spLocks noChangeAspect="1"/>
            </p:cNvSpPr>
            <p:nvPr/>
          </p:nvSpPr>
          <p:spPr bwMode="auto">
            <a:xfrm>
              <a:off x="791" y="3234"/>
              <a:ext cx="59" cy="51"/>
            </a:xfrm>
            <a:custGeom>
              <a:avLst/>
              <a:gdLst/>
              <a:ahLst/>
              <a:cxnLst>
                <a:cxn ang="0">
                  <a:pos x="5" y="15"/>
                </a:cxn>
                <a:cxn ang="0">
                  <a:pos x="4" y="17"/>
                </a:cxn>
                <a:cxn ang="0">
                  <a:pos x="2" y="19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5" y="32"/>
                </a:cxn>
                <a:cxn ang="0">
                  <a:pos x="9" y="34"/>
                </a:cxn>
                <a:cxn ang="0">
                  <a:pos x="11" y="36"/>
                </a:cxn>
                <a:cxn ang="0">
                  <a:pos x="13" y="40"/>
                </a:cxn>
                <a:cxn ang="0">
                  <a:pos x="13" y="44"/>
                </a:cxn>
                <a:cxn ang="0">
                  <a:pos x="17" y="45"/>
                </a:cxn>
                <a:cxn ang="0">
                  <a:pos x="19" y="45"/>
                </a:cxn>
                <a:cxn ang="0">
                  <a:pos x="25" y="45"/>
                </a:cxn>
                <a:cxn ang="0">
                  <a:pos x="30" y="45"/>
                </a:cxn>
                <a:cxn ang="0">
                  <a:pos x="34" y="47"/>
                </a:cxn>
                <a:cxn ang="0">
                  <a:pos x="38" y="51"/>
                </a:cxn>
                <a:cxn ang="0">
                  <a:pos x="40" y="51"/>
                </a:cxn>
                <a:cxn ang="0">
                  <a:pos x="53" y="51"/>
                </a:cxn>
                <a:cxn ang="0">
                  <a:pos x="55" y="49"/>
                </a:cxn>
                <a:cxn ang="0">
                  <a:pos x="59" y="47"/>
                </a:cxn>
                <a:cxn ang="0">
                  <a:pos x="59" y="42"/>
                </a:cxn>
                <a:cxn ang="0">
                  <a:pos x="57" y="38"/>
                </a:cxn>
                <a:cxn ang="0">
                  <a:pos x="51" y="34"/>
                </a:cxn>
                <a:cxn ang="0">
                  <a:pos x="47" y="32"/>
                </a:cxn>
                <a:cxn ang="0">
                  <a:pos x="46" y="30"/>
                </a:cxn>
                <a:cxn ang="0">
                  <a:pos x="44" y="24"/>
                </a:cxn>
                <a:cxn ang="0">
                  <a:pos x="44" y="21"/>
                </a:cxn>
                <a:cxn ang="0">
                  <a:pos x="46" y="19"/>
                </a:cxn>
                <a:cxn ang="0">
                  <a:pos x="46" y="19"/>
                </a:cxn>
                <a:cxn ang="0">
                  <a:pos x="42" y="15"/>
                </a:cxn>
                <a:cxn ang="0">
                  <a:pos x="36" y="7"/>
                </a:cxn>
                <a:cxn ang="0">
                  <a:pos x="28" y="2"/>
                </a:cxn>
                <a:cxn ang="0">
                  <a:pos x="23" y="0"/>
                </a:cxn>
                <a:cxn ang="0">
                  <a:pos x="19" y="3"/>
                </a:cxn>
                <a:cxn ang="0">
                  <a:pos x="15" y="9"/>
                </a:cxn>
                <a:cxn ang="0">
                  <a:pos x="11" y="13"/>
                </a:cxn>
                <a:cxn ang="0">
                  <a:pos x="7" y="15"/>
                </a:cxn>
                <a:cxn ang="0">
                  <a:pos x="5" y="15"/>
                </a:cxn>
              </a:cxnLst>
              <a:rect l="0" t="0" r="r" b="b"/>
              <a:pathLst>
                <a:path w="59" h="51">
                  <a:moveTo>
                    <a:pt x="5" y="15"/>
                  </a:moveTo>
                  <a:lnTo>
                    <a:pt x="4" y="17"/>
                  </a:lnTo>
                  <a:lnTo>
                    <a:pt x="2" y="19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5" y="32"/>
                  </a:lnTo>
                  <a:lnTo>
                    <a:pt x="9" y="34"/>
                  </a:lnTo>
                  <a:lnTo>
                    <a:pt x="11" y="36"/>
                  </a:lnTo>
                  <a:lnTo>
                    <a:pt x="13" y="40"/>
                  </a:lnTo>
                  <a:lnTo>
                    <a:pt x="13" y="44"/>
                  </a:lnTo>
                  <a:lnTo>
                    <a:pt x="17" y="45"/>
                  </a:lnTo>
                  <a:lnTo>
                    <a:pt x="19" y="45"/>
                  </a:lnTo>
                  <a:lnTo>
                    <a:pt x="25" y="45"/>
                  </a:lnTo>
                  <a:lnTo>
                    <a:pt x="30" y="45"/>
                  </a:lnTo>
                  <a:lnTo>
                    <a:pt x="34" y="47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53" y="51"/>
                  </a:lnTo>
                  <a:lnTo>
                    <a:pt x="55" y="49"/>
                  </a:lnTo>
                  <a:lnTo>
                    <a:pt x="59" y="47"/>
                  </a:lnTo>
                  <a:lnTo>
                    <a:pt x="59" y="42"/>
                  </a:lnTo>
                  <a:lnTo>
                    <a:pt x="57" y="38"/>
                  </a:lnTo>
                  <a:lnTo>
                    <a:pt x="51" y="34"/>
                  </a:lnTo>
                  <a:lnTo>
                    <a:pt x="47" y="32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1"/>
                  </a:lnTo>
                  <a:lnTo>
                    <a:pt x="46" y="19"/>
                  </a:lnTo>
                  <a:lnTo>
                    <a:pt x="46" y="19"/>
                  </a:lnTo>
                  <a:lnTo>
                    <a:pt x="42" y="15"/>
                  </a:lnTo>
                  <a:lnTo>
                    <a:pt x="36" y="7"/>
                  </a:lnTo>
                  <a:lnTo>
                    <a:pt x="28" y="2"/>
                  </a:lnTo>
                  <a:lnTo>
                    <a:pt x="23" y="0"/>
                  </a:lnTo>
                  <a:lnTo>
                    <a:pt x="19" y="3"/>
                  </a:lnTo>
                  <a:lnTo>
                    <a:pt x="15" y="9"/>
                  </a:lnTo>
                  <a:lnTo>
                    <a:pt x="11" y="13"/>
                  </a:lnTo>
                  <a:lnTo>
                    <a:pt x="7" y="15"/>
                  </a:lnTo>
                  <a:lnTo>
                    <a:pt x="5" y="15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4" name="Freeform 83"/>
            <p:cNvSpPr>
              <a:spLocks noChangeAspect="1"/>
            </p:cNvSpPr>
            <p:nvPr/>
          </p:nvSpPr>
          <p:spPr bwMode="auto">
            <a:xfrm>
              <a:off x="892" y="3289"/>
              <a:ext cx="57" cy="23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" y="13"/>
                </a:cxn>
                <a:cxn ang="0">
                  <a:pos x="9" y="13"/>
                </a:cxn>
                <a:cxn ang="0">
                  <a:pos x="19" y="15"/>
                </a:cxn>
                <a:cxn ang="0">
                  <a:pos x="25" y="19"/>
                </a:cxn>
                <a:cxn ang="0">
                  <a:pos x="28" y="21"/>
                </a:cxn>
                <a:cxn ang="0">
                  <a:pos x="30" y="21"/>
                </a:cxn>
                <a:cxn ang="0">
                  <a:pos x="34" y="21"/>
                </a:cxn>
                <a:cxn ang="0">
                  <a:pos x="40" y="21"/>
                </a:cxn>
                <a:cxn ang="0">
                  <a:pos x="48" y="23"/>
                </a:cxn>
                <a:cxn ang="0">
                  <a:pos x="51" y="23"/>
                </a:cxn>
                <a:cxn ang="0">
                  <a:pos x="55" y="21"/>
                </a:cxn>
                <a:cxn ang="0">
                  <a:pos x="57" y="15"/>
                </a:cxn>
                <a:cxn ang="0">
                  <a:pos x="57" y="10"/>
                </a:cxn>
                <a:cxn ang="0">
                  <a:pos x="55" y="6"/>
                </a:cxn>
                <a:cxn ang="0">
                  <a:pos x="51" y="4"/>
                </a:cxn>
                <a:cxn ang="0">
                  <a:pos x="48" y="4"/>
                </a:cxn>
                <a:cxn ang="0">
                  <a:pos x="44" y="4"/>
                </a:cxn>
                <a:cxn ang="0">
                  <a:pos x="40" y="6"/>
                </a:cxn>
                <a:cxn ang="0">
                  <a:pos x="34" y="6"/>
                </a:cxn>
                <a:cxn ang="0">
                  <a:pos x="27" y="4"/>
                </a:cxn>
                <a:cxn ang="0">
                  <a:pos x="19" y="2"/>
                </a:cxn>
                <a:cxn ang="0">
                  <a:pos x="15" y="0"/>
                </a:cxn>
                <a:cxn ang="0">
                  <a:pos x="11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2" y="10"/>
                </a:cxn>
                <a:cxn ang="0">
                  <a:pos x="0" y="11"/>
                </a:cxn>
                <a:cxn ang="0">
                  <a:pos x="0" y="13"/>
                </a:cxn>
              </a:cxnLst>
              <a:rect l="0" t="0" r="r" b="b"/>
              <a:pathLst>
                <a:path w="57" h="23">
                  <a:moveTo>
                    <a:pt x="0" y="13"/>
                  </a:moveTo>
                  <a:lnTo>
                    <a:pt x="4" y="13"/>
                  </a:lnTo>
                  <a:lnTo>
                    <a:pt x="9" y="13"/>
                  </a:lnTo>
                  <a:lnTo>
                    <a:pt x="19" y="15"/>
                  </a:lnTo>
                  <a:lnTo>
                    <a:pt x="25" y="19"/>
                  </a:lnTo>
                  <a:lnTo>
                    <a:pt x="28" y="21"/>
                  </a:lnTo>
                  <a:lnTo>
                    <a:pt x="30" y="21"/>
                  </a:lnTo>
                  <a:lnTo>
                    <a:pt x="34" y="21"/>
                  </a:lnTo>
                  <a:lnTo>
                    <a:pt x="40" y="21"/>
                  </a:lnTo>
                  <a:lnTo>
                    <a:pt x="48" y="23"/>
                  </a:lnTo>
                  <a:lnTo>
                    <a:pt x="51" y="23"/>
                  </a:lnTo>
                  <a:lnTo>
                    <a:pt x="55" y="21"/>
                  </a:lnTo>
                  <a:lnTo>
                    <a:pt x="57" y="15"/>
                  </a:lnTo>
                  <a:lnTo>
                    <a:pt x="57" y="10"/>
                  </a:lnTo>
                  <a:lnTo>
                    <a:pt x="55" y="6"/>
                  </a:lnTo>
                  <a:lnTo>
                    <a:pt x="51" y="4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0" y="6"/>
                  </a:lnTo>
                  <a:lnTo>
                    <a:pt x="34" y="6"/>
                  </a:lnTo>
                  <a:lnTo>
                    <a:pt x="27" y="4"/>
                  </a:lnTo>
                  <a:lnTo>
                    <a:pt x="19" y="2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1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5" name="Freeform 84"/>
            <p:cNvSpPr>
              <a:spLocks noChangeAspect="1"/>
            </p:cNvSpPr>
            <p:nvPr/>
          </p:nvSpPr>
          <p:spPr bwMode="auto">
            <a:xfrm>
              <a:off x="917" y="3323"/>
              <a:ext cx="28" cy="23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26" y="4"/>
                </a:cxn>
                <a:cxn ang="0">
                  <a:pos x="28" y="10"/>
                </a:cxn>
                <a:cxn ang="0">
                  <a:pos x="28" y="16"/>
                </a:cxn>
                <a:cxn ang="0">
                  <a:pos x="26" y="18"/>
                </a:cxn>
                <a:cxn ang="0">
                  <a:pos x="23" y="18"/>
                </a:cxn>
                <a:cxn ang="0">
                  <a:pos x="21" y="18"/>
                </a:cxn>
                <a:cxn ang="0">
                  <a:pos x="19" y="18"/>
                </a:cxn>
                <a:cxn ang="0">
                  <a:pos x="19" y="18"/>
                </a:cxn>
                <a:cxn ang="0">
                  <a:pos x="17" y="19"/>
                </a:cxn>
                <a:cxn ang="0">
                  <a:pos x="13" y="21"/>
                </a:cxn>
                <a:cxn ang="0">
                  <a:pos x="9" y="23"/>
                </a:cxn>
                <a:cxn ang="0">
                  <a:pos x="7" y="21"/>
                </a:cxn>
                <a:cxn ang="0">
                  <a:pos x="7" y="19"/>
                </a:cxn>
                <a:cxn ang="0">
                  <a:pos x="7" y="19"/>
                </a:cxn>
                <a:cxn ang="0">
                  <a:pos x="7" y="19"/>
                </a:cxn>
                <a:cxn ang="0">
                  <a:pos x="5" y="16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13" y="2"/>
                </a:cxn>
                <a:cxn ang="0">
                  <a:pos x="19" y="2"/>
                </a:cxn>
                <a:cxn ang="0">
                  <a:pos x="23" y="2"/>
                </a:cxn>
                <a:cxn ang="0">
                  <a:pos x="24" y="2"/>
                </a:cxn>
              </a:cxnLst>
              <a:rect l="0" t="0" r="r" b="b"/>
              <a:pathLst>
                <a:path w="28" h="23">
                  <a:moveTo>
                    <a:pt x="24" y="2"/>
                  </a:moveTo>
                  <a:lnTo>
                    <a:pt x="26" y="4"/>
                  </a:lnTo>
                  <a:lnTo>
                    <a:pt x="28" y="10"/>
                  </a:lnTo>
                  <a:lnTo>
                    <a:pt x="28" y="16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1" y="18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17" y="19"/>
                  </a:lnTo>
                  <a:lnTo>
                    <a:pt x="13" y="21"/>
                  </a:lnTo>
                  <a:lnTo>
                    <a:pt x="9" y="23"/>
                  </a:lnTo>
                  <a:lnTo>
                    <a:pt x="7" y="21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5" y="16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" y="0"/>
                  </a:lnTo>
                  <a:lnTo>
                    <a:pt x="13" y="2"/>
                  </a:lnTo>
                  <a:lnTo>
                    <a:pt x="19" y="2"/>
                  </a:lnTo>
                  <a:lnTo>
                    <a:pt x="23" y="2"/>
                  </a:lnTo>
                  <a:lnTo>
                    <a:pt x="24" y="2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6" name="Freeform 85"/>
            <p:cNvSpPr>
              <a:spLocks noChangeAspect="1"/>
            </p:cNvSpPr>
            <p:nvPr/>
          </p:nvSpPr>
          <p:spPr bwMode="auto">
            <a:xfrm>
              <a:off x="953" y="3310"/>
              <a:ext cx="86" cy="53"/>
            </a:xfrm>
            <a:custGeom>
              <a:avLst/>
              <a:gdLst/>
              <a:ahLst/>
              <a:cxnLst>
                <a:cxn ang="0">
                  <a:pos x="17" y="4"/>
                </a:cxn>
                <a:cxn ang="0">
                  <a:pos x="15" y="2"/>
                </a:cxn>
                <a:cxn ang="0">
                  <a:pos x="13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6" y="19"/>
                </a:cxn>
                <a:cxn ang="0">
                  <a:pos x="11" y="23"/>
                </a:cxn>
                <a:cxn ang="0">
                  <a:pos x="15" y="29"/>
                </a:cxn>
                <a:cxn ang="0">
                  <a:pos x="19" y="31"/>
                </a:cxn>
                <a:cxn ang="0">
                  <a:pos x="21" y="32"/>
                </a:cxn>
                <a:cxn ang="0">
                  <a:pos x="23" y="32"/>
                </a:cxn>
                <a:cxn ang="0">
                  <a:pos x="27" y="31"/>
                </a:cxn>
                <a:cxn ang="0">
                  <a:pos x="30" y="31"/>
                </a:cxn>
                <a:cxn ang="0">
                  <a:pos x="30" y="34"/>
                </a:cxn>
                <a:cxn ang="0">
                  <a:pos x="30" y="40"/>
                </a:cxn>
                <a:cxn ang="0">
                  <a:pos x="30" y="46"/>
                </a:cxn>
                <a:cxn ang="0">
                  <a:pos x="32" y="52"/>
                </a:cxn>
                <a:cxn ang="0">
                  <a:pos x="32" y="53"/>
                </a:cxn>
                <a:cxn ang="0">
                  <a:pos x="34" y="53"/>
                </a:cxn>
                <a:cxn ang="0">
                  <a:pos x="38" y="53"/>
                </a:cxn>
                <a:cxn ang="0">
                  <a:pos x="44" y="53"/>
                </a:cxn>
                <a:cxn ang="0">
                  <a:pos x="53" y="50"/>
                </a:cxn>
                <a:cxn ang="0">
                  <a:pos x="63" y="46"/>
                </a:cxn>
                <a:cxn ang="0">
                  <a:pos x="69" y="44"/>
                </a:cxn>
                <a:cxn ang="0">
                  <a:pos x="74" y="40"/>
                </a:cxn>
                <a:cxn ang="0">
                  <a:pos x="78" y="38"/>
                </a:cxn>
                <a:cxn ang="0">
                  <a:pos x="82" y="36"/>
                </a:cxn>
                <a:cxn ang="0">
                  <a:pos x="86" y="32"/>
                </a:cxn>
                <a:cxn ang="0">
                  <a:pos x="86" y="29"/>
                </a:cxn>
                <a:cxn ang="0">
                  <a:pos x="82" y="27"/>
                </a:cxn>
                <a:cxn ang="0">
                  <a:pos x="74" y="25"/>
                </a:cxn>
                <a:cxn ang="0">
                  <a:pos x="69" y="23"/>
                </a:cxn>
                <a:cxn ang="0">
                  <a:pos x="63" y="21"/>
                </a:cxn>
                <a:cxn ang="0">
                  <a:pos x="61" y="19"/>
                </a:cxn>
                <a:cxn ang="0">
                  <a:pos x="59" y="17"/>
                </a:cxn>
                <a:cxn ang="0">
                  <a:pos x="57" y="13"/>
                </a:cxn>
                <a:cxn ang="0">
                  <a:pos x="51" y="10"/>
                </a:cxn>
                <a:cxn ang="0">
                  <a:pos x="46" y="8"/>
                </a:cxn>
                <a:cxn ang="0">
                  <a:pos x="40" y="10"/>
                </a:cxn>
                <a:cxn ang="0">
                  <a:pos x="32" y="10"/>
                </a:cxn>
                <a:cxn ang="0">
                  <a:pos x="27" y="10"/>
                </a:cxn>
                <a:cxn ang="0">
                  <a:pos x="25" y="10"/>
                </a:cxn>
                <a:cxn ang="0">
                  <a:pos x="17" y="4"/>
                </a:cxn>
              </a:cxnLst>
              <a:rect l="0" t="0" r="r" b="b"/>
              <a:pathLst>
                <a:path w="86" h="53">
                  <a:moveTo>
                    <a:pt x="17" y="4"/>
                  </a:moveTo>
                  <a:lnTo>
                    <a:pt x="15" y="2"/>
                  </a:lnTo>
                  <a:lnTo>
                    <a:pt x="13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1"/>
                  </a:lnTo>
                  <a:lnTo>
                    <a:pt x="2" y="15"/>
                  </a:lnTo>
                  <a:lnTo>
                    <a:pt x="6" y="19"/>
                  </a:lnTo>
                  <a:lnTo>
                    <a:pt x="11" y="23"/>
                  </a:lnTo>
                  <a:lnTo>
                    <a:pt x="15" y="29"/>
                  </a:lnTo>
                  <a:lnTo>
                    <a:pt x="19" y="31"/>
                  </a:lnTo>
                  <a:lnTo>
                    <a:pt x="21" y="32"/>
                  </a:lnTo>
                  <a:lnTo>
                    <a:pt x="23" y="32"/>
                  </a:lnTo>
                  <a:lnTo>
                    <a:pt x="27" y="31"/>
                  </a:lnTo>
                  <a:lnTo>
                    <a:pt x="30" y="31"/>
                  </a:lnTo>
                  <a:lnTo>
                    <a:pt x="30" y="34"/>
                  </a:lnTo>
                  <a:lnTo>
                    <a:pt x="30" y="40"/>
                  </a:lnTo>
                  <a:lnTo>
                    <a:pt x="30" y="46"/>
                  </a:lnTo>
                  <a:lnTo>
                    <a:pt x="32" y="52"/>
                  </a:lnTo>
                  <a:lnTo>
                    <a:pt x="32" y="53"/>
                  </a:lnTo>
                  <a:lnTo>
                    <a:pt x="34" y="53"/>
                  </a:lnTo>
                  <a:lnTo>
                    <a:pt x="38" y="53"/>
                  </a:lnTo>
                  <a:lnTo>
                    <a:pt x="44" y="53"/>
                  </a:lnTo>
                  <a:lnTo>
                    <a:pt x="53" y="50"/>
                  </a:lnTo>
                  <a:lnTo>
                    <a:pt x="63" y="46"/>
                  </a:lnTo>
                  <a:lnTo>
                    <a:pt x="69" y="44"/>
                  </a:lnTo>
                  <a:lnTo>
                    <a:pt x="74" y="40"/>
                  </a:lnTo>
                  <a:lnTo>
                    <a:pt x="78" y="38"/>
                  </a:lnTo>
                  <a:lnTo>
                    <a:pt x="82" y="36"/>
                  </a:lnTo>
                  <a:lnTo>
                    <a:pt x="86" y="32"/>
                  </a:lnTo>
                  <a:lnTo>
                    <a:pt x="86" y="29"/>
                  </a:lnTo>
                  <a:lnTo>
                    <a:pt x="82" y="27"/>
                  </a:lnTo>
                  <a:lnTo>
                    <a:pt x="74" y="25"/>
                  </a:lnTo>
                  <a:lnTo>
                    <a:pt x="69" y="23"/>
                  </a:lnTo>
                  <a:lnTo>
                    <a:pt x="63" y="21"/>
                  </a:lnTo>
                  <a:lnTo>
                    <a:pt x="61" y="19"/>
                  </a:lnTo>
                  <a:lnTo>
                    <a:pt x="59" y="17"/>
                  </a:lnTo>
                  <a:lnTo>
                    <a:pt x="57" y="13"/>
                  </a:lnTo>
                  <a:lnTo>
                    <a:pt x="51" y="10"/>
                  </a:lnTo>
                  <a:lnTo>
                    <a:pt x="46" y="8"/>
                  </a:lnTo>
                  <a:lnTo>
                    <a:pt x="40" y="10"/>
                  </a:lnTo>
                  <a:lnTo>
                    <a:pt x="32" y="10"/>
                  </a:lnTo>
                  <a:lnTo>
                    <a:pt x="27" y="10"/>
                  </a:lnTo>
                  <a:lnTo>
                    <a:pt x="25" y="10"/>
                  </a:lnTo>
                  <a:lnTo>
                    <a:pt x="17" y="4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7" name="Freeform 86"/>
            <p:cNvSpPr>
              <a:spLocks noChangeAspect="1"/>
            </p:cNvSpPr>
            <p:nvPr/>
          </p:nvSpPr>
          <p:spPr bwMode="auto">
            <a:xfrm>
              <a:off x="959" y="3358"/>
              <a:ext cx="15" cy="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5" y="2"/>
                </a:cxn>
                <a:cxn ang="0">
                  <a:pos x="15" y="7"/>
                </a:cxn>
                <a:cxn ang="0">
                  <a:pos x="15" y="13"/>
                </a:cxn>
                <a:cxn ang="0">
                  <a:pos x="11" y="17"/>
                </a:cxn>
                <a:cxn ang="0">
                  <a:pos x="5" y="17"/>
                </a:cxn>
                <a:cxn ang="0">
                  <a:pos x="2" y="13"/>
                </a:cxn>
                <a:cxn ang="0">
                  <a:pos x="0" y="11"/>
                </a:cxn>
                <a:cxn ang="0">
                  <a:pos x="0" y="9"/>
                </a:cxn>
                <a:cxn ang="0">
                  <a:pos x="0" y="7"/>
                </a:cxn>
                <a:cxn ang="0">
                  <a:pos x="2" y="4"/>
                </a:cxn>
                <a:cxn ang="0">
                  <a:pos x="5" y="2"/>
                </a:cxn>
                <a:cxn ang="0">
                  <a:pos x="13" y="0"/>
                </a:cxn>
              </a:cxnLst>
              <a:rect l="0" t="0" r="r" b="b"/>
              <a:pathLst>
                <a:path w="15" h="17">
                  <a:moveTo>
                    <a:pt x="13" y="0"/>
                  </a:moveTo>
                  <a:lnTo>
                    <a:pt x="15" y="2"/>
                  </a:lnTo>
                  <a:lnTo>
                    <a:pt x="15" y="7"/>
                  </a:lnTo>
                  <a:lnTo>
                    <a:pt x="15" y="13"/>
                  </a:lnTo>
                  <a:lnTo>
                    <a:pt x="11" y="17"/>
                  </a:lnTo>
                  <a:lnTo>
                    <a:pt x="5" y="17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4"/>
                  </a:lnTo>
                  <a:lnTo>
                    <a:pt x="5" y="2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87"/>
            <p:cNvSpPr>
              <a:spLocks noChangeAspect="1"/>
            </p:cNvSpPr>
            <p:nvPr/>
          </p:nvSpPr>
          <p:spPr bwMode="auto">
            <a:xfrm>
              <a:off x="1027" y="3398"/>
              <a:ext cx="128" cy="149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5" y="4"/>
                </a:cxn>
                <a:cxn ang="0">
                  <a:pos x="23" y="2"/>
                </a:cxn>
                <a:cxn ang="0">
                  <a:pos x="19" y="0"/>
                </a:cxn>
                <a:cxn ang="0">
                  <a:pos x="16" y="0"/>
                </a:cxn>
                <a:cxn ang="0">
                  <a:pos x="14" y="4"/>
                </a:cxn>
                <a:cxn ang="0">
                  <a:pos x="16" y="9"/>
                </a:cxn>
                <a:cxn ang="0">
                  <a:pos x="18" y="17"/>
                </a:cxn>
                <a:cxn ang="0">
                  <a:pos x="19" y="23"/>
                </a:cxn>
                <a:cxn ang="0">
                  <a:pos x="21" y="28"/>
                </a:cxn>
                <a:cxn ang="0">
                  <a:pos x="21" y="34"/>
                </a:cxn>
                <a:cxn ang="0">
                  <a:pos x="21" y="40"/>
                </a:cxn>
                <a:cxn ang="0">
                  <a:pos x="18" y="44"/>
                </a:cxn>
                <a:cxn ang="0">
                  <a:pos x="12" y="47"/>
                </a:cxn>
                <a:cxn ang="0">
                  <a:pos x="4" y="53"/>
                </a:cxn>
                <a:cxn ang="0">
                  <a:pos x="0" y="59"/>
                </a:cxn>
                <a:cxn ang="0">
                  <a:pos x="2" y="68"/>
                </a:cxn>
                <a:cxn ang="0">
                  <a:pos x="6" y="78"/>
                </a:cxn>
                <a:cxn ang="0">
                  <a:pos x="10" y="86"/>
                </a:cxn>
                <a:cxn ang="0">
                  <a:pos x="12" y="93"/>
                </a:cxn>
                <a:cxn ang="0">
                  <a:pos x="12" y="101"/>
                </a:cxn>
                <a:cxn ang="0">
                  <a:pos x="12" y="112"/>
                </a:cxn>
                <a:cxn ang="0">
                  <a:pos x="14" y="124"/>
                </a:cxn>
                <a:cxn ang="0">
                  <a:pos x="19" y="137"/>
                </a:cxn>
                <a:cxn ang="0">
                  <a:pos x="27" y="145"/>
                </a:cxn>
                <a:cxn ang="0">
                  <a:pos x="37" y="149"/>
                </a:cxn>
                <a:cxn ang="0">
                  <a:pos x="44" y="149"/>
                </a:cxn>
                <a:cxn ang="0">
                  <a:pos x="50" y="145"/>
                </a:cxn>
                <a:cxn ang="0">
                  <a:pos x="54" y="137"/>
                </a:cxn>
                <a:cxn ang="0">
                  <a:pos x="58" y="130"/>
                </a:cxn>
                <a:cxn ang="0">
                  <a:pos x="61" y="124"/>
                </a:cxn>
                <a:cxn ang="0">
                  <a:pos x="65" y="120"/>
                </a:cxn>
                <a:cxn ang="0">
                  <a:pos x="75" y="118"/>
                </a:cxn>
                <a:cxn ang="0">
                  <a:pos x="88" y="116"/>
                </a:cxn>
                <a:cxn ang="0">
                  <a:pos x="102" y="110"/>
                </a:cxn>
                <a:cxn ang="0">
                  <a:pos x="113" y="107"/>
                </a:cxn>
                <a:cxn ang="0">
                  <a:pos x="119" y="101"/>
                </a:cxn>
                <a:cxn ang="0">
                  <a:pos x="124" y="97"/>
                </a:cxn>
                <a:cxn ang="0">
                  <a:pos x="128" y="91"/>
                </a:cxn>
                <a:cxn ang="0">
                  <a:pos x="128" y="86"/>
                </a:cxn>
                <a:cxn ang="0">
                  <a:pos x="121" y="78"/>
                </a:cxn>
                <a:cxn ang="0">
                  <a:pos x="111" y="70"/>
                </a:cxn>
                <a:cxn ang="0">
                  <a:pos x="107" y="65"/>
                </a:cxn>
                <a:cxn ang="0">
                  <a:pos x="105" y="59"/>
                </a:cxn>
                <a:cxn ang="0">
                  <a:pos x="103" y="51"/>
                </a:cxn>
                <a:cxn ang="0">
                  <a:pos x="100" y="42"/>
                </a:cxn>
                <a:cxn ang="0">
                  <a:pos x="90" y="32"/>
                </a:cxn>
                <a:cxn ang="0">
                  <a:pos x="79" y="23"/>
                </a:cxn>
                <a:cxn ang="0">
                  <a:pos x="63" y="19"/>
                </a:cxn>
                <a:cxn ang="0">
                  <a:pos x="50" y="17"/>
                </a:cxn>
                <a:cxn ang="0">
                  <a:pos x="40" y="13"/>
                </a:cxn>
                <a:cxn ang="0">
                  <a:pos x="33" y="9"/>
                </a:cxn>
                <a:cxn ang="0">
                  <a:pos x="27" y="6"/>
                </a:cxn>
              </a:cxnLst>
              <a:rect l="0" t="0" r="r" b="b"/>
              <a:pathLst>
                <a:path w="128" h="149">
                  <a:moveTo>
                    <a:pt x="27" y="6"/>
                  </a:moveTo>
                  <a:lnTo>
                    <a:pt x="25" y="4"/>
                  </a:lnTo>
                  <a:lnTo>
                    <a:pt x="23" y="2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4" y="4"/>
                  </a:lnTo>
                  <a:lnTo>
                    <a:pt x="16" y="9"/>
                  </a:lnTo>
                  <a:lnTo>
                    <a:pt x="18" y="17"/>
                  </a:lnTo>
                  <a:lnTo>
                    <a:pt x="19" y="23"/>
                  </a:lnTo>
                  <a:lnTo>
                    <a:pt x="21" y="28"/>
                  </a:lnTo>
                  <a:lnTo>
                    <a:pt x="21" y="34"/>
                  </a:lnTo>
                  <a:lnTo>
                    <a:pt x="21" y="40"/>
                  </a:lnTo>
                  <a:lnTo>
                    <a:pt x="18" y="44"/>
                  </a:lnTo>
                  <a:lnTo>
                    <a:pt x="12" y="47"/>
                  </a:lnTo>
                  <a:lnTo>
                    <a:pt x="4" y="53"/>
                  </a:lnTo>
                  <a:lnTo>
                    <a:pt x="0" y="59"/>
                  </a:lnTo>
                  <a:lnTo>
                    <a:pt x="2" y="68"/>
                  </a:lnTo>
                  <a:lnTo>
                    <a:pt x="6" y="78"/>
                  </a:lnTo>
                  <a:lnTo>
                    <a:pt x="10" y="86"/>
                  </a:lnTo>
                  <a:lnTo>
                    <a:pt x="12" y="93"/>
                  </a:lnTo>
                  <a:lnTo>
                    <a:pt x="12" y="101"/>
                  </a:lnTo>
                  <a:lnTo>
                    <a:pt x="12" y="112"/>
                  </a:lnTo>
                  <a:lnTo>
                    <a:pt x="14" y="124"/>
                  </a:lnTo>
                  <a:lnTo>
                    <a:pt x="19" y="137"/>
                  </a:lnTo>
                  <a:lnTo>
                    <a:pt x="27" y="145"/>
                  </a:lnTo>
                  <a:lnTo>
                    <a:pt x="37" y="149"/>
                  </a:lnTo>
                  <a:lnTo>
                    <a:pt x="44" y="149"/>
                  </a:lnTo>
                  <a:lnTo>
                    <a:pt x="50" y="145"/>
                  </a:lnTo>
                  <a:lnTo>
                    <a:pt x="54" y="137"/>
                  </a:lnTo>
                  <a:lnTo>
                    <a:pt x="58" y="130"/>
                  </a:lnTo>
                  <a:lnTo>
                    <a:pt x="61" y="124"/>
                  </a:lnTo>
                  <a:lnTo>
                    <a:pt x="65" y="120"/>
                  </a:lnTo>
                  <a:lnTo>
                    <a:pt x="75" y="118"/>
                  </a:lnTo>
                  <a:lnTo>
                    <a:pt x="88" y="116"/>
                  </a:lnTo>
                  <a:lnTo>
                    <a:pt x="102" y="110"/>
                  </a:lnTo>
                  <a:lnTo>
                    <a:pt x="113" y="107"/>
                  </a:lnTo>
                  <a:lnTo>
                    <a:pt x="119" y="101"/>
                  </a:lnTo>
                  <a:lnTo>
                    <a:pt x="124" y="97"/>
                  </a:lnTo>
                  <a:lnTo>
                    <a:pt x="128" y="91"/>
                  </a:lnTo>
                  <a:lnTo>
                    <a:pt x="128" y="86"/>
                  </a:lnTo>
                  <a:lnTo>
                    <a:pt x="121" y="78"/>
                  </a:lnTo>
                  <a:lnTo>
                    <a:pt x="111" y="70"/>
                  </a:lnTo>
                  <a:lnTo>
                    <a:pt x="107" y="65"/>
                  </a:lnTo>
                  <a:lnTo>
                    <a:pt x="105" y="59"/>
                  </a:lnTo>
                  <a:lnTo>
                    <a:pt x="103" y="51"/>
                  </a:lnTo>
                  <a:lnTo>
                    <a:pt x="100" y="42"/>
                  </a:lnTo>
                  <a:lnTo>
                    <a:pt x="90" y="32"/>
                  </a:lnTo>
                  <a:lnTo>
                    <a:pt x="79" y="23"/>
                  </a:lnTo>
                  <a:lnTo>
                    <a:pt x="63" y="19"/>
                  </a:lnTo>
                  <a:lnTo>
                    <a:pt x="50" y="17"/>
                  </a:lnTo>
                  <a:lnTo>
                    <a:pt x="40" y="13"/>
                  </a:lnTo>
                  <a:lnTo>
                    <a:pt x="33" y="9"/>
                  </a:lnTo>
                  <a:lnTo>
                    <a:pt x="27" y="6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60000"/>
                  <a:lumOff val="4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0" name="Rounded Rectangle 89"/>
          <p:cNvSpPr/>
          <p:nvPr/>
        </p:nvSpPr>
        <p:spPr bwMode="auto">
          <a:xfrm>
            <a:off x="5156033" y="2384440"/>
            <a:ext cx="182880" cy="182880"/>
          </a:xfrm>
          <a:prstGeom prst="ellipse">
            <a:avLst/>
          </a:prstGeom>
          <a:solidFill>
            <a:srgbClr val="9FD55C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grpSp>
        <p:nvGrpSpPr>
          <p:cNvPr id="114" name="Group 113"/>
          <p:cNvGrpSpPr/>
          <p:nvPr/>
        </p:nvGrpSpPr>
        <p:grpSpPr>
          <a:xfrm>
            <a:off x="4896582" y="2374810"/>
            <a:ext cx="1192319" cy="702893"/>
            <a:chOff x="5675524" y="2538712"/>
            <a:chExt cx="1192319" cy="702893"/>
          </a:xfrm>
          <a:solidFill>
            <a:srgbClr val="AC92EC"/>
          </a:solidFill>
        </p:grpSpPr>
        <p:sp>
          <p:nvSpPr>
            <p:cNvPr id="97" name="Rounded Rectangle 96"/>
            <p:cNvSpPr/>
            <p:nvPr/>
          </p:nvSpPr>
          <p:spPr bwMode="auto">
            <a:xfrm>
              <a:off x="5675524" y="2538712"/>
              <a:ext cx="182880" cy="182880"/>
            </a:xfrm>
            <a:prstGeom prst="ellipse">
              <a:avLst/>
            </a:prstGeom>
            <a:grpFill/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99" name="Rounded Rectangle 98"/>
            <p:cNvSpPr/>
            <p:nvPr/>
          </p:nvSpPr>
          <p:spPr bwMode="auto">
            <a:xfrm>
              <a:off x="6684963" y="3058725"/>
              <a:ext cx="182880" cy="182880"/>
            </a:xfrm>
            <a:prstGeom prst="ellipse">
              <a:avLst/>
            </a:prstGeom>
            <a:grpFill/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19075" marR="0" indent="-219075" algn="ctr" defTabSz="914400" rtl="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00" name="Rounded Rectangle 99"/>
          <p:cNvSpPr/>
          <p:nvPr/>
        </p:nvSpPr>
        <p:spPr bwMode="auto">
          <a:xfrm>
            <a:off x="1610246" y="3988610"/>
            <a:ext cx="182880" cy="182880"/>
          </a:xfrm>
          <a:prstGeom prst="ellipse">
            <a:avLst/>
          </a:prstGeom>
          <a:solidFill>
            <a:srgbClr val="40BFF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pic>
        <p:nvPicPr>
          <p:cNvPr id="107" name="Picture 10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803" y="3885389"/>
            <a:ext cx="366247" cy="365760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803" y="5957703"/>
            <a:ext cx="366247" cy="365760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803" y="4714315"/>
            <a:ext cx="366247" cy="365760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803" y="5543241"/>
            <a:ext cx="366247" cy="365760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803" y="4299852"/>
            <a:ext cx="366247" cy="365760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804" y="5128778"/>
            <a:ext cx="366245" cy="365760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7224882" y="3933746"/>
            <a:ext cx="1790747" cy="23544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ts val="0"/>
              </a:spcBef>
              <a:spcAft>
                <a:spcPts val="1800"/>
              </a:spcAft>
            </a:pPr>
            <a:r>
              <a:rPr lang="en-US" sz="1200" dirty="0">
                <a:solidFill>
                  <a:schemeClr val="bg2"/>
                </a:solidFill>
                <a:latin typeface="Arial Narrow" panose="020B0606020202030204" pitchFamily="34" charset="0"/>
              </a:rPr>
              <a:t>Utility Scale Solar</a:t>
            </a:r>
          </a:p>
          <a:p>
            <a:pPr algn="l">
              <a:spcBef>
                <a:spcPts val="0"/>
              </a:spcBef>
              <a:spcAft>
                <a:spcPts val="1800"/>
              </a:spcAft>
            </a:pPr>
            <a:r>
              <a:rPr lang="en-US" sz="1200" dirty="0">
                <a:solidFill>
                  <a:schemeClr val="bg2"/>
                </a:solidFill>
                <a:latin typeface="Arial Narrow" panose="020B0606020202030204" pitchFamily="34" charset="0"/>
              </a:rPr>
              <a:t>Utility Scale Solar + Storage</a:t>
            </a:r>
          </a:p>
          <a:p>
            <a:pPr algn="l">
              <a:spcBef>
                <a:spcPts val="0"/>
              </a:spcBef>
              <a:spcAft>
                <a:spcPts val="1800"/>
              </a:spcAft>
            </a:pPr>
            <a:r>
              <a:rPr lang="en-US" sz="1200" dirty="0">
                <a:solidFill>
                  <a:schemeClr val="bg2"/>
                </a:solidFill>
                <a:latin typeface="Arial Narrow" panose="020B0606020202030204" pitchFamily="34" charset="0"/>
              </a:rPr>
              <a:t>Distributed Energy Storage</a:t>
            </a:r>
          </a:p>
          <a:p>
            <a:pPr algn="l">
              <a:spcBef>
                <a:spcPts val="0"/>
              </a:spcBef>
              <a:spcAft>
                <a:spcPts val="1800"/>
              </a:spcAft>
            </a:pPr>
            <a:r>
              <a:rPr lang="en-US" sz="1200" dirty="0">
                <a:solidFill>
                  <a:schemeClr val="bg2"/>
                </a:solidFill>
                <a:latin typeface="Arial Narrow" panose="020B0606020202030204" pitchFamily="34" charset="0"/>
              </a:rPr>
              <a:t>Microgrids</a:t>
            </a:r>
          </a:p>
          <a:p>
            <a:pPr algn="l">
              <a:spcBef>
                <a:spcPts val="0"/>
              </a:spcBef>
              <a:spcAft>
                <a:spcPts val="1800"/>
              </a:spcAft>
            </a:pPr>
            <a:r>
              <a:rPr lang="en-US" sz="1200" dirty="0">
                <a:solidFill>
                  <a:schemeClr val="bg2"/>
                </a:solidFill>
                <a:latin typeface="Arial Narrow" panose="020B0606020202030204" pitchFamily="34" charset="0"/>
              </a:rPr>
              <a:t>EV Charging Infrastructure</a:t>
            </a:r>
          </a:p>
          <a:p>
            <a:pPr algn="l">
              <a:spcBef>
                <a:spcPts val="0"/>
              </a:spcBef>
              <a:spcAft>
                <a:spcPts val="1800"/>
              </a:spcAft>
            </a:pPr>
            <a:r>
              <a:rPr lang="en-US" sz="1200" dirty="0">
                <a:solidFill>
                  <a:schemeClr val="bg2"/>
                </a:solidFill>
                <a:latin typeface="Arial Narrow" panose="020B0606020202030204" pitchFamily="34" charset="0"/>
              </a:rPr>
              <a:t>Customer-Side Technologies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059377" y="2148912"/>
            <a:ext cx="10669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We Energies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000478" y="2844835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AEP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4598432" y="2488455"/>
            <a:ext cx="6367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Alliant</a:t>
            </a:r>
          </a:p>
        </p:txBody>
      </p:sp>
      <p:sp>
        <p:nvSpPr>
          <p:cNvPr id="131" name="Rounded Rectangle 97"/>
          <p:cNvSpPr/>
          <p:nvPr/>
        </p:nvSpPr>
        <p:spPr bwMode="auto">
          <a:xfrm>
            <a:off x="5711241" y="3740335"/>
            <a:ext cx="182880" cy="182880"/>
          </a:xfrm>
          <a:prstGeom prst="ellipse">
            <a:avLst/>
          </a:prstGeom>
          <a:solidFill>
            <a:srgbClr val="00827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5349563" y="3644528"/>
            <a:ext cx="467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TVA</a:t>
            </a:r>
          </a:p>
        </p:txBody>
      </p:sp>
      <p:sp>
        <p:nvSpPr>
          <p:cNvPr id="130" name="Rounded Rectangle 98"/>
          <p:cNvSpPr/>
          <p:nvPr/>
        </p:nvSpPr>
        <p:spPr bwMode="auto">
          <a:xfrm>
            <a:off x="5423421" y="2981950"/>
            <a:ext cx="182880" cy="182880"/>
          </a:xfrm>
          <a:prstGeom prst="ellipse">
            <a:avLst/>
          </a:prstGeom>
          <a:solidFill>
            <a:srgbClr val="AC92EC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048461" y="2775779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Hoosier</a:t>
            </a:r>
          </a:p>
        </p:txBody>
      </p:sp>
      <p:sp>
        <p:nvSpPr>
          <p:cNvPr id="134" name="Rounded Rectangle 94"/>
          <p:cNvSpPr/>
          <p:nvPr/>
        </p:nvSpPr>
        <p:spPr bwMode="auto">
          <a:xfrm>
            <a:off x="3821157" y="3260386"/>
            <a:ext cx="182880" cy="182880"/>
          </a:xfrm>
          <a:prstGeom prst="ellipse">
            <a:avLst/>
          </a:prstGeom>
          <a:solidFill>
            <a:srgbClr val="F59412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3962107" y="3212322"/>
            <a:ext cx="5838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KCPL</a:t>
            </a:r>
          </a:p>
        </p:txBody>
      </p:sp>
      <p:sp>
        <p:nvSpPr>
          <p:cNvPr id="136" name="Rounded Rectangle 99"/>
          <p:cNvSpPr/>
          <p:nvPr/>
        </p:nvSpPr>
        <p:spPr bwMode="auto">
          <a:xfrm>
            <a:off x="7151417" y="2533816"/>
            <a:ext cx="182880" cy="182880"/>
          </a:xfrm>
          <a:prstGeom prst="ellipse">
            <a:avLst/>
          </a:prstGeom>
          <a:solidFill>
            <a:srgbClr val="40BFF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7289529" y="2478897"/>
            <a:ext cx="5810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NYPA</a:t>
            </a:r>
          </a:p>
        </p:txBody>
      </p:sp>
      <p:sp>
        <p:nvSpPr>
          <p:cNvPr id="138" name="Rounded Rectangle 98"/>
          <p:cNvSpPr/>
          <p:nvPr/>
        </p:nvSpPr>
        <p:spPr bwMode="auto">
          <a:xfrm>
            <a:off x="1794836" y="3962416"/>
            <a:ext cx="182880" cy="182880"/>
          </a:xfrm>
          <a:prstGeom prst="ellipse">
            <a:avLst/>
          </a:prstGeom>
          <a:solidFill>
            <a:srgbClr val="AC92EC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1909430" y="3899967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APS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1208043" y="3938008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SRP</a:t>
            </a:r>
          </a:p>
        </p:txBody>
      </p:sp>
      <p:sp>
        <p:nvSpPr>
          <p:cNvPr id="141" name="Rounded Rectangle 99"/>
          <p:cNvSpPr/>
          <p:nvPr/>
        </p:nvSpPr>
        <p:spPr bwMode="auto">
          <a:xfrm>
            <a:off x="4683358" y="4737693"/>
            <a:ext cx="182880" cy="182880"/>
          </a:xfrm>
          <a:prstGeom prst="ellipse">
            <a:avLst/>
          </a:prstGeom>
          <a:solidFill>
            <a:srgbClr val="40BFF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4500084" y="4846668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Entergy</a:t>
            </a:r>
          </a:p>
        </p:txBody>
      </p:sp>
      <p:sp>
        <p:nvSpPr>
          <p:cNvPr id="143" name="Rounded Rectangle 97"/>
          <p:cNvSpPr/>
          <p:nvPr/>
        </p:nvSpPr>
        <p:spPr bwMode="auto">
          <a:xfrm>
            <a:off x="5988572" y="2008855"/>
            <a:ext cx="182880" cy="182880"/>
          </a:xfrm>
          <a:prstGeom prst="ellipse">
            <a:avLst/>
          </a:prstGeom>
          <a:solidFill>
            <a:srgbClr val="00827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5774260" y="1745084"/>
            <a:ext cx="8947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HydroOne</a:t>
            </a:r>
          </a:p>
        </p:txBody>
      </p:sp>
      <p:sp>
        <p:nvSpPr>
          <p:cNvPr id="145" name="Rounded Rectangle 97"/>
          <p:cNvSpPr/>
          <p:nvPr/>
        </p:nvSpPr>
        <p:spPr bwMode="auto">
          <a:xfrm>
            <a:off x="638983" y="3545697"/>
            <a:ext cx="182880" cy="182880"/>
          </a:xfrm>
          <a:prstGeom prst="ellipse">
            <a:avLst/>
          </a:prstGeom>
          <a:solidFill>
            <a:srgbClr val="00827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53585" y="3466322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SCE</a:t>
            </a:r>
          </a:p>
        </p:txBody>
      </p:sp>
      <p:sp>
        <p:nvSpPr>
          <p:cNvPr id="120" name="Rounded Rectangle 97"/>
          <p:cNvSpPr/>
          <p:nvPr/>
        </p:nvSpPr>
        <p:spPr bwMode="auto">
          <a:xfrm>
            <a:off x="5629802" y="3377927"/>
            <a:ext cx="182880" cy="182880"/>
          </a:xfrm>
          <a:prstGeom prst="ellipse">
            <a:avLst/>
          </a:prstGeom>
          <a:solidFill>
            <a:srgbClr val="00827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234255" y="3282935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LGE</a:t>
            </a:r>
          </a:p>
        </p:txBody>
      </p:sp>
      <p:sp>
        <p:nvSpPr>
          <p:cNvPr id="122" name="Rounded Rectangle 97"/>
          <p:cNvSpPr/>
          <p:nvPr/>
        </p:nvSpPr>
        <p:spPr bwMode="auto">
          <a:xfrm>
            <a:off x="6789945" y="2660191"/>
            <a:ext cx="182880" cy="182880"/>
          </a:xfrm>
          <a:prstGeom prst="ellipse">
            <a:avLst/>
          </a:prstGeom>
          <a:solidFill>
            <a:srgbClr val="00827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076127" y="2387370"/>
            <a:ext cx="1124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Exelon/PECO</a:t>
            </a:r>
          </a:p>
        </p:txBody>
      </p:sp>
      <p:sp>
        <p:nvSpPr>
          <p:cNvPr id="124" name="Rounded Rectangle 89"/>
          <p:cNvSpPr/>
          <p:nvPr/>
        </p:nvSpPr>
        <p:spPr bwMode="auto">
          <a:xfrm>
            <a:off x="4942785" y="3010587"/>
            <a:ext cx="182880" cy="182880"/>
          </a:xfrm>
          <a:prstGeom prst="ellipse">
            <a:avLst/>
          </a:prstGeom>
          <a:solidFill>
            <a:srgbClr val="9FD55C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497209" y="3075087"/>
            <a:ext cx="6671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Exelon</a:t>
            </a:r>
          </a:p>
        </p:txBody>
      </p:sp>
    </p:spTree>
    <p:extLst>
      <p:ext uri="{BB962C8B-B14F-4D97-AF65-F5344CB8AC3E}">
        <p14:creationId xmlns:p14="http://schemas.microsoft.com/office/powerpoint/2010/main" val="2585624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Integrated Grid Success</a:t>
            </a:r>
            <a:br>
              <a:rPr lang="en-US" dirty="0"/>
            </a:br>
            <a:r>
              <a:rPr lang="en-US" sz="2700" i="1" dirty="0"/>
              <a:t>Wide Coordination is Crucial</a:t>
            </a:r>
          </a:p>
        </p:txBody>
      </p:sp>
      <p:sp>
        <p:nvSpPr>
          <p:cNvPr id="15" name="Oval 14"/>
          <p:cNvSpPr/>
          <p:nvPr/>
        </p:nvSpPr>
        <p:spPr bwMode="auto">
          <a:xfrm>
            <a:off x="1730523" y="931484"/>
            <a:ext cx="5682954" cy="5682954"/>
          </a:xfrm>
          <a:prstGeom prst="ellipse">
            <a:avLst/>
          </a:prstGeom>
          <a:solidFill>
            <a:schemeClr val="accent6">
              <a:lumMod val="75000"/>
              <a:alpha val="20000"/>
            </a:schemeClr>
          </a:solidFill>
          <a:ln w="952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indent="-219075"/>
            <a:endParaRPr lang="en-US" dirty="0"/>
          </a:p>
        </p:txBody>
      </p:sp>
      <p:pic>
        <p:nvPicPr>
          <p:cNvPr id="6" name="Picture 5" descr="The Integrated Grid cover_FLA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05543" y="1486961"/>
            <a:ext cx="3532914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val 6"/>
          <p:cNvSpPr/>
          <p:nvPr/>
        </p:nvSpPr>
        <p:spPr bwMode="auto">
          <a:xfrm>
            <a:off x="1299670" y="1398653"/>
            <a:ext cx="1632247" cy="1632247"/>
          </a:xfrm>
          <a:prstGeom prst="ellipse">
            <a:avLst/>
          </a:prstGeom>
          <a:solidFill>
            <a:schemeClr val="accent4">
              <a:lumMod val="75000"/>
              <a:alpha val="69804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Standards</a:t>
            </a:r>
            <a:b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Organization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6212084" y="1398653"/>
            <a:ext cx="1632247" cy="1632247"/>
          </a:xfrm>
          <a:prstGeom prst="ellipse">
            <a:avLst/>
          </a:prstGeom>
          <a:solidFill>
            <a:schemeClr val="accent3">
              <a:lumMod val="75000"/>
              <a:alpha val="69804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Global</a:t>
            </a:r>
            <a:b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R&amp;D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1299670" y="4515022"/>
            <a:ext cx="1632247" cy="1632247"/>
          </a:xfrm>
          <a:prstGeom prst="ellipse">
            <a:avLst/>
          </a:prstGeom>
          <a:solidFill>
            <a:schemeClr val="accent2">
              <a:alpha val="69804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</a:t>
            </a:r>
            <a:b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Stakeholders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6212084" y="4515022"/>
            <a:ext cx="1632247" cy="1632247"/>
          </a:xfrm>
          <a:prstGeom prst="ellipse">
            <a:avLst/>
          </a:prstGeom>
          <a:solidFill>
            <a:srgbClr val="006699">
              <a:alpha val="6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EPRI</a:t>
            </a:r>
            <a:b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Members</a:t>
            </a:r>
          </a:p>
        </p:txBody>
      </p:sp>
    </p:spTree>
    <p:extLst>
      <p:ext uri="{BB962C8B-B14F-4D97-AF65-F5344CB8AC3E}">
        <p14:creationId xmlns:p14="http://schemas.microsoft.com/office/powerpoint/2010/main" val="2743385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0" y="822960"/>
            <a:ext cx="3474720" cy="2137709"/>
          </a:xfrm>
          <a:prstGeom prst="rect">
            <a:avLst/>
          </a:prstGeom>
          <a:effectLst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5760" y="3108960"/>
            <a:ext cx="8412480" cy="1371600"/>
          </a:xfrm>
        </p:spPr>
        <p:txBody>
          <a:bodyPr/>
          <a:lstStyle/>
          <a:p>
            <a:r>
              <a:rPr lang="en-US" sz="3000" dirty="0"/>
              <a:t>Together…Shaping the Future of Electricity</a:t>
            </a:r>
          </a:p>
        </p:txBody>
      </p:sp>
      <p:sp>
        <p:nvSpPr>
          <p:cNvPr id="2" name="Rounded Rectangle 1"/>
          <p:cNvSpPr/>
          <p:nvPr/>
        </p:nvSpPr>
        <p:spPr bwMode="auto">
          <a:xfrm>
            <a:off x="2045368" y="4480560"/>
            <a:ext cx="4600875" cy="683393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For more information contact:</a:t>
            </a:r>
          </a:p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lang="en-US" dirty="0"/>
            </a:br>
            <a:r>
              <a:rPr lang="en-US" dirty="0"/>
              <a:t>Sal Casente, </a:t>
            </a:r>
            <a:r>
              <a:rPr lang="en-US" dirty="0">
                <a:hlinkClick r:id="rId3"/>
              </a:rPr>
              <a:t>scasente@epri.com</a:t>
            </a:r>
            <a:r>
              <a:rPr lang="en-US" dirty="0"/>
              <a:t> or</a:t>
            </a:r>
          </a:p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Deana Dennis, </a:t>
            </a:r>
            <a:r>
              <a:rPr lang="en-US" dirty="0">
                <a:hlinkClick r:id="rId4"/>
              </a:rPr>
              <a:t>ddennis@epri.com</a:t>
            </a:r>
            <a:r>
              <a:rPr lang="en-US" dirty="0"/>
              <a:t> </a:t>
            </a:r>
          </a:p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118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Electric Power Research Institute</a:t>
            </a:r>
          </a:p>
        </p:txBody>
      </p:sp>
      <p:grpSp>
        <p:nvGrpSpPr>
          <p:cNvPr id="6" name="Photos"/>
          <p:cNvGrpSpPr/>
          <p:nvPr/>
        </p:nvGrpSpPr>
        <p:grpSpPr>
          <a:xfrm>
            <a:off x="0" y="800054"/>
            <a:ext cx="9145101" cy="5483787"/>
            <a:chOff x="0" y="1033611"/>
            <a:chExt cx="9145101" cy="548378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733" b="3934"/>
            <a:stretch/>
          </p:blipFill>
          <p:spPr>
            <a:xfrm>
              <a:off x="4572000" y="4688598"/>
              <a:ext cx="2286000" cy="18288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999"/>
            <a:stretch/>
          </p:blipFill>
          <p:spPr>
            <a:xfrm>
              <a:off x="2286000" y="4688598"/>
              <a:ext cx="2286001" cy="18288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43" b="10458"/>
            <a:stretch/>
          </p:blipFill>
          <p:spPr>
            <a:xfrm>
              <a:off x="0" y="4688598"/>
              <a:ext cx="2286000" cy="182880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553" b="566"/>
            <a:stretch/>
          </p:blipFill>
          <p:spPr>
            <a:xfrm>
              <a:off x="6859101" y="4688598"/>
              <a:ext cx="2286000" cy="182880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65" b="10516"/>
            <a:stretch/>
          </p:blipFill>
          <p:spPr>
            <a:xfrm>
              <a:off x="4572000" y="2857717"/>
              <a:ext cx="2286000" cy="18288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" t="-472" r="16353" b="472"/>
            <a:stretch/>
          </p:blipFill>
          <p:spPr>
            <a:xfrm>
              <a:off x="0" y="2857717"/>
              <a:ext cx="2286000" cy="18288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000" y="2857717"/>
              <a:ext cx="2286000" cy="18288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6750"/>
            <a:stretch/>
          </p:blipFill>
          <p:spPr>
            <a:xfrm>
              <a:off x="2286000" y="2857717"/>
              <a:ext cx="2286000" cy="182880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073" b="7928"/>
            <a:stretch/>
          </p:blipFill>
          <p:spPr>
            <a:xfrm>
              <a:off x="2288234" y="1033611"/>
              <a:ext cx="2286000" cy="1828799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67" r="1532"/>
            <a:stretch/>
          </p:blipFill>
          <p:spPr>
            <a:xfrm>
              <a:off x="4572000" y="1033611"/>
              <a:ext cx="2286000" cy="182880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67" r="-1"/>
            <a:stretch/>
          </p:blipFill>
          <p:spPr>
            <a:xfrm>
              <a:off x="6858000" y="1038927"/>
              <a:ext cx="2281479" cy="182880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033611"/>
              <a:ext cx="2286000" cy="1828800"/>
            </a:xfrm>
            <a:prstGeom prst="rect">
              <a:avLst/>
            </a:prstGeom>
          </p:spPr>
        </p:pic>
      </p:grpSp>
      <p:pic>
        <p:nvPicPr>
          <p:cNvPr id="19" name="Picture 18" descr="Mission icon_v18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79400" y="1478051"/>
            <a:ext cx="4033548" cy="3947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90469" y="1235242"/>
            <a:ext cx="4468588" cy="446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207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/>
        </p:nvSpPr>
        <p:spPr bwMode="auto">
          <a:xfrm>
            <a:off x="5029200" y="133153"/>
            <a:ext cx="3840480" cy="621792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grpSp>
        <p:nvGrpSpPr>
          <p:cNvPr id="100" name="Group 99"/>
          <p:cNvGrpSpPr/>
          <p:nvPr/>
        </p:nvGrpSpPr>
        <p:grpSpPr>
          <a:xfrm>
            <a:off x="5127579" y="228089"/>
            <a:ext cx="3625346" cy="2223130"/>
            <a:chOff x="5127579" y="173659"/>
            <a:chExt cx="3625346" cy="2223130"/>
          </a:xfrm>
        </p:grpSpPr>
        <p:sp>
          <p:nvSpPr>
            <p:cNvPr id="106" name="Freeform 11"/>
            <p:cNvSpPr>
              <a:spLocks noChangeAspect="1"/>
            </p:cNvSpPr>
            <p:nvPr/>
          </p:nvSpPr>
          <p:spPr bwMode="auto">
            <a:xfrm>
              <a:off x="6624757" y="357024"/>
              <a:ext cx="429187" cy="263677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558" y="28"/>
                </a:cxn>
                <a:cxn ang="0">
                  <a:pos x="561" y="120"/>
                </a:cxn>
                <a:cxn ang="0">
                  <a:pos x="585" y="197"/>
                </a:cxn>
                <a:cxn ang="0">
                  <a:pos x="588" y="292"/>
                </a:cxn>
                <a:cxn ang="0">
                  <a:pos x="604" y="371"/>
                </a:cxn>
                <a:cxn ang="0">
                  <a:pos x="286" y="361"/>
                </a:cxn>
                <a:cxn ang="0">
                  <a:pos x="0" y="340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604" h="371">
                  <a:moveTo>
                    <a:pt x="32" y="0"/>
                  </a:moveTo>
                  <a:lnTo>
                    <a:pt x="558" y="28"/>
                  </a:lnTo>
                  <a:lnTo>
                    <a:pt x="561" y="120"/>
                  </a:lnTo>
                  <a:lnTo>
                    <a:pt x="585" y="197"/>
                  </a:lnTo>
                  <a:lnTo>
                    <a:pt x="588" y="292"/>
                  </a:lnTo>
                  <a:lnTo>
                    <a:pt x="604" y="371"/>
                  </a:lnTo>
                  <a:lnTo>
                    <a:pt x="286" y="361"/>
                  </a:lnTo>
                  <a:lnTo>
                    <a:pt x="0" y="34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7" name="Freeform 12"/>
            <p:cNvSpPr>
              <a:spLocks noChangeAspect="1"/>
            </p:cNvSpPr>
            <p:nvPr/>
          </p:nvSpPr>
          <p:spPr bwMode="auto">
            <a:xfrm>
              <a:off x="6602729" y="598668"/>
              <a:ext cx="457609" cy="29992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7" y="21"/>
                </a:cxn>
                <a:cxn ang="0">
                  <a:pos x="635" y="31"/>
                </a:cxn>
                <a:cxn ang="0">
                  <a:pos x="614" y="71"/>
                </a:cxn>
                <a:cxn ang="0">
                  <a:pos x="644" y="99"/>
                </a:cxn>
                <a:cxn ang="0">
                  <a:pos x="643" y="307"/>
                </a:cxn>
                <a:cxn ang="0">
                  <a:pos x="630" y="305"/>
                </a:cxn>
                <a:cxn ang="0">
                  <a:pos x="632" y="332"/>
                </a:cxn>
                <a:cxn ang="0">
                  <a:pos x="641" y="353"/>
                </a:cxn>
                <a:cxn ang="0">
                  <a:pos x="635" y="372"/>
                </a:cxn>
                <a:cxn ang="0">
                  <a:pos x="641" y="422"/>
                </a:cxn>
                <a:cxn ang="0">
                  <a:pos x="627" y="417"/>
                </a:cxn>
                <a:cxn ang="0">
                  <a:pos x="611" y="398"/>
                </a:cxn>
                <a:cxn ang="0">
                  <a:pos x="553" y="379"/>
                </a:cxn>
                <a:cxn ang="0">
                  <a:pos x="498" y="382"/>
                </a:cxn>
                <a:cxn ang="0">
                  <a:pos x="466" y="358"/>
                </a:cxn>
                <a:cxn ang="0">
                  <a:pos x="0" y="33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644" h="422">
                  <a:moveTo>
                    <a:pt x="31" y="0"/>
                  </a:moveTo>
                  <a:lnTo>
                    <a:pt x="317" y="21"/>
                  </a:lnTo>
                  <a:lnTo>
                    <a:pt x="635" y="31"/>
                  </a:lnTo>
                  <a:lnTo>
                    <a:pt x="614" y="71"/>
                  </a:lnTo>
                  <a:lnTo>
                    <a:pt x="644" y="99"/>
                  </a:lnTo>
                  <a:lnTo>
                    <a:pt x="643" y="307"/>
                  </a:lnTo>
                  <a:lnTo>
                    <a:pt x="630" y="305"/>
                  </a:lnTo>
                  <a:lnTo>
                    <a:pt x="632" y="332"/>
                  </a:lnTo>
                  <a:lnTo>
                    <a:pt x="641" y="353"/>
                  </a:lnTo>
                  <a:lnTo>
                    <a:pt x="635" y="372"/>
                  </a:lnTo>
                  <a:lnTo>
                    <a:pt x="641" y="422"/>
                  </a:lnTo>
                  <a:lnTo>
                    <a:pt x="627" y="417"/>
                  </a:lnTo>
                  <a:lnTo>
                    <a:pt x="611" y="398"/>
                  </a:lnTo>
                  <a:lnTo>
                    <a:pt x="553" y="379"/>
                  </a:lnTo>
                  <a:lnTo>
                    <a:pt x="498" y="382"/>
                  </a:lnTo>
                  <a:lnTo>
                    <a:pt x="466" y="358"/>
                  </a:lnTo>
                  <a:lnTo>
                    <a:pt x="0" y="33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1" name="Freeform 13"/>
            <p:cNvSpPr>
              <a:spLocks noChangeAspect="1"/>
            </p:cNvSpPr>
            <p:nvPr/>
          </p:nvSpPr>
          <p:spPr bwMode="auto">
            <a:xfrm>
              <a:off x="6587807" y="833917"/>
              <a:ext cx="537193" cy="261545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487" y="27"/>
                </a:cxn>
                <a:cxn ang="0">
                  <a:pos x="519" y="51"/>
                </a:cxn>
                <a:cxn ang="0">
                  <a:pos x="574" y="48"/>
                </a:cxn>
                <a:cxn ang="0">
                  <a:pos x="632" y="67"/>
                </a:cxn>
                <a:cxn ang="0">
                  <a:pos x="648" y="86"/>
                </a:cxn>
                <a:cxn ang="0">
                  <a:pos x="662" y="91"/>
                </a:cxn>
                <a:cxn ang="0">
                  <a:pos x="688" y="161"/>
                </a:cxn>
                <a:cxn ang="0">
                  <a:pos x="688" y="182"/>
                </a:cxn>
                <a:cxn ang="0">
                  <a:pos x="705" y="215"/>
                </a:cxn>
                <a:cxn ang="0">
                  <a:pos x="713" y="268"/>
                </a:cxn>
                <a:cxn ang="0">
                  <a:pos x="709" y="284"/>
                </a:cxn>
                <a:cxn ang="0">
                  <a:pos x="720" y="301"/>
                </a:cxn>
                <a:cxn ang="0">
                  <a:pos x="756" y="368"/>
                </a:cxn>
                <a:cxn ang="0">
                  <a:pos x="420" y="365"/>
                </a:cxn>
                <a:cxn ang="0">
                  <a:pos x="166" y="351"/>
                </a:cxn>
                <a:cxn ang="0">
                  <a:pos x="172" y="239"/>
                </a:cxn>
                <a:cxn ang="0">
                  <a:pos x="0" y="225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756" h="368">
                  <a:moveTo>
                    <a:pt x="21" y="0"/>
                  </a:moveTo>
                  <a:lnTo>
                    <a:pt x="487" y="27"/>
                  </a:lnTo>
                  <a:lnTo>
                    <a:pt x="519" y="51"/>
                  </a:lnTo>
                  <a:lnTo>
                    <a:pt x="574" y="48"/>
                  </a:lnTo>
                  <a:lnTo>
                    <a:pt x="632" y="67"/>
                  </a:lnTo>
                  <a:lnTo>
                    <a:pt x="648" y="86"/>
                  </a:lnTo>
                  <a:lnTo>
                    <a:pt x="662" y="91"/>
                  </a:lnTo>
                  <a:lnTo>
                    <a:pt x="688" y="161"/>
                  </a:lnTo>
                  <a:lnTo>
                    <a:pt x="688" y="182"/>
                  </a:lnTo>
                  <a:lnTo>
                    <a:pt x="705" y="215"/>
                  </a:lnTo>
                  <a:lnTo>
                    <a:pt x="713" y="268"/>
                  </a:lnTo>
                  <a:lnTo>
                    <a:pt x="709" y="284"/>
                  </a:lnTo>
                  <a:lnTo>
                    <a:pt x="720" y="301"/>
                  </a:lnTo>
                  <a:lnTo>
                    <a:pt x="756" y="368"/>
                  </a:lnTo>
                  <a:lnTo>
                    <a:pt x="420" y="365"/>
                  </a:lnTo>
                  <a:lnTo>
                    <a:pt x="166" y="351"/>
                  </a:lnTo>
                  <a:lnTo>
                    <a:pt x="172" y="239"/>
                  </a:lnTo>
                  <a:lnTo>
                    <a:pt x="0" y="225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0" name="Freeform 14"/>
            <p:cNvSpPr>
              <a:spLocks noChangeAspect="1"/>
            </p:cNvSpPr>
            <p:nvPr/>
          </p:nvSpPr>
          <p:spPr bwMode="auto">
            <a:xfrm>
              <a:off x="7021257" y="354892"/>
              <a:ext cx="424212" cy="461967"/>
            </a:xfrm>
            <a:custGeom>
              <a:avLst/>
              <a:gdLst/>
              <a:ahLst/>
              <a:cxnLst>
                <a:cxn ang="0">
                  <a:pos x="3" y="123"/>
                </a:cxn>
                <a:cxn ang="0">
                  <a:pos x="27" y="200"/>
                </a:cxn>
                <a:cxn ang="0">
                  <a:pos x="30" y="295"/>
                </a:cxn>
                <a:cxn ang="0">
                  <a:pos x="46" y="374"/>
                </a:cxn>
                <a:cxn ang="0">
                  <a:pos x="25" y="414"/>
                </a:cxn>
                <a:cxn ang="0">
                  <a:pos x="55" y="442"/>
                </a:cxn>
                <a:cxn ang="0">
                  <a:pos x="54" y="650"/>
                </a:cxn>
                <a:cxn ang="0">
                  <a:pos x="490" y="642"/>
                </a:cxn>
                <a:cxn ang="0">
                  <a:pos x="483" y="600"/>
                </a:cxn>
                <a:cxn ang="0">
                  <a:pos x="435" y="565"/>
                </a:cxn>
                <a:cxn ang="0">
                  <a:pos x="413" y="540"/>
                </a:cxn>
                <a:cxn ang="0">
                  <a:pos x="354" y="503"/>
                </a:cxn>
                <a:cxn ang="0">
                  <a:pos x="356" y="444"/>
                </a:cxn>
                <a:cxn ang="0">
                  <a:pos x="343" y="404"/>
                </a:cxn>
                <a:cxn ang="0">
                  <a:pos x="391" y="347"/>
                </a:cxn>
                <a:cxn ang="0">
                  <a:pos x="387" y="289"/>
                </a:cxn>
                <a:cxn ang="0">
                  <a:pos x="467" y="230"/>
                </a:cxn>
                <a:cxn ang="0">
                  <a:pos x="486" y="197"/>
                </a:cxn>
                <a:cxn ang="0">
                  <a:pos x="597" y="139"/>
                </a:cxn>
                <a:cxn ang="0">
                  <a:pos x="547" y="118"/>
                </a:cxn>
                <a:cxn ang="0">
                  <a:pos x="504" y="123"/>
                </a:cxn>
                <a:cxn ang="0">
                  <a:pos x="494" y="107"/>
                </a:cxn>
                <a:cxn ang="0">
                  <a:pos x="415" y="106"/>
                </a:cxn>
                <a:cxn ang="0">
                  <a:pos x="362" y="90"/>
                </a:cxn>
                <a:cxn ang="0">
                  <a:pos x="252" y="78"/>
                </a:cxn>
                <a:cxn ang="0">
                  <a:pos x="236" y="59"/>
                </a:cxn>
                <a:cxn ang="0">
                  <a:pos x="191" y="42"/>
                </a:cxn>
                <a:cxn ang="0">
                  <a:pos x="183" y="0"/>
                </a:cxn>
                <a:cxn ang="0">
                  <a:pos x="156" y="0"/>
                </a:cxn>
                <a:cxn ang="0">
                  <a:pos x="156" y="31"/>
                </a:cxn>
                <a:cxn ang="0">
                  <a:pos x="0" y="31"/>
                </a:cxn>
                <a:cxn ang="0">
                  <a:pos x="3" y="123"/>
                </a:cxn>
                <a:cxn ang="0">
                  <a:pos x="3" y="123"/>
                </a:cxn>
              </a:cxnLst>
              <a:rect l="0" t="0" r="r" b="b"/>
              <a:pathLst>
                <a:path w="597" h="650">
                  <a:moveTo>
                    <a:pt x="3" y="123"/>
                  </a:moveTo>
                  <a:lnTo>
                    <a:pt x="27" y="200"/>
                  </a:lnTo>
                  <a:lnTo>
                    <a:pt x="30" y="295"/>
                  </a:lnTo>
                  <a:lnTo>
                    <a:pt x="46" y="374"/>
                  </a:lnTo>
                  <a:lnTo>
                    <a:pt x="25" y="414"/>
                  </a:lnTo>
                  <a:lnTo>
                    <a:pt x="55" y="442"/>
                  </a:lnTo>
                  <a:lnTo>
                    <a:pt x="54" y="650"/>
                  </a:lnTo>
                  <a:lnTo>
                    <a:pt x="490" y="642"/>
                  </a:lnTo>
                  <a:lnTo>
                    <a:pt x="483" y="600"/>
                  </a:lnTo>
                  <a:lnTo>
                    <a:pt x="435" y="565"/>
                  </a:lnTo>
                  <a:lnTo>
                    <a:pt x="413" y="540"/>
                  </a:lnTo>
                  <a:lnTo>
                    <a:pt x="354" y="503"/>
                  </a:lnTo>
                  <a:lnTo>
                    <a:pt x="356" y="444"/>
                  </a:lnTo>
                  <a:lnTo>
                    <a:pt x="343" y="404"/>
                  </a:lnTo>
                  <a:lnTo>
                    <a:pt x="391" y="347"/>
                  </a:lnTo>
                  <a:lnTo>
                    <a:pt x="387" y="289"/>
                  </a:lnTo>
                  <a:lnTo>
                    <a:pt x="467" y="230"/>
                  </a:lnTo>
                  <a:lnTo>
                    <a:pt x="486" y="197"/>
                  </a:lnTo>
                  <a:lnTo>
                    <a:pt x="597" y="139"/>
                  </a:lnTo>
                  <a:lnTo>
                    <a:pt x="547" y="118"/>
                  </a:lnTo>
                  <a:lnTo>
                    <a:pt x="504" y="123"/>
                  </a:lnTo>
                  <a:lnTo>
                    <a:pt x="494" y="107"/>
                  </a:lnTo>
                  <a:lnTo>
                    <a:pt x="415" y="106"/>
                  </a:lnTo>
                  <a:lnTo>
                    <a:pt x="362" y="90"/>
                  </a:lnTo>
                  <a:lnTo>
                    <a:pt x="252" y="78"/>
                  </a:lnTo>
                  <a:lnTo>
                    <a:pt x="236" y="59"/>
                  </a:lnTo>
                  <a:lnTo>
                    <a:pt x="191" y="42"/>
                  </a:lnTo>
                  <a:lnTo>
                    <a:pt x="183" y="0"/>
                  </a:lnTo>
                  <a:lnTo>
                    <a:pt x="156" y="0"/>
                  </a:lnTo>
                  <a:lnTo>
                    <a:pt x="156" y="31"/>
                  </a:lnTo>
                  <a:lnTo>
                    <a:pt x="0" y="31"/>
                  </a:lnTo>
                  <a:lnTo>
                    <a:pt x="3" y="123"/>
                  </a:lnTo>
                  <a:lnTo>
                    <a:pt x="3" y="12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1" name="Freeform 15"/>
            <p:cNvSpPr>
              <a:spLocks noChangeAspect="1"/>
            </p:cNvSpPr>
            <p:nvPr/>
          </p:nvSpPr>
          <p:spPr bwMode="auto">
            <a:xfrm>
              <a:off x="7050391" y="811174"/>
              <a:ext cx="389395" cy="250174"/>
            </a:xfrm>
            <a:custGeom>
              <a:avLst/>
              <a:gdLst/>
              <a:ahLst/>
              <a:cxnLst>
                <a:cxn ang="0">
                  <a:pos x="2" y="33"/>
                </a:cxn>
                <a:cxn ang="0">
                  <a:pos x="11" y="54"/>
                </a:cxn>
                <a:cxn ang="0">
                  <a:pos x="5" y="73"/>
                </a:cxn>
                <a:cxn ang="0">
                  <a:pos x="11" y="123"/>
                </a:cxn>
                <a:cxn ang="0">
                  <a:pos x="37" y="193"/>
                </a:cxn>
                <a:cxn ang="0">
                  <a:pos x="37" y="214"/>
                </a:cxn>
                <a:cxn ang="0">
                  <a:pos x="54" y="247"/>
                </a:cxn>
                <a:cxn ang="0">
                  <a:pos x="62" y="300"/>
                </a:cxn>
                <a:cxn ang="0">
                  <a:pos x="58" y="316"/>
                </a:cxn>
                <a:cxn ang="0">
                  <a:pos x="69" y="333"/>
                </a:cxn>
                <a:cxn ang="0">
                  <a:pos x="423" y="325"/>
                </a:cxn>
                <a:cxn ang="0">
                  <a:pos x="449" y="352"/>
                </a:cxn>
                <a:cxn ang="0">
                  <a:pos x="485" y="273"/>
                </a:cxn>
                <a:cxn ang="0">
                  <a:pos x="474" y="242"/>
                </a:cxn>
                <a:cxn ang="0">
                  <a:pos x="536" y="194"/>
                </a:cxn>
                <a:cxn ang="0">
                  <a:pos x="548" y="159"/>
                </a:cxn>
                <a:cxn ang="0">
                  <a:pos x="503" y="108"/>
                </a:cxn>
                <a:cxn ang="0">
                  <a:pos x="458" y="56"/>
                </a:cxn>
                <a:cxn ang="0">
                  <a:pos x="449" y="0"/>
                </a:cxn>
                <a:cxn ang="0">
                  <a:pos x="13" y="8"/>
                </a:cxn>
                <a:cxn ang="0">
                  <a:pos x="0" y="6"/>
                </a:cxn>
                <a:cxn ang="0">
                  <a:pos x="2" y="33"/>
                </a:cxn>
                <a:cxn ang="0">
                  <a:pos x="2" y="33"/>
                </a:cxn>
              </a:cxnLst>
              <a:rect l="0" t="0" r="r" b="b"/>
              <a:pathLst>
                <a:path w="548" h="352">
                  <a:moveTo>
                    <a:pt x="2" y="33"/>
                  </a:moveTo>
                  <a:lnTo>
                    <a:pt x="11" y="54"/>
                  </a:lnTo>
                  <a:lnTo>
                    <a:pt x="5" y="73"/>
                  </a:lnTo>
                  <a:lnTo>
                    <a:pt x="11" y="123"/>
                  </a:lnTo>
                  <a:lnTo>
                    <a:pt x="37" y="193"/>
                  </a:lnTo>
                  <a:lnTo>
                    <a:pt x="37" y="214"/>
                  </a:lnTo>
                  <a:lnTo>
                    <a:pt x="54" y="247"/>
                  </a:lnTo>
                  <a:lnTo>
                    <a:pt x="62" y="300"/>
                  </a:lnTo>
                  <a:lnTo>
                    <a:pt x="58" y="316"/>
                  </a:lnTo>
                  <a:lnTo>
                    <a:pt x="69" y="333"/>
                  </a:lnTo>
                  <a:lnTo>
                    <a:pt x="423" y="325"/>
                  </a:lnTo>
                  <a:lnTo>
                    <a:pt x="449" y="352"/>
                  </a:lnTo>
                  <a:lnTo>
                    <a:pt x="485" y="273"/>
                  </a:lnTo>
                  <a:lnTo>
                    <a:pt x="474" y="242"/>
                  </a:lnTo>
                  <a:lnTo>
                    <a:pt x="536" y="194"/>
                  </a:lnTo>
                  <a:lnTo>
                    <a:pt x="548" y="159"/>
                  </a:lnTo>
                  <a:lnTo>
                    <a:pt x="503" y="108"/>
                  </a:lnTo>
                  <a:lnTo>
                    <a:pt x="458" y="56"/>
                  </a:lnTo>
                  <a:lnTo>
                    <a:pt x="449" y="0"/>
                  </a:lnTo>
                  <a:lnTo>
                    <a:pt x="13" y="8"/>
                  </a:lnTo>
                  <a:lnTo>
                    <a:pt x="0" y="6"/>
                  </a:lnTo>
                  <a:lnTo>
                    <a:pt x="2" y="33"/>
                  </a:lnTo>
                  <a:lnTo>
                    <a:pt x="2" y="3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2" name="Freeform 16"/>
            <p:cNvSpPr>
              <a:spLocks noChangeAspect="1"/>
            </p:cNvSpPr>
            <p:nvPr/>
          </p:nvSpPr>
          <p:spPr bwMode="auto">
            <a:xfrm>
              <a:off x="7099421" y="1042157"/>
              <a:ext cx="432740" cy="367442"/>
            </a:xfrm>
            <a:custGeom>
              <a:avLst/>
              <a:gdLst/>
              <a:ahLst/>
              <a:cxnLst>
                <a:cxn ang="0">
                  <a:pos x="36" y="75"/>
                </a:cxn>
                <a:cxn ang="0">
                  <a:pos x="56" y="91"/>
                </a:cxn>
                <a:cxn ang="0">
                  <a:pos x="65" y="88"/>
                </a:cxn>
                <a:cxn ang="0">
                  <a:pos x="78" y="106"/>
                </a:cxn>
                <a:cxn ang="0">
                  <a:pos x="67" y="106"/>
                </a:cxn>
                <a:cxn ang="0">
                  <a:pos x="56" y="130"/>
                </a:cxn>
                <a:cxn ang="0">
                  <a:pos x="83" y="168"/>
                </a:cxn>
                <a:cxn ang="0">
                  <a:pos x="103" y="173"/>
                </a:cxn>
                <a:cxn ang="0">
                  <a:pos x="100" y="414"/>
                </a:cxn>
                <a:cxn ang="0">
                  <a:pos x="103" y="473"/>
                </a:cxn>
                <a:cxn ang="0">
                  <a:pos x="509" y="460"/>
                </a:cxn>
                <a:cxn ang="0">
                  <a:pos x="514" y="495"/>
                </a:cxn>
                <a:cxn ang="0">
                  <a:pos x="496" y="517"/>
                </a:cxn>
                <a:cxn ang="0">
                  <a:pos x="558" y="514"/>
                </a:cxn>
                <a:cxn ang="0">
                  <a:pos x="570" y="495"/>
                </a:cxn>
                <a:cxn ang="0">
                  <a:pos x="570" y="473"/>
                </a:cxn>
                <a:cxn ang="0">
                  <a:pos x="586" y="457"/>
                </a:cxn>
                <a:cxn ang="0">
                  <a:pos x="589" y="439"/>
                </a:cxn>
                <a:cxn ang="0">
                  <a:pos x="605" y="438"/>
                </a:cxn>
                <a:cxn ang="0">
                  <a:pos x="609" y="403"/>
                </a:cxn>
                <a:cxn ang="0">
                  <a:pos x="587" y="398"/>
                </a:cxn>
                <a:cxn ang="0">
                  <a:pos x="573" y="372"/>
                </a:cxn>
                <a:cxn ang="0">
                  <a:pos x="550" y="310"/>
                </a:cxn>
                <a:cxn ang="0">
                  <a:pos x="525" y="302"/>
                </a:cxn>
                <a:cxn ang="0">
                  <a:pos x="496" y="278"/>
                </a:cxn>
                <a:cxn ang="0">
                  <a:pos x="485" y="246"/>
                </a:cxn>
                <a:cxn ang="0">
                  <a:pos x="503" y="197"/>
                </a:cxn>
                <a:cxn ang="0">
                  <a:pos x="488" y="187"/>
                </a:cxn>
                <a:cxn ang="0">
                  <a:pos x="453" y="187"/>
                </a:cxn>
                <a:cxn ang="0">
                  <a:pos x="445" y="157"/>
                </a:cxn>
                <a:cxn ang="0">
                  <a:pos x="388" y="96"/>
                </a:cxn>
                <a:cxn ang="0">
                  <a:pos x="373" y="47"/>
                </a:cxn>
                <a:cxn ang="0">
                  <a:pos x="380" y="27"/>
                </a:cxn>
                <a:cxn ang="0">
                  <a:pos x="354" y="0"/>
                </a:cxn>
                <a:cxn ang="0">
                  <a:pos x="0" y="8"/>
                </a:cxn>
                <a:cxn ang="0">
                  <a:pos x="36" y="75"/>
                </a:cxn>
                <a:cxn ang="0">
                  <a:pos x="36" y="75"/>
                </a:cxn>
              </a:cxnLst>
              <a:rect l="0" t="0" r="r" b="b"/>
              <a:pathLst>
                <a:path w="609" h="517">
                  <a:moveTo>
                    <a:pt x="36" y="75"/>
                  </a:moveTo>
                  <a:lnTo>
                    <a:pt x="56" y="91"/>
                  </a:lnTo>
                  <a:lnTo>
                    <a:pt x="65" y="88"/>
                  </a:lnTo>
                  <a:lnTo>
                    <a:pt x="78" y="106"/>
                  </a:lnTo>
                  <a:lnTo>
                    <a:pt x="67" y="106"/>
                  </a:lnTo>
                  <a:lnTo>
                    <a:pt x="56" y="130"/>
                  </a:lnTo>
                  <a:lnTo>
                    <a:pt x="83" y="168"/>
                  </a:lnTo>
                  <a:lnTo>
                    <a:pt x="103" y="173"/>
                  </a:lnTo>
                  <a:lnTo>
                    <a:pt x="100" y="414"/>
                  </a:lnTo>
                  <a:lnTo>
                    <a:pt x="103" y="473"/>
                  </a:lnTo>
                  <a:lnTo>
                    <a:pt x="509" y="460"/>
                  </a:lnTo>
                  <a:lnTo>
                    <a:pt x="514" y="495"/>
                  </a:lnTo>
                  <a:lnTo>
                    <a:pt x="496" y="517"/>
                  </a:lnTo>
                  <a:lnTo>
                    <a:pt x="558" y="514"/>
                  </a:lnTo>
                  <a:lnTo>
                    <a:pt x="570" y="495"/>
                  </a:lnTo>
                  <a:lnTo>
                    <a:pt x="570" y="473"/>
                  </a:lnTo>
                  <a:lnTo>
                    <a:pt x="586" y="457"/>
                  </a:lnTo>
                  <a:lnTo>
                    <a:pt x="589" y="439"/>
                  </a:lnTo>
                  <a:lnTo>
                    <a:pt x="605" y="438"/>
                  </a:lnTo>
                  <a:lnTo>
                    <a:pt x="609" y="403"/>
                  </a:lnTo>
                  <a:lnTo>
                    <a:pt x="587" y="398"/>
                  </a:lnTo>
                  <a:lnTo>
                    <a:pt x="573" y="372"/>
                  </a:lnTo>
                  <a:lnTo>
                    <a:pt x="550" y="310"/>
                  </a:lnTo>
                  <a:lnTo>
                    <a:pt x="525" y="302"/>
                  </a:lnTo>
                  <a:lnTo>
                    <a:pt x="496" y="278"/>
                  </a:lnTo>
                  <a:lnTo>
                    <a:pt x="485" y="246"/>
                  </a:lnTo>
                  <a:lnTo>
                    <a:pt x="503" y="197"/>
                  </a:lnTo>
                  <a:lnTo>
                    <a:pt x="488" y="187"/>
                  </a:lnTo>
                  <a:lnTo>
                    <a:pt x="453" y="187"/>
                  </a:lnTo>
                  <a:lnTo>
                    <a:pt x="445" y="157"/>
                  </a:lnTo>
                  <a:lnTo>
                    <a:pt x="388" y="96"/>
                  </a:lnTo>
                  <a:lnTo>
                    <a:pt x="373" y="47"/>
                  </a:lnTo>
                  <a:lnTo>
                    <a:pt x="380" y="27"/>
                  </a:lnTo>
                  <a:lnTo>
                    <a:pt x="354" y="0"/>
                  </a:lnTo>
                  <a:lnTo>
                    <a:pt x="0" y="8"/>
                  </a:lnTo>
                  <a:lnTo>
                    <a:pt x="36" y="75"/>
                  </a:lnTo>
                  <a:lnTo>
                    <a:pt x="36" y="7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3" name="Freeform 18"/>
            <p:cNvSpPr>
              <a:spLocks noChangeAspect="1"/>
            </p:cNvSpPr>
            <p:nvPr/>
          </p:nvSpPr>
          <p:spPr bwMode="auto">
            <a:xfrm>
              <a:off x="7215243" y="1654087"/>
              <a:ext cx="371630" cy="31484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" y="122"/>
                </a:cxn>
                <a:cxn ang="0">
                  <a:pos x="52" y="210"/>
                </a:cxn>
                <a:cxn ang="0">
                  <a:pos x="35" y="279"/>
                </a:cxn>
                <a:cxn ang="0">
                  <a:pos x="38" y="336"/>
                </a:cxn>
                <a:cxn ang="0">
                  <a:pos x="17" y="365"/>
                </a:cxn>
                <a:cxn ang="0">
                  <a:pos x="25" y="375"/>
                </a:cxn>
                <a:cxn ang="0">
                  <a:pos x="95" y="367"/>
                </a:cxn>
                <a:cxn ang="0">
                  <a:pos x="182" y="389"/>
                </a:cxn>
                <a:cxn ang="0">
                  <a:pos x="210" y="367"/>
                </a:cxn>
                <a:cxn ang="0">
                  <a:pos x="295" y="402"/>
                </a:cxn>
                <a:cxn ang="0">
                  <a:pos x="301" y="421"/>
                </a:cxn>
                <a:cxn ang="0">
                  <a:pos x="333" y="435"/>
                </a:cxn>
                <a:cxn ang="0">
                  <a:pos x="351" y="418"/>
                </a:cxn>
                <a:cxn ang="0">
                  <a:pos x="391" y="434"/>
                </a:cxn>
                <a:cxn ang="0">
                  <a:pos x="416" y="421"/>
                </a:cxn>
                <a:cxn ang="0">
                  <a:pos x="411" y="395"/>
                </a:cxn>
                <a:cxn ang="0">
                  <a:pos x="480" y="418"/>
                </a:cxn>
                <a:cxn ang="0">
                  <a:pos x="477" y="443"/>
                </a:cxn>
                <a:cxn ang="0">
                  <a:pos x="523" y="411"/>
                </a:cxn>
                <a:cxn ang="0">
                  <a:pos x="482" y="406"/>
                </a:cxn>
                <a:cxn ang="0">
                  <a:pos x="451" y="373"/>
                </a:cxn>
                <a:cxn ang="0">
                  <a:pos x="490" y="331"/>
                </a:cxn>
                <a:cxn ang="0">
                  <a:pos x="490" y="308"/>
                </a:cxn>
                <a:cxn ang="0">
                  <a:pos x="446" y="343"/>
                </a:cxn>
                <a:cxn ang="0">
                  <a:pos x="426" y="331"/>
                </a:cxn>
                <a:cxn ang="0">
                  <a:pos x="443" y="312"/>
                </a:cxn>
                <a:cxn ang="0">
                  <a:pos x="395" y="327"/>
                </a:cxn>
                <a:cxn ang="0">
                  <a:pos x="365" y="314"/>
                </a:cxn>
                <a:cxn ang="0">
                  <a:pos x="373" y="293"/>
                </a:cxn>
                <a:cxn ang="0">
                  <a:pos x="454" y="308"/>
                </a:cxn>
                <a:cxn ang="0">
                  <a:pos x="423" y="255"/>
                </a:cxn>
                <a:cxn ang="0">
                  <a:pos x="427" y="217"/>
                </a:cxn>
                <a:cxn ang="0">
                  <a:pos x="242" y="225"/>
                </a:cxn>
                <a:cxn ang="0">
                  <a:pos x="265" y="142"/>
                </a:cxn>
                <a:cxn ang="0">
                  <a:pos x="296" y="100"/>
                </a:cxn>
                <a:cxn ang="0">
                  <a:pos x="287" y="89"/>
                </a:cxn>
                <a:cxn ang="0">
                  <a:pos x="274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523" h="443">
                  <a:moveTo>
                    <a:pt x="0" y="3"/>
                  </a:moveTo>
                  <a:lnTo>
                    <a:pt x="4" y="122"/>
                  </a:lnTo>
                  <a:lnTo>
                    <a:pt x="52" y="210"/>
                  </a:lnTo>
                  <a:lnTo>
                    <a:pt x="35" y="279"/>
                  </a:lnTo>
                  <a:lnTo>
                    <a:pt x="38" y="336"/>
                  </a:lnTo>
                  <a:lnTo>
                    <a:pt x="17" y="365"/>
                  </a:lnTo>
                  <a:lnTo>
                    <a:pt x="25" y="375"/>
                  </a:lnTo>
                  <a:lnTo>
                    <a:pt x="95" y="367"/>
                  </a:lnTo>
                  <a:lnTo>
                    <a:pt x="182" y="389"/>
                  </a:lnTo>
                  <a:lnTo>
                    <a:pt x="210" y="367"/>
                  </a:lnTo>
                  <a:lnTo>
                    <a:pt x="295" y="402"/>
                  </a:lnTo>
                  <a:lnTo>
                    <a:pt x="301" y="421"/>
                  </a:lnTo>
                  <a:lnTo>
                    <a:pt x="333" y="435"/>
                  </a:lnTo>
                  <a:lnTo>
                    <a:pt x="351" y="418"/>
                  </a:lnTo>
                  <a:lnTo>
                    <a:pt x="391" y="434"/>
                  </a:lnTo>
                  <a:lnTo>
                    <a:pt x="416" y="421"/>
                  </a:lnTo>
                  <a:lnTo>
                    <a:pt x="411" y="395"/>
                  </a:lnTo>
                  <a:lnTo>
                    <a:pt x="480" y="418"/>
                  </a:lnTo>
                  <a:lnTo>
                    <a:pt x="477" y="443"/>
                  </a:lnTo>
                  <a:lnTo>
                    <a:pt x="523" y="411"/>
                  </a:lnTo>
                  <a:lnTo>
                    <a:pt x="482" y="406"/>
                  </a:lnTo>
                  <a:lnTo>
                    <a:pt x="451" y="373"/>
                  </a:lnTo>
                  <a:lnTo>
                    <a:pt x="490" y="331"/>
                  </a:lnTo>
                  <a:lnTo>
                    <a:pt x="490" y="308"/>
                  </a:lnTo>
                  <a:lnTo>
                    <a:pt x="446" y="343"/>
                  </a:lnTo>
                  <a:lnTo>
                    <a:pt x="426" y="331"/>
                  </a:lnTo>
                  <a:lnTo>
                    <a:pt x="443" y="312"/>
                  </a:lnTo>
                  <a:lnTo>
                    <a:pt x="395" y="327"/>
                  </a:lnTo>
                  <a:lnTo>
                    <a:pt x="365" y="314"/>
                  </a:lnTo>
                  <a:lnTo>
                    <a:pt x="373" y="293"/>
                  </a:lnTo>
                  <a:lnTo>
                    <a:pt x="454" y="308"/>
                  </a:lnTo>
                  <a:lnTo>
                    <a:pt x="423" y="255"/>
                  </a:lnTo>
                  <a:lnTo>
                    <a:pt x="427" y="217"/>
                  </a:lnTo>
                  <a:lnTo>
                    <a:pt x="242" y="225"/>
                  </a:lnTo>
                  <a:lnTo>
                    <a:pt x="265" y="142"/>
                  </a:lnTo>
                  <a:lnTo>
                    <a:pt x="296" y="100"/>
                  </a:lnTo>
                  <a:lnTo>
                    <a:pt x="287" y="89"/>
                  </a:lnTo>
                  <a:lnTo>
                    <a:pt x="27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" name="Freeform 19"/>
            <p:cNvSpPr>
              <a:spLocks noChangeAspect="1"/>
            </p:cNvSpPr>
            <p:nvPr/>
          </p:nvSpPr>
          <p:spPr bwMode="auto">
            <a:xfrm>
              <a:off x="5914184" y="828941"/>
              <a:ext cx="368078" cy="44917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364" y="47"/>
                </a:cxn>
                <a:cxn ang="0">
                  <a:pos x="344" y="157"/>
                </a:cxn>
                <a:cxn ang="0">
                  <a:pos x="518" y="184"/>
                </a:cxn>
                <a:cxn ang="0">
                  <a:pos x="451" y="632"/>
                </a:cxn>
                <a:cxn ang="0">
                  <a:pos x="0" y="557"/>
                </a:cxn>
                <a:cxn ang="0">
                  <a:pos x="113" y="0"/>
                </a:cxn>
                <a:cxn ang="0">
                  <a:pos x="113" y="0"/>
                </a:cxn>
              </a:cxnLst>
              <a:rect l="0" t="0" r="r" b="b"/>
              <a:pathLst>
                <a:path w="518" h="632">
                  <a:moveTo>
                    <a:pt x="113" y="0"/>
                  </a:moveTo>
                  <a:lnTo>
                    <a:pt x="364" y="47"/>
                  </a:lnTo>
                  <a:lnTo>
                    <a:pt x="344" y="157"/>
                  </a:lnTo>
                  <a:lnTo>
                    <a:pt x="518" y="184"/>
                  </a:lnTo>
                  <a:lnTo>
                    <a:pt x="451" y="632"/>
                  </a:lnTo>
                  <a:lnTo>
                    <a:pt x="0" y="557"/>
                  </a:lnTo>
                  <a:lnTo>
                    <a:pt x="11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" name="Freeform 20"/>
            <p:cNvSpPr>
              <a:spLocks noChangeAspect="1"/>
            </p:cNvSpPr>
            <p:nvPr/>
          </p:nvSpPr>
          <p:spPr bwMode="auto">
            <a:xfrm>
              <a:off x="5980978" y="261077"/>
              <a:ext cx="666518" cy="412927"/>
            </a:xfrm>
            <a:custGeom>
              <a:avLst/>
              <a:gdLst/>
              <a:ahLst/>
              <a:cxnLst>
                <a:cxn ang="0">
                  <a:pos x="16" y="147"/>
                </a:cxn>
                <a:cxn ang="0">
                  <a:pos x="17" y="171"/>
                </a:cxn>
                <a:cxn ang="0">
                  <a:pos x="9" y="175"/>
                </a:cxn>
                <a:cxn ang="0">
                  <a:pos x="36" y="201"/>
                </a:cxn>
                <a:cxn ang="0">
                  <a:pos x="65" y="271"/>
                </a:cxn>
                <a:cxn ang="0">
                  <a:pos x="75" y="333"/>
                </a:cxn>
                <a:cxn ang="0">
                  <a:pos x="80" y="367"/>
                </a:cxn>
                <a:cxn ang="0">
                  <a:pos x="59" y="399"/>
                </a:cxn>
                <a:cxn ang="0">
                  <a:pos x="73" y="413"/>
                </a:cxn>
                <a:cxn ang="0">
                  <a:pos x="111" y="392"/>
                </a:cxn>
                <a:cxn ang="0">
                  <a:pos x="137" y="503"/>
                </a:cxn>
                <a:cxn ang="0">
                  <a:pos x="155" y="509"/>
                </a:cxn>
                <a:cxn ang="0">
                  <a:pos x="158" y="541"/>
                </a:cxn>
                <a:cxn ang="0">
                  <a:pos x="172" y="555"/>
                </a:cxn>
                <a:cxn ang="0">
                  <a:pos x="207" y="554"/>
                </a:cxn>
                <a:cxn ang="0">
                  <a:pos x="285" y="554"/>
                </a:cxn>
                <a:cxn ang="0">
                  <a:pos x="317" y="568"/>
                </a:cxn>
                <a:cxn ang="0">
                  <a:pos x="327" y="510"/>
                </a:cxn>
                <a:cxn ang="0">
                  <a:pos x="582" y="549"/>
                </a:cxn>
                <a:cxn ang="0">
                  <a:pos x="897" y="581"/>
                </a:cxn>
                <a:cxn ang="0">
                  <a:pos x="906" y="475"/>
                </a:cxn>
                <a:cxn ang="0">
                  <a:pos x="938" y="135"/>
                </a:cxn>
                <a:cxn ang="0">
                  <a:pos x="522" y="88"/>
                </a:cxn>
                <a:cxn ang="0">
                  <a:pos x="316" y="56"/>
                </a:cxn>
                <a:cxn ang="0">
                  <a:pos x="24" y="0"/>
                </a:cxn>
                <a:cxn ang="0">
                  <a:pos x="0" y="108"/>
                </a:cxn>
                <a:cxn ang="0">
                  <a:pos x="16" y="147"/>
                </a:cxn>
                <a:cxn ang="0">
                  <a:pos x="16" y="147"/>
                </a:cxn>
              </a:cxnLst>
              <a:rect l="0" t="0" r="r" b="b"/>
              <a:pathLst>
                <a:path w="938" h="581">
                  <a:moveTo>
                    <a:pt x="16" y="147"/>
                  </a:moveTo>
                  <a:lnTo>
                    <a:pt x="17" y="171"/>
                  </a:lnTo>
                  <a:lnTo>
                    <a:pt x="9" y="175"/>
                  </a:lnTo>
                  <a:lnTo>
                    <a:pt x="36" y="201"/>
                  </a:lnTo>
                  <a:lnTo>
                    <a:pt x="65" y="271"/>
                  </a:lnTo>
                  <a:lnTo>
                    <a:pt x="75" y="333"/>
                  </a:lnTo>
                  <a:lnTo>
                    <a:pt x="80" y="367"/>
                  </a:lnTo>
                  <a:lnTo>
                    <a:pt x="59" y="399"/>
                  </a:lnTo>
                  <a:lnTo>
                    <a:pt x="73" y="413"/>
                  </a:lnTo>
                  <a:lnTo>
                    <a:pt x="111" y="392"/>
                  </a:lnTo>
                  <a:lnTo>
                    <a:pt x="137" y="503"/>
                  </a:lnTo>
                  <a:lnTo>
                    <a:pt x="155" y="509"/>
                  </a:lnTo>
                  <a:lnTo>
                    <a:pt x="158" y="541"/>
                  </a:lnTo>
                  <a:lnTo>
                    <a:pt x="172" y="555"/>
                  </a:lnTo>
                  <a:lnTo>
                    <a:pt x="207" y="554"/>
                  </a:lnTo>
                  <a:lnTo>
                    <a:pt x="285" y="554"/>
                  </a:lnTo>
                  <a:lnTo>
                    <a:pt x="317" y="568"/>
                  </a:lnTo>
                  <a:lnTo>
                    <a:pt x="327" y="510"/>
                  </a:lnTo>
                  <a:lnTo>
                    <a:pt x="582" y="549"/>
                  </a:lnTo>
                  <a:lnTo>
                    <a:pt x="897" y="581"/>
                  </a:lnTo>
                  <a:lnTo>
                    <a:pt x="906" y="475"/>
                  </a:lnTo>
                  <a:lnTo>
                    <a:pt x="938" y="135"/>
                  </a:lnTo>
                  <a:lnTo>
                    <a:pt x="522" y="88"/>
                  </a:lnTo>
                  <a:lnTo>
                    <a:pt x="316" y="56"/>
                  </a:lnTo>
                  <a:lnTo>
                    <a:pt x="24" y="0"/>
                  </a:lnTo>
                  <a:lnTo>
                    <a:pt x="0" y="108"/>
                  </a:lnTo>
                  <a:lnTo>
                    <a:pt x="16" y="147"/>
                  </a:lnTo>
                  <a:lnTo>
                    <a:pt x="16" y="1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6" name="Freeform 21"/>
            <p:cNvSpPr>
              <a:spLocks noChangeAspect="1"/>
            </p:cNvSpPr>
            <p:nvPr/>
          </p:nvSpPr>
          <p:spPr bwMode="auto">
            <a:xfrm>
              <a:off x="5790544" y="1224813"/>
              <a:ext cx="444109" cy="501768"/>
            </a:xfrm>
            <a:custGeom>
              <a:avLst/>
              <a:gdLst/>
              <a:ahLst/>
              <a:cxnLst>
                <a:cxn ang="0">
                  <a:pos x="39" y="449"/>
                </a:cxn>
                <a:cxn ang="0">
                  <a:pos x="24" y="423"/>
                </a:cxn>
                <a:cxn ang="0">
                  <a:pos x="31" y="383"/>
                </a:cxn>
                <a:cxn ang="0">
                  <a:pos x="73" y="318"/>
                </a:cxn>
                <a:cxn ang="0">
                  <a:pos x="103" y="299"/>
                </a:cxn>
                <a:cxn ang="0">
                  <a:pos x="86" y="275"/>
                </a:cxn>
                <a:cxn ang="0">
                  <a:pos x="75" y="211"/>
                </a:cxn>
                <a:cxn ang="0">
                  <a:pos x="87" y="91"/>
                </a:cxn>
                <a:cxn ang="0">
                  <a:pos x="108" y="85"/>
                </a:cxn>
                <a:cxn ang="0">
                  <a:pos x="143" y="106"/>
                </a:cxn>
                <a:cxn ang="0">
                  <a:pos x="174" y="0"/>
                </a:cxn>
                <a:cxn ang="0">
                  <a:pos x="625" y="75"/>
                </a:cxn>
                <a:cxn ang="0">
                  <a:pos x="531" y="706"/>
                </a:cxn>
                <a:cxn ang="0">
                  <a:pos x="392" y="687"/>
                </a:cxn>
                <a:cxn ang="0">
                  <a:pos x="306" y="663"/>
                </a:cxn>
                <a:cxn ang="0">
                  <a:pos x="129" y="592"/>
                </a:cxn>
                <a:cxn ang="0">
                  <a:pos x="0" y="484"/>
                </a:cxn>
                <a:cxn ang="0">
                  <a:pos x="39" y="449"/>
                </a:cxn>
                <a:cxn ang="0">
                  <a:pos x="39" y="449"/>
                </a:cxn>
              </a:cxnLst>
              <a:rect l="0" t="0" r="r" b="b"/>
              <a:pathLst>
                <a:path w="625" h="706">
                  <a:moveTo>
                    <a:pt x="39" y="449"/>
                  </a:moveTo>
                  <a:lnTo>
                    <a:pt x="24" y="423"/>
                  </a:lnTo>
                  <a:lnTo>
                    <a:pt x="31" y="383"/>
                  </a:lnTo>
                  <a:lnTo>
                    <a:pt x="73" y="318"/>
                  </a:lnTo>
                  <a:lnTo>
                    <a:pt x="103" y="299"/>
                  </a:lnTo>
                  <a:lnTo>
                    <a:pt x="86" y="275"/>
                  </a:lnTo>
                  <a:lnTo>
                    <a:pt x="75" y="211"/>
                  </a:lnTo>
                  <a:lnTo>
                    <a:pt x="87" y="91"/>
                  </a:lnTo>
                  <a:lnTo>
                    <a:pt x="108" y="85"/>
                  </a:lnTo>
                  <a:lnTo>
                    <a:pt x="143" y="106"/>
                  </a:lnTo>
                  <a:lnTo>
                    <a:pt x="174" y="0"/>
                  </a:lnTo>
                  <a:lnTo>
                    <a:pt x="625" y="75"/>
                  </a:lnTo>
                  <a:lnTo>
                    <a:pt x="531" y="706"/>
                  </a:lnTo>
                  <a:lnTo>
                    <a:pt x="392" y="687"/>
                  </a:lnTo>
                  <a:lnTo>
                    <a:pt x="306" y="663"/>
                  </a:lnTo>
                  <a:lnTo>
                    <a:pt x="129" y="592"/>
                  </a:lnTo>
                  <a:lnTo>
                    <a:pt x="0" y="484"/>
                  </a:lnTo>
                  <a:lnTo>
                    <a:pt x="39" y="449"/>
                  </a:lnTo>
                  <a:lnTo>
                    <a:pt x="39" y="44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7" name="Freeform 22"/>
            <p:cNvSpPr>
              <a:spLocks noChangeAspect="1"/>
            </p:cNvSpPr>
            <p:nvPr/>
          </p:nvSpPr>
          <p:spPr bwMode="auto">
            <a:xfrm>
              <a:off x="6158622" y="623544"/>
              <a:ext cx="459741" cy="370285"/>
            </a:xfrm>
            <a:custGeom>
              <a:avLst/>
              <a:gdLst/>
              <a:ahLst/>
              <a:cxnLst>
                <a:cxn ang="0">
                  <a:pos x="0" y="446"/>
                </a:cxn>
                <a:cxn ang="0">
                  <a:pos x="77" y="0"/>
                </a:cxn>
                <a:cxn ang="0">
                  <a:pos x="332" y="39"/>
                </a:cxn>
                <a:cxn ang="0">
                  <a:pos x="647" y="71"/>
                </a:cxn>
                <a:cxn ang="0">
                  <a:pos x="625" y="296"/>
                </a:cxn>
                <a:cxn ang="0">
                  <a:pos x="604" y="521"/>
                </a:cxn>
                <a:cxn ang="0">
                  <a:pos x="174" y="473"/>
                </a:cxn>
                <a:cxn ang="0">
                  <a:pos x="0" y="446"/>
                </a:cxn>
                <a:cxn ang="0">
                  <a:pos x="0" y="446"/>
                </a:cxn>
              </a:cxnLst>
              <a:rect l="0" t="0" r="r" b="b"/>
              <a:pathLst>
                <a:path w="647" h="521">
                  <a:moveTo>
                    <a:pt x="0" y="446"/>
                  </a:moveTo>
                  <a:lnTo>
                    <a:pt x="77" y="0"/>
                  </a:lnTo>
                  <a:lnTo>
                    <a:pt x="332" y="39"/>
                  </a:lnTo>
                  <a:lnTo>
                    <a:pt x="647" y="71"/>
                  </a:lnTo>
                  <a:lnTo>
                    <a:pt x="625" y="296"/>
                  </a:lnTo>
                  <a:lnTo>
                    <a:pt x="604" y="521"/>
                  </a:lnTo>
                  <a:lnTo>
                    <a:pt x="174" y="473"/>
                  </a:lnTo>
                  <a:lnTo>
                    <a:pt x="0" y="446"/>
                  </a:lnTo>
                  <a:lnTo>
                    <a:pt x="0" y="44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8" name="Freeform 23"/>
            <p:cNvSpPr>
              <a:spLocks noChangeAspect="1"/>
            </p:cNvSpPr>
            <p:nvPr/>
          </p:nvSpPr>
          <p:spPr bwMode="auto">
            <a:xfrm>
              <a:off x="6234652" y="959715"/>
              <a:ext cx="475374" cy="365310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497" y="48"/>
                </a:cxn>
                <a:cxn ang="0">
                  <a:pos x="669" y="62"/>
                </a:cxn>
                <a:cxn ang="0">
                  <a:pos x="663" y="174"/>
                </a:cxn>
                <a:cxn ang="0">
                  <a:pos x="639" y="514"/>
                </a:cxn>
                <a:cxn ang="0">
                  <a:pos x="551" y="507"/>
                </a:cxn>
                <a:cxn ang="0">
                  <a:pos x="278" y="483"/>
                </a:cxn>
                <a:cxn ang="0">
                  <a:pos x="0" y="448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669" h="514">
                  <a:moveTo>
                    <a:pt x="67" y="0"/>
                  </a:moveTo>
                  <a:lnTo>
                    <a:pt x="497" y="48"/>
                  </a:lnTo>
                  <a:lnTo>
                    <a:pt x="669" y="62"/>
                  </a:lnTo>
                  <a:lnTo>
                    <a:pt x="663" y="174"/>
                  </a:lnTo>
                  <a:lnTo>
                    <a:pt x="639" y="514"/>
                  </a:lnTo>
                  <a:lnTo>
                    <a:pt x="551" y="507"/>
                  </a:lnTo>
                  <a:lnTo>
                    <a:pt x="278" y="483"/>
                  </a:lnTo>
                  <a:lnTo>
                    <a:pt x="0" y="448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9" name="Freeform 24"/>
            <p:cNvSpPr>
              <a:spLocks noChangeAspect="1"/>
            </p:cNvSpPr>
            <p:nvPr/>
          </p:nvSpPr>
          <p:spPr bwMode="auto">
            <a:xfrm>
              <a:off x="6167859" y="1278116"/>
              <a:ext cx="458320" cy="456283"/>
            </a:xfrm>
            <a:custGeom>
              <a:avLst/>
              <a:gdLst/>
              <a:ahLst/>
              <a:cxnLst>
                <a:cxn ang="0">
                  <a:pos x="82" y="642"/>
                </a:cxn>
                <a:cxn ang="0">
                  <a:pos x="90" y="594"/>
                </a:cxn>
                <a:cxn ang="0">
                  <a:pos x="251" y="615"/>
                </a:cxn>
                <a:cxn ang="0">
                  <a:pos x="244" y="591"/>
                </a:cxn>
                <a:cxn ang="0">
                  <a:pos x="592" y="623"/>
                </a:cxn>
                <a:cxn ang="0">
                  <a:pos x="645" y="59"/>
                </a:cxn>
                <a:cxn ang="0">
                  <a:pos x="372" y="35"/>
                </a:cxn>
                <a:cxn ang="0">
                  <a:pos x="94" y="0"/>
                </a:cxn>
                <a:cxn ang="0">
                  <a:pos x="0" y="631"/>
                </a:cxn>
                <a:cxn ang="0">
                  <a:pos x="82" y="642"/>
                </a:cxn>
                <a:cxn ang="0">
                  <a:pos x="82" y="642"/>
                </a:cxn>
              </a:cxnLst>
              <a:rect l="0" t="0" r="r" b="b"/>
              <a:pathLst>
                <a:path w="645" h="642">
                  <a:moveTo>
                    <a:pt x="82" y="642"/>
                  </a:moveTo>
                  <a:lnTo>
                    <a:pt x="90" y="594"/>
                  </a:lnTo>
                  <a:lnTo>
                    <a:pt x="251" y="615"/>
                  </a:lnTo>
                  <a:lnTo>
                    <a:pt x="244" y="591"/>
                  </a:lnTo>
                  <a:lnTo>
                    <a:pt x="592" y="623"/>
                  </a:lnTo>
                  <a:lnTo>
                    <a:pt x="645" y="59"/>
                  </a:lnTo>
                  <a:lnTo>
                    <a:pt x="372" y="35"/>
                  </a:lnTo>
                  <a:lnTo>
                    <a:pt x="94" y="0"/>
                  </a:lnTo>
                  <a:lnTo>
                    <a:pt x="0" y="631"/>
                  </a:lnTo>
                  <a:lnTo>
                    <a:pt x="82" y="642"/>
                  </a:lnTo>
                  <a:lnTo>
                    <a:pt x="82" y="64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0" name="Freeform 26"/>
            <p:cNvSpPr>
              <a:spLocks noChangeAspect="1"/>
            </p:cNvSpPr>
            <p:nvPr/>
          </p:nvSpPr>
          <p:spPr bwMode="auto">
            <a:xfrm>
              <a:off x="6688709" y="1083380"/>
              <a:ext cx="483900" cy="253726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78" y="14"/>
                </a:cxn>
                <a:cxn ang="0">
                  <a:pos x="614" y="17"/>
                </a:cxn>
                <a:cxn ang="0">
                  <a:pos x="634" y="33"/>
                </a:cxn>
                <a:cxn ang="0">
                  <a:pos x="643" y="30"/>
                </a:cxn>
                <a:cxn ang="0">
                  <a:pos x="656" y="48"/>
                </a:cxn>
                <a:cxn ang="0">
                  <a:pos x="645" y="48"/>
                </a:cxn>
                <a:cxn ang="0">
                  <a:pos x="634" y="72"/>
                </a:cxn>
                <a:cxn ang="0">
                  <a:pos x="661" y="110"/>
                </a:cxn>
                <a:cxn ang="0">
                  <a:pos x="681" y="115"/>
                </a:cxn>
                <a:cxn ang="0">
                  <a:pos x="678" y="356"/>
                </a:cxn>
                <a:cxn ang="0">
                  <a:pos x="389" y="357"/>
                </a:cxn>
                <a:cxn ang="0">
                  <a:pos x="0" y="340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681" h="357">
                  <a:moveTo>
                    <a:pt x="24" y="0"/>
                  </a:moveTo>
                  <a:lnTo>
                    <a:pt x="278" y="14"/>
                  </a:lnTo>
                  <a:lnTo>
                    <a:pt x="614" y="17"/>
                  </a:lnTo>
                  <a:lnTo>
                    <a:pt x="634" y="33"/>
                  </a:lnTo>
                  <a:lnTo>
                    <a:pt x="643" y="30"/>
                  </a:lnTo>
                  <a:lnTo>
                    <a:pt x="656" y="48"/>
                  </a:lnTo>
                  <a:lnTo>
                    <a:pt x="645" y="48"/>
                  </a:lnTo>
                  <a:lnTo>
                    <a:pt x="634" y="72"/>
                  </a:lnTo>
                  <a:lnTo>
                    <a:pt x="661" y="110"/>
                  </a:lnTo>
                  <a:lnTo>
                    <a:pt x="681" y="115"/>
                  </a:lnTo>
                  <a:lnTo>
                    <a:pt x="678" y="356"/>
                  </a:lnTo>
                  <a:lnTo>
                    <a:pt x="389" y="357"/>
                  </a:lnTo>
                  <a:lnTo>
                    <a:pt x="0" y="340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1" name="Freeform 27"/>
            <p:cNvSpPr>
              <a:spLocks noChangeAspect="1"/>
            </p:cNvSpPr>
            <p:nvPr/>
          </p:nvSpPr>
          <p:spPr bwMode="auto">
            <a:xfrm>
              <a:off x="6622626" y="1320049"/>
              <a:ext cx="562774" cy="28641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93" y="7"/>
                </a:cxn>
                <a:cxn ang="0">
                  <a:pos x="482" y="24"/>
                </a:cxn>
                <a:cxn ang="0">
                  <a:pos x="771" y="23"/>
                </a:cxn>
                <a:cxn ang="0">
                  <a:pos x="774" y="82"/>
                </a:cxn>
                <a:cxn ang="0">
                  <a:pos x="792" y="208"/>
                </a:cxn>
                <a:cxn ang="0">
                  <a:pos x="789" y="403"/>
                </a:cxn>
                <a:cxn ang="0">
                  <a:pos x="727" y="369"/>
                </a:cxn>
                <a:cxn ang="0">
                  <a:pos x="658" y="382"/>
                </a:cxn>
                <a:cxn ang="0">
                  <a:pos x="608" y="396"/>
                </a:cxn>
                <a:cxn ang="0">
                  <a:pos x="537" y="398"/>
                </a:cxn>
                <a:cxn ang="0">
                  <a:pos x="482" y="366"/>
                </a:cxn>
                <a:cxn ang="0">
                  <a:pos x="468" y="382"/>
                </a:cxn>
                <a:cxn ang="0">
                  <a:pos x="383" y="345"/>
                </a:cxn>
                <a:cxn ang="0">
                  <a:pos x="342" y="335"/>
                </a:cxn>
                <a:cxn ang="0">
                  <a:pos x="321" y="316"/>
                </a:cxn>
                <a:cxn ang="0">
                  <a:pos x="296" y="315"/>
                </a:cxn>
                <a:cxn ang="0">
                  <a:pos x="268" y="292"/>
                </a:cxn>
                <a:cxn ang="0">
                  <a:pos x="278" y="75"/>
                </a:cxn>
                <a:cxn ang="0">
                  <a:pos x="0" y="59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792" h="403">
                  <a:moveTo>
                    <a:pt x="5" y="0"/>
                  </a:moveTo>
                  <a:lnTo>
                    <a:pt x="93" y="7"/>
                  </a:lnTo>
                  <a:lnTo>
                    <a:pt x="482" y="24"/>
                  </a:lnTo>
                  <a:lnTo>
                    <a:pt x="771" y="23"/>
                  </a:lnTo>
                  <a:lnTo>
                    <a:pt x="774" y="82"/>
                  </a:lnTo>
                  <a:lnTo>
                    <a:pt x="792" y="208"/>
                  </a:lnTo>
                  <a:lnTo>
                    <a:pt x="789" y="403"/>
                  </a:lnTo>
                  <a:lnTo>
                    <a:pt x="727" y="369"/>
                  </a:lnTo>
                  <a:lnTo>
                    <a:pt x="658" y="382"/>
                  </a:lnTo>
                  <a:lnTo>
                    <a:pt x="608" y="396"/>
                  </a:lnTo>
                  <a:lnTo>
                    <a:pt x="537" y="398"/>
                  </a:lnTo>
                  <a:lnTo>
                    <a:pt x="482" y="366"/>
                  </a:lnTo>
                  <a:lnTo>
                    <a:pt x="468" y="382"/>
                  </a:lnTo>
                  <a:lnTo>
                    <a:pt x="383" y="345"/>
                  </a:lnTo>
                  <a:lnTo>
                    <a:pt x="342" y="335"/>
                  </a:lnTo>
                  <a:lnTo>
                    <a:pt x="321" y="316"/>
                  </a:lnTo>
                  <a:lnTo>
                    <a:pt x="296" y="315"/>
                  </a:lnTo>
                  <a:lnTo>
                    <a:pt x="268" y="292"/>
                  </a:lnTo>
                  <a:lnTo>
                    <a:pt x="278" y="75"/>
                  </a:lnTo>
                  <a:lnTo>
                    <a:pt x="0" y="5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2" name="Freeform 28"/>
            <p:cNvSpPr>
              <a:spLocks noChangeAspect="1"/>
            </p:cNvSpPr>
            <p:nvPr/>
          </p:nvSpPr>
          <p:spPr bwMode="auto">
            <a:xfrm>
              <a:off x="5579503" y="750052"/>
              <a:ext cx="414975" cy="624723"/>
            </a:xfrm>
            <a:custGeom>
              <a:avLst/>
              <a:gdLst/>
              <a:ahLst/>
              <a:cxnLst>
                <a:cxn ang="0">
                  <a:pos x="0" y="322"/>
                </a:cxn>
                <a:cxn ang="0">
                  <a:pos x="372" y="879"/>
                </a:cxn>
                <a:cxn ang="0">
                  <a:pos x="384" y="759"/>
                </a:cxn>
                <a:cxn ang="0">
                  <a:pos x="405" y="753"/>
                </a:cxn>
                <a:cxn ang="0">
                  <a:pos x="440" y="774"/>
                </a:cxn>
                <a:cxn ang="0">
                  <a:pos x="471" y="668"/>
                </a:cxn>
                <a:cxn ang="0">
                  <a:pos x="584" y="111"/>
                </a:cxn>
                <a:cxn ang="0">
                  <a:pos x="333" y="59"/>
                </a:cxn>
                <a:cxn ang="0">
                  <a:pos x="87" y="0"/>
                </a:cxn>
                <a:cxn ang="0">
                  <a:pos x="0" y="322"/>
                </a:cxn>
                <a:cxn ang="0">
                  <a:pos x="0" y="322"/>
                </a:cxn>
              </a:cxnLst>
              <a:rect l="0" t="0" r="r" b="b"/>
              <a:pathLst>
                <a:path w="584" h="879">
                  <a:moveTo>
                    <a:pt x="0" y="322"/>
                  </a:moveTo>
                  <a:lnTo>
                    <a:pt x="372" y="879"/>
                  </a:lnTo>
                  <a:lnTo>
                    <a:pt x="384" y="759"/>
                  </a:lnTo>
                  <a:lnTo>
                    <a:pt x="405" y="753"/>
                  </a:lnTo>
                  <a:lnTo>
                    <a:pt x="440" y="774"/>
                  </a:lnTo>
                  <a:lnTo>
                    <a:pt x="471" y="668"/>
                  </a:lnTo>
                  <a:lnTo>
                    <a:pt x="584" y="111"/>
                  </a:lnTo>
                  <a:lnTo>
                    <a:pt x="333" y="59"/>
                  </a:lnTo>
                  <a:lnTo>
                    <a:pt x="87" y="0"/>
                  </a:lnTo>
                  <a:lnTo>
                    <a:pt x="0" y="32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3" name="Freeform 29"/>
            <p:cNvSpPr>
              <a:spLocks noChangeAspect="1"/>
            </p:cNvSpPr>
            <p:nvPr/>
          </p:nvSpPr>
          <p:spPr bwMode="auto">
            <a:xfrm>
              <a:off x="7264984" y="535414"/>
              <a:ext cx="344628" cy="352516"/>
            </a:xfrm>
            <a:custGeom>
              <a:avLst/>
              <a:gdLst/>
              <a:ahLst/>
              <a:cxnLst>
                <a:cxn ang="0">
                  <a:pos x="13" y="190"/>
                </a:cxn>
                <a:cxn ang="0">
                  <a:pos x="11" y="249"/>
                </a:cxn>
                <a:cxn ang="0">
                  <a:pos x="70" y="286"/>
                </a:cxn>
                <a:cxn ang="0">
                  <a:pos x="92" y="311"/>
                </a:cxn>
                <a:cxn ang="0">
                  <a:pos x="140" y="346"/>
                </a:cxn>
                <a:cxn ang="0">
                  <a:pos x="147" y="388"/>
                </a:cxn>
                <a:cxn ang="0">
                  <a:pos x="156" y="444"/>
                </a:cxn>
                <a:cxn ang="0">
                  <a:pos x="201" y="496"/>
                </a:cxn>
                <a:cxn ang="0">
                  <a:pos x="442" y="482"/>
                </a:cxn>
                <a:cxn ang="0">
                  <a:pos x="429" y="405"/>
                </a:cxn>
                <a:cxn ang="0">
                  <a:pos x="450" y="289"/>
                </a:cxn>
                <a:cxn ang="0">
                  <a:pos x="450" y="257"/>
                </a:cxn>
                <a:cxn ang="0">
                  <a:pos x="485" y="166"/>
                </a:cxn>
                <a:cxn ang="0">
                  <a:pos x="475" y="163"/>
                </a:cxn>
                <a:cxn ang="0">
                  <a:pos x="453" y="215"/>
                </a:cxn>
                <a:cxn ang="0">
                  <a:pos x="434" y="219"/>
                </a:cxn>
                <a:cxn ang="0">
                  <a:pos x="426" y="241"/>
                </a:cxn>
                <a:cxn ang="0">
                  <a:pos x="405" y="255"/>
                </a:cxn>
                <a:cxn ang="0">
                  <a:pos x="420" y="207"/>
                </a:cxn>
                <a:cxn ang="0">
                  <a:pos x="434" y="188"/>
                </a:cxn>
                <a:cxn ang="0">
                  <a:pos x="408" y="120"/>
                </a:cxn>
                <a:cxn ang="0">
                  <a:pos x="391" y="115"/>
                </a:cxn>
                <a:cxn ang="0">
                  <a:pos x="384" y="99"/>
                </a:cxn>
                <a:cxn ang="0">
                  <a:pos x="196" y="40"/>
                </a:cxn>
                <a:cxn ang="0">
                  <a:pos x="172" y="29"/>
                </a:cxn>
                <a:cxn ang="0">
                  <a:pos x="159" y="40"/>
                </a:cxn>
                <a:cxn ang="0">
                  <a:pos x="155" y="37"/>
                </a:cxn>
                <a:cxn ang="0">
                  <a:pos x="161" y="16"/>
                </a:cxn>
                <a:cxn ang="0">
                  <a:pos x="166" y="3"/>
                </a:cxn>
                <a:cxn ang="0">
                  <a:pos x="159" y="0"/>
                </a:cxn>
                <a:cxn ang="0">
                  <a:pos x="83" y="32"/>
                </a:cxn>
                <a:cxn ang="0">
                  <a:pos x="75" y="34"/>
                </a:cxn>
                <a:cxn ang="0">
                  <a:pos x="59" y="26"/>
                </a:cxn>
                <a:cxn ang="0">
                  <a:pos x="44" y="35"/>
                </a:cxn>
                <a:cxn ang="0">
                  <a:pos x="48" y="93"/>
                </a:cxn>
                <a:cxn ang="0">
                  <a:pos x="0" y="150"/>
                </a:cxn>
                <a:cxn ang="0">
                  <a:pos x="13" y="190"/>
                </a:cxn>
                <a:cxn ang="0">
                  <a:pos x="13" y="190"/>
                </a:cxn>
              </a:cxnLst>
              <a:rect l="0" t="0" r="r" b="b"/>
              <a:pathLst>
                <a:path w="485" h="496">
                  <a:moveTo>
                    <a:pt x="13" y="190"/>
                  </a:moveTo>
                  <a:lnTo>
                    <a:pt x="11" y="249"/>
                  </a:lnTo>
                  <a:lnTo>
                    <a:pt x="70" y="286"/>
                  </a:lnTo>
                  <a:lnTo>
                    <a:pt x="92" y="311"/>
                  </a:lnTo>
                  <a:lnTo>
                    <a:pt x="140" y="346"/>
                  </a:lnTo>
                  <a:lnTo>
                    <a:pt x="147" y="388"/>
                  </a:lnTo>
                  <a:lnTo>
                    <a:pt x="156" y="444"/>
                  </a:lnTo>
                  <a:lnTo>
                    <a:pt x="201" y="496"/>
                  </a:lnTo>
                  <a:lnTo>
                    <a:pt x="442" y="482"/>
                  </a:lnTo>
                  <a:lnTo>
                    <a:pt x="429" y="405"/>
                  </a:lnTo>
                  <a:lnTo>
                    <a:pt x="450" y="289"/>
                  </a:lnTo>
                  <a:lnTo>
                    <a:pt x="450" y="257"/>
                  </a:lnTo>
                  <a:lnTo>
                    <a:pt x="485" y="166"/>
                  </a:lnTo>
                  <a:lnTo>
                    <a:pt x="475" y="163"/>
                  </a:lnTo>
                  <a:lnTo>
                    <a:pt x="453" y="215"/>
                  </a:lnTo>
                  <a:lnTo>
                    <a:pt x="434" y="219"/>
                  </a:lnTo>
                  <a:lnTo>
                    <a:pt x="426" y="241"/>
                  </a:lnTo>
                  <a:lnTo>
                    <a:pt x="405" y="255"/>
                  </a:lnTo>
                  <a:lnTo>
                    <a:pt x="420" y="207"/>
                  </a:lnTo>
                  <a:lnTo>
                    <a:pt x="434" y="188"/>
                  </a:lnTo>
                  <a:lnTo>
                    <a:pt x="408" y="120"/>
                  </a:lnTo>
                  <a:lnTo>
                    <a:pt x="391" y="115"/>
                  </a:lnTo>
                  <a:lnTo>
                    <a:pt x="384" y="99"/>
                  </a:lnTo>
                  <a:lnTo>
                    <a:pt x="196" y="40"/>
                  </a:lnTo>
                  <a:lnTo>
                    <a:pt x="172" y="29"/>
                  </a:lnTo>
                  <a:lnTo>
                    <a:pt x="159" y="40"/>
                  </a:lnTo>
                  <a:lnTo>
                    <a:pt x="155" y="37"/>
                  </a:lnTo>
                  <a:lnTo>
                    <a:pt x="161" y="1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83" y="32"/>
                  </a:lnTo>
                  <a:lnTo>
                    <a:pt x="75" y="34"/>
                  </a:lnTo>
                  <a:lnTo>
                    <a:pt x="59" y="26"/>
                  </a:lnTo>
                  <a:lnTo>
                    <a:pt x="44" y="35"/>
                  </a:lnTo>
                  <a:lnTo>
                    <a:pt x="48" y="93"/>
                  </a:lnTo>
                  <a:lnTo>
                    <a:pt x="0" y="150"/>
                  </a:lnTo>
                  <a:lnTo>
                    <a:pt x="13" y="190"/>
                  </a:lnTo>
                  <a:lnTo>
                    <a:pt x="13" y="19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4" name="Freeform 31"/>
            <p:cNvSpPr>
              <a:spLocks noChangeAspect="1"/>
            </p:cNvSpPr>
            <p:nvPr/>
          </p:nvSpPr>
          <p:spPr bwMode="auto">
            <a:xfrm>
              <a:off x="7387202" y="1482803"/>
              <a:ext cx="231646" cy="390185"/>
            </a:xfrm>
            <a:custGeom>
              <a:avLst/>
              <a:gdLst/>
              <a:ahLst/>
              <a:cxnLst>
                <a:cxn ang="0">
                  <a:pos x="23" y="383"/>
                </a:cxn>
                <a:cxn ang="0">
                  <a:pos x="54" y="341"/>
                </a:cxn>
                <a:cxn ang="0">
                  <a:pos x="45" y="330"/>
                </a:cxn>
                <a:cxn ang="0">
                  <a:pos x="32" y="241"/>
                </a:cxn>
                <a:cxn ang="0">
                  <a:pos x="27" y="180"/>
                </a:cxn>
                <a:cxn ang="0">
                  <a:pos x="50" y="113"/>
                </a:cxn>
                <a:cxn ang="0">
                  <a:pos x="85" y="67"/>
                </a:cxn>
                <a:cxn ang="0">
                  <a:pos x="82" y="54"/>
                </a:cxn>
                <a:cxn ang="0">
                  <a:pos x="107" y="11"/>
                </a:cxn>
                <a:cxn ang="0">
                  <a:pos x="303" y="0"/>
                </a:cxn>
                <a:cxn ang="0">
                  <a:pos x="313" y="9"/>
                </a:cxn>
                <a:cxn ang="0">
                  <a:pos x="303" y="351"/>
                </a:cxn>
                <a:cxn ang="0">
                  <a:pos x="326" y="515"/>
                </a:cxn>
                <a:cxn ang="0">
                  <a:pos x="318" y="523"/>
                </a:cxn>
                <a:cxn ang="0">
                  <a:pos x="276" y="513"/>
                </a:cxn>
                <a:cxn ang="0">
                  <a:pos x="212" y="549"/>
                </a:cxn>
                <a:cxn ang="0">
                  <a:pos x="181" y="496"/>
                </a:cxn>
                <a:cxn ang="0">
                  <a:pos x="185" y="458"/>
                </a:cxn>
                <a:cxn ang="0">
                  <a:pos x="0" y="466"/>
                </a:cxn>
                <a:cxn ang="0">
                  <a:pos x="23" y="383"/>
                </a:cxn>
                <a:cxn ang="0">
                  <a:pos x="23" y="383"/>
                </a:cxn>
              </a:cxnLst>
              <a:rect l="0" t="0" r="r" b="b"/>
              <a:pathLst>
                <a:path w="326" h="549">
                  <a:moveTo>
                    <a:pt x="23" y="383"/>
                  </a:moveTo>
                  <a:lnTo>
                    <a:pt x="54" y="341"/>
                  </a:lnTo>
                  <a:lnTo>
                    <a:pt x="45" y="330"/>
                  </a:lnTo>
                  <a:lnTo>
                    <a:pt x="32" y="241"/>
                  </a:lnTo>
                  <a:lnTo>
                    <a:pt x="27" y="180"/>
                  </a:lnTo>
                  <a:lnTo>
                    <a:pt x="50" y="113"/>
                  </a:lnTo>
                  <a:lnTo>
                    <a:pt x="85" y="67"/>
                  </a:lnTo>
                  <a:lnTo>
                    <a:pt x="82" y="54"/>
                  </a:lnTo>
                  <a:lnTo>
                    <a:pt x="107" y="11"/>
                  </a:lnTo>
                  <a:lnTo>
                    <a:pt x="303" y="0"/>
                  </a:lnTo>
                  <a:lnTo>
                    <a:pt x="313" y="9"/>
                  </a:lnTo>
                  <a:lnTo>
                    <a:pt x="303" y="351"/>
                  </a:lnTo>
                  <a:lnTo>
                    <a:pt x="326" y="515"/>
                  </a:lnTo>
                  <a:lnTo>
                    <a:pt x="318" y="523"/>
                  </a:lnTo>
                  <a:lnTo>
                    <a:pt x="276" y="513"/>
                  </a:lnTo>
                  <a:lnTo>
                    <a:pt x="212" y="549"/>
                  </a:lnTo>
                  <a:lnTo>
                    <a:pt x="181" y="496"/>
                  </a:lnTo>
                  <a:lnTo>
                    <a:pt x="185" y="458"/>
                  </a:lnTo>
                  <a:lnTo>
                    <a:pt x="0" y="466"/>
                  </a:lnTo>
                  <a:lnTo>
                    <a:pt x="23" y="383"/>
                  </a:lnTo>
                  <a:lnTo>
                    <a:pt x="23" y="38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5" name="Freeform 32"/>
            <p:cNvSpPr>
              <a:spLocks noChangeAspect="1"/>
            </p:cNvSpPr>
            <p:nvPr/>
          </p:nvSpPr>
          <p:spPr bwMode="auto">
            <a:xfrm>
              <a:off x="7602507" y="1467879"/>
              <a:ext cx="248701" cy="393739"/>
            </a:xfrm>
            <a:custGeom>
              <a:avLst/>
              <a:gdLst/>
              <a:ahLst/>
              <a:cxnLst>
                <a:cxn ang="0">
                  <a:pos x="10" y="30"/>
                </a:cxn>
                <a:cxn ang="0">
                  <a:pos x="0" y="372"/>
                </a:cxn>
                <a:cxn ang="0">
                  <a:pos x="23" y="536"/>
                </a:cxn>
                <a:cxn ang="0">
                  <a:pos x="47" y="542"/>
                </a:cxn>
                <a:cxn ang="0">
                  <a:pos x="69" y="530"/>
                </a:cxn>
                <a:cxn ang="0">
                  <a:pos x="82" y="542"/>
                </a:cxn>
                <a:cxn ang="0">
                  <a:pos x="63" y="554"/>
                </a:cxn>
                <a:cxn ang="0">
                  <a:pos x="111" y="541"/>
                </a:cxn>
                <a:cxn ang="0">
                  <a:pos x="120" y="526"/>
                </a:cxn>
                <a:cxn ang="0">
                  <a:pos x="114" y="517"/>
                </a:cxn>
                <a:cxn ang="0">
                  <a:pos x="117" y="503"/>
                </a:cxn>
                <a:cxn ang="0">
                  <a:pos x="95" y="482"/>
                </a:cxn>
                <a:cxn ang="0">
                  <a:pos x="95" y="464"/>
                </a:cxn>
                <a:cxn ang="0">
                  <a:pos x="350" y="442"/>
                </a:cxn>
                <a:cxn ang="0">
                  <a:pos x="329" y="354"/>
                </a:cxn>
                <a:cxn ang="0">
                  <a:pos x="342" y="301"/>
                </a:cxn>
                <a:cxn ang="0">
                  <a:pos x="310" y="233"/>
                </a:cxn>
                <a:cxn ang="0">
                  <a:pos x="243" y="0"/>
                </a:cxn>
                <a:cxn ang="0">
                  <a:pos x="0" y="21"/>
                </a:cxn>
                <a:cxn ang="0">
                  <a:pos x="10" y="30"/>
                </a:cxn>
                <a:cxn ang="0">
                  <a:pos x="10" y="30"/>
                </a:cxn>
              </a:cxnLst>
              <a:rect l="0" t="0" r="r" b="b"/>
              <a:pathLst>
                <a:path w="350" h="554">
                  <a:moveTo>
                    <a:pt x="10" y="30"/>
                  </a:moveTo>
                  <a:lnTo>
                    <a:pt x="0" y="372"/>
                  </a:lnTo>
                  <a:lnTo>
                    <a:pt x="23" y="536"/>
                  </a:lnTo>
                  <a:lnTo>
                    <a:pt x="47" y="542"/>
                  </a:lnTo>
                  <a:lnTo>
                    <a:pt x="69" y="530"/>
                  </a:lnTo>
                  <a:lnTo>
                    <a:pt x="82" y="542"/>
                  </a:lnTo>
                  <a:lnTo>
                    <a:pt x="63" y="554"/>
                  </a:lnTo>
                  <a:lnTo>
                    <a:pt x="111" y="541"/>
                  </a:lnTo>
                  <a:lnTo>
                    <a:pt x="120" y="526"/>
                  </a:lnTo>
                  <a:lnTo>
                    <a:pt x="114" y="517"/>
                  </a:lnTo>
                  <a:lnTo>
                    <a:pt x="117" y="503"/>
                  </a:lnTo>
                  <a:lnTo>
                    <a:pt x="95" y="482"/>
                  </a:lnTo>
                  <a:lnTo>
                    <a:pt x="95" y="464"/>
                  </a:lnTo>
                  <a:lnTo>
                    <a:pt x="350" y="442"/>
                  </a:lnTo>
                  <a:lnTo>
                    <a:pt x="329" y="354"/>
                  </a:lnTo>
                  <a:lnTo>
                    <a:pt x="342" y="301"/>
                  </a:lnTo>
                  <a:lnTo>
                    <a:pt x="310" y="233"/>
                  </a:lnTo>
                  <a:lnTo>
                    <a:pt x="243" y="0"/>
                  </a:lnTo>
                  <a:lnTo>
                    <a:pt x="0" y="21"/>
                  </a:lnTo>
                  <a:lnTo>
                    <a:pt x="10" y="30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06" name="Group 33"/>
            <p:cNvGrpSpPr>
              <a:grpSpLocks noChangeAspect="1"/>
            </p:cNvGrpSpPr>
            <p:nvPr/>
          </p:nvGrpSpPr>
          <p:grpSpPr bwMode="auto">
            <a:xfrm>
              <a:off x="7404256" y="484242"/>
              <a:ext cx="491006" cy="448464"/>
              <a:chOff x="3350" y="1432"/>
              <a:chExt cx="691" cy="631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69" name="Freeform 34"/>
              <p:cNvSpPr>
                <a:spLocks noChangeAspect="1"/>
              </p:cNvSpPr>
              <p:nvPr/>
            </p:nvSpPr>
            <p:spPr bwMode="auto">
              <a:xfrm>
                <a:off x="3350" y="1432"/>
                <a:ext cx="522" cy="260"/>
              </a:xfrm>
              <a:custGeom>
                <a:avLst/>
                <a:gdLst/>
                <a:ahLst/>
                <a:cxnLst>
                  <a:cxn ang="0">
                    <a:pos x="188" y="171"/>
                  </a:cxn>
                  <a:cxn ang="0">
                    <a:pos x="195" y="187"/>
                  </a:cxn>
                  <a:cxn ang="0">
                    <a:pos x="212" y="192"/>
                  </a:cxn>
                  <a:cxn ang="0">
                    <a:pos x="238" y="260"/>
                  </a:cxn>
                  <a:cxn ang="0">
                    <a:pos x="284" y="166"/>
                  </a:cxn>
                  <a:cxn ang="0">
                    <a:pos x="308" y="169"/>
                  </a:cxn>
                  <a:cxn ang="0">
                    <a:pos x="339" y="155"/>
                  </a:cxn>
                  <a:cxn ang="0">
                    <a:pos x="388" y="155"/>
                  </a:cxn>
                  <a:cxn ang="0">
                    <a:pos x="406" y="133"/>
                  </a:cxn>
                  <a:cxn ang="0">
                    <a:pos x="503" y="136"/>
                  </a:cxn>
                  <a:cxn ang="0">
                    <a:pos x="522" y="121"/>
                  </a:cxn>
                  <a:cxn ang="0">
                    <a:pos x="490" y="85"/>
                  </a:cxn>
                  <a:cxn ang="0">
                    <a:pos x="431" y="86"/>
                  </a:cxn>
                  <a:cxn ang="0">
                    <a:pos x="383" y="80"/>
                  </a:cxn>
                  <a:cxn ang="0">
                    <a:pos x="323" y="80"/>
                  </a:cxn>
                  <a:cxn ang="0">
                    <a:pos x="302" y="110"/>
                  </a:cxn>
                  <a:cxn ang="0">
                    <a:pos x="271" y="93"/>
                  </a:cxn>
                  <a:cxn ang="0">
                    <a:pos x="240" y="96"/>
                  </a:cxn>
                  <a:cxn ang="0">
                    <a:pos x="228" y="64"/>
                  </a:cxn>
                  <a:cxn ang="0">
                    <a:pos x="160" y="59"/>
                  </a:cxn>
                  <a:cxn ang="0">
                    <a:pos x="152" y="48"/>
                  </a:cxn>
                  <a:cxn ang="0">
                    <a:pos x="182" y="15"/>
                  </a:cxn>
                  <a:cxn ang="0">
                    <a:pos x="208" y="13"/>
                  </a:cxn>
                  <a:cxn ang="0">
                    <a:pos x="182" y="0"/>
                  </a:cxn>
                  <a:cxn ang="0">
                    <a:pos x="144" y="10"/>
                  </a:cxn>
                  <a:cxn ang="0">
                    <a:pos x="80" y="74"/>
                  </a:cxn>
                  <a:cxn ang="0">
                    <a:pos x="48" y="80"/>
                  </a:cxn>
                  <a:cxn ang="0">
                    <a:pos x="0" y="112"/>
                  </a:cxn>
                  <a:cxn ang="0">
                    <a:pos x="188" y="171"/>
                  </a:cxn>
                  <a:cxn ang="0">
                    <a:pos x="188" y="171"/>
                  </a:cxn>
                </a:cxnLst>
                <a:rect l="0" t="0" r="r" b="b"/>
                <a:pathLst>
                  <a:path w="522" h="260">
                    <a:moveTo>
                      <a:pt x="188" y="171"/>
                    </a:moveTo>
                    <a:lnTo>
                      <a:pt x="195" y="187"/>
                    </a:lnTo>
                    <a:lnTo>
                      <a:pt x="212" y="192"/>
                    </a:lnTo>
                    <a:lnTo>
                      <a:pt x="238" y="260"/>
                    </a:lnTo>
                    <a:lnTo>
                      <a:pt x="284" y="166"/>
                    </a:lnTo>
                    <a:lnTo>
                      <a:pt x="308" y="169"/>
                    </a:lnTo>
                    <a:lnTo>
                      <a:pt x="339" y="155"/>
                    </a:lnTo>
                    <a:lnTo>
                      <a:pt x="388" y="155"/>
                    </a:lnTo>
                    <a:lnTo>
                      <a:pt x="406" y="133"/>
                    </a:lnTo>
                    <a:lnTo>
                      <a:pt x="503" y="136"/>
                    </a:lnTo>
                    <a:lnTo>
                      <a:pt x="522" y="121"/>
                    </a:lnTo>
                    <a:lnTo>
                      <a:pt x="490" y="85"/>
                    </a:lnTo>
                    <a:lnTo>
                      <a:pt x="431" y="86"/>
                    </a:lnTo>
                    <a:lnTo>
                      <a:pt x="383" y="80"/>
                    </a:lnTo>
                    <a:lnTo>
                      <a:pt x="323" y="80"/>
                    </a:lnTo>
                    <a:lnTo>
                      <a:pt x="302" y="110"/>
                    </a:lnTo>
                    <a:lnTo>
                      <a:pt x="271" y="93"/>
                    </a:lnTo>
                    <a:lnTo>
                      <a:pt x="240" y="96"/>
                    </a:lnTo>
                    <a:lnTo>
                      <a:pt x="228" y="64"/>
                    </a:lnTo>
                    <a:lnTo>
                      <a:pt x="160" y="59"/>
                    </a:lnTo>
                    <a:lnTo>
                      <a:pt x="152" y="48"/>
                    </a:lnTo>
                    <a:lnTo>
                      <a:pt x="182" y="15"/>
                    </a:lnTo>
                    <a:lnTo>
                      <a:pt x="208" y="13"/>
                    </a:lnTo>
                    <a:lnTo>
                      <a:pt x="182" y="0"/>
                    </a:lnTo>
                    <a:lnTo>
                      <a:pt x="144" y="10"/>
                    </a:lnTo>
                    <a:lnTo>
                      <a:pt x="80" y="74"/>
                    </a:lnTo>
                    <a:lnTo>
                      <a:pt x="48" y="80"/>
                    </a:lnTo>
                    <a:lnTo>
                      <a:pt x="0" y="112"/>
                    </a:lnTo>
                    <a:lnTo>
                      <a:pt x="188" y="171"/>
                    </a:lnTo>
                    <a:lnTo>
                      <a:pt x="188" y="171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70" name="Freeform 35"/>
              <p:cNvSpPr>
                <a:spLocks noChangeAspect="1"/>
              </p:cNvSpPr>
              <p:nvPr/>
            </p:nvSpPr>
            <p:spPr bwMode="auto">
              <a:xfrm>
                <a:off x="3687" y="1593"/>
                <a:ext cx="354" cy="470"/>
              </a:xfrm>
              <a:custGeom>
                <a:avLst/>
                <a:gdLst/>
                <a:ahLst/>
                <a:cxnLst>
                  <a:cxn ang="0">
                    <a:pos x="40" y="390"/>
                  </a:cxn>
                  <a:cxn ang="0">
                    <a:pos x="35" y="312"/>
                  </a:cxn>
                  <a:cxn ang="0">
                    <a:pos x="5" y="254"/>
                  </a:cxn>
                  <a:cxn ang="0">
                    <a:pos x="17" y="134"/>
                  </a:cxn>
                  <a:cxn ang="0">
                    <a:pos x="69" y="72"/>
                  </a:cxn>
                  <a:cxn ang="0">
                    <a:pos x="65" y="118"/>
                  </a:cxn>
                  <a:cxn ang="0">
                    <a:pos x="81" y="109"/>
                  </a:cxn>
                  <a:cxn ang="0">
                    <a:pos x="81" y="71"/>
                  </a:cxn>
                  <a:cxn ang="0">
                    <a:pos x="101" y="48"/>
                  </a:cxn>
                  <a:cxn ang="0">
                    <a:pos x="107" y="7"/>
                  </a:cxn>
                  <a:cxn ang="0">
                    <a:pos x="124" y="0"/>
                  </a:cxn>
                  <a:cxn ang="0">
                    <a:pos x="231" y="37"/>
                  </a:cxn>
                  <a:cxn ang="0">
                    <a:pos x="241" y="67"/>
                  </a:cxn>
                  <a:cxn ang="0">
                    <a:pos x="255" y="96"/>
                  </a:cxn>
                  <a:cxn ang="0">
                    <a:pos x="259" y="147"/>
                  </a:cxn>
                  <a:cxn ang="0">
                    <a:pos x="222" y="192"/>
                  </a:cxn>
                  <a:cxn ang="0">
                    <a:pos x="220" y="225"/>
                  </a:cxn>
                  <a:cxn ang="0">
                    <a:pos x="241" y="237"/>
                  </a:cxn>
                  <a:cxn ang="0">
                    <a:pos x="270" y="190"/>
                  </a:cxn>
                  <a:cxn ang="0">
                    <a:pos x="298" y="174"/>
                  </a:cxn>
                  <a:cxn ang="0">
                    <a:pos x="318" y="184"/>
                  </a:cxn>
                  <a:cxn ang="0">
                    <a:pos x="354" y="288"/>
                  </a:cxn>
                  <a:cxn ang="0">
                    <a:pos x="329" y="332"/>
                  </a:cxn>
                  <a:cxn ang="0">
                    <a:pos x="322" y="364"/>
                  </a:cxn>
                  <a:cxn ang="0">
                    <a:pos x="308" y="374"/>
                  </a:cxn>
                  <a:cxn ang="0">
                    <a:pos x="308" y="403"/>
                  </a:cxn>
                  <a:cxn ang="0">
                    <a:pos x="289" y="441"/>
                  </a:cxn>
                  <a:cxn ang="0">
                    <a:pos x="172" y="457"/>
                  </a:cxn>
                  <a:cxn ang="0">
                    <a:pos x="169" y="450"/>
                  </a:cxn>
                  <a:cxn ang="0">
                    <a:pos x="0" y="470"/>
                  </a:cxn>
                  <a:cxn ang="0">
                    <a:pos x="40" y="390"/>
                  </a:cxn>
                  <a:cxn ang="0">
                    <a:pos x="40" y="390"/>
                  </a:cxn>
                </a:cxnLst>
                <a:rect l="0" t="0" r="r" b="b"/>
                <a:pathLst>
                  <a:path w="354" h="470">
                    <a:moveTo>
                      <a:pt x="40" y="390"/>
                    </a:moveTo>
                    <a:lnTo>
                      <a:pt x="35" y="312"/>
                    </a:lnTo>
                    <a:lnTo>
                      <a:pt x="5" y="254"/>
                    </a:lnTo>
                    <a:lnTo>
                      <a:pt x="17" y="134"/>
                    </a:lnTo>
                    <a:lnTo>
                      <a:pt x="69" y="72"/>
                    </a:lnTo>
                    <a:lnTo>
                      <a:pt x="65" y="118"/>
                    </a:lnTo>
                    <a:lnTo>
                      <a:pt x="81" y="109"/>
                    </a:lnTo>
                    <a:lnTo>
                      <a:pt x="81" y="71"/>
                    </a:lnTo>
                    <a:lnTo>
                      <a:pt x="101" y="48"/>
                    </a:lnTo>
                    <a:lnTo>
                      <a:pt x="107" y="7"/>
                    </a:lnTo>
                    <a:lnTo>
                      <a:pt x="124" y="0"/>
                    </a:lnTo>
                    <a:lnTo>
                      <a:pt x="231" y="37"/>
                    </a:lnTo>
                    <a:lnTo>
                      <a:pt x="241" y="67"/>
                    </a:lnTo>
                    <a:lnTo>
                      <a:pt x="255" y="96"/>
                    </a:lnTo>
                    <a:lnTo>
                      <a:pt x="259" y="147"/>
                    </a:lnTo>
                    <a:lnTo>
                      <a:pt x="222" y="192"/>
                    </a:lnTo>
                    <a:lnTo>
                      <a:pt x="220" y="225"/>
                    </a:lnTo>
                    <a:lnTo>
                      <a:pt x="241" y="237"/>
                    </a:lnTo>
                    <a:lnTo>
                      <a:pt x="270" y="190"/>
                    </a:lnTo>
                    <a:lnTo>
                      <a:pt x="298" y="174"/>
                    </a:lnTo>
                    <a:lnTo>
                      <a:pt x="318" y="184"/>
                    </a:lnTo>
                    <a:lnTo>
                      <a:pt x="354" y="288"/>
                    </a:lnTo>
                    <a:lnTo>
                      <a:pt x="329" y="332"/>
                    </a:lnTo>
                    <a:lnTo>
                      <a:pt x="322" y="364"/>
                    </a:lnTo>
                    <a:lnTo>
                      <a:pt x="308" y="374"/>
                    </a:lnTo>
                    <a:lnTo>
                      <a:pt x="308" y="403"/>
                    </a:lnTo>
                    <a:lnTo>
                      <a:pt x="289" y="441"/>
                    </a:lnTo>
                    <a:lnTo>
                      <a:pt x="172" y="457"/>
                    </a:lnTo>
                    <a:lnTo>
                      <a:pt x="169" y="450"/>
                    </a:lnTo>
                    <a:lnTo>
                      <a:pt x="0" y="470"/>
                    </a:lnTo>
                    <a:lnTo>
                      <a:pt x="40" y="390"/>
                    </a:lnTo>
                    <a:lnTo>
                      <a:pt x="40" y="390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07" name="Freeform 36"/>
            <p:cNvSpPr>
              <a:spLocks noChangeAspect="1"/>
            </p:cNvSpPr>
            <p:nvPr/>
          </p:nvSpPr>
          <p:spPr bwMode="auto">
            <a:xfrm>
              <a:off x="7590427" y="918492"/>
              <a:ext cx="201803" cy="338303"/>
            </a:xfrm>
            <a:custGeom>
              <a:avLst/>
              <a:gdLst/>
              <a:ahLst/>
              <a:cxnLst>
                <a:cxn ang="0">
                  <a:pos x="9" y="476"/>
                </a:cxn>
                <a:cxn ang="0">
                  <a:pos x="17" y="462"/>
                </a:cxn>
                <a:cxn ang="0">
                  <a:pos x="72" y="458"/>
                </a:cxn>
                <a:cxn ang="0">
                  <a:pos x="116" y="444"/>
                </a:cxn>
                <a:cxn ang="0">
                  <a:pos x="161" y="417"/>
                </a:cxn>
                <a:cxn ang="0">
                  <a:pos x="198" y="415"/>
                </a:cxn>
                <a:cxn ang="0">
                  <a:pos x="239" y="347"/>
                </a:cxn>
                <a:cxn ang="0">
                  <a:pos x="252" y="352"/>
                </a:cxn>
                <a:cxn ang="0">
                  <a:pos x="284" y="328"/>
                </a:cxn>
                <a:cxn ang="0">
                  <a:pos x="276" y="310"/>
                </a:cxn>
                <a:cxn ang="0">
                  <a:pos x="279" y="300"/>
                </a:cxn>
                <a:cxn ang="0">
                  <a:pos x="247" y="7"/>
                </a:cxn>
                <a:cxn ang="0">
                  <a:pos x="244" y="0"/>
                </a:cxn>
                <a:cxn ang="0">
                  <a:pos x="75" y="20"/>
                </a:cxn>
                <a:cxn ang="0">
                  <a:pos x="43" y="36"/>
                </a:cxn>
                <a:cxn ang="0">
                  <a:pos x="14" y="28"/>
                </a:cxn>
                <a:cxn ang="0">
                  <a:pos x="35" y="269"/>
                </a:cxn>
                <a:cxn ang="0">
                  <a:pos x="30" y="318"/>
                </a:cxn>
                <a:cxn ang="0">
                  <a:pos x="43" y="347"/>
                </a:cxn>
                <a:cxn ang="0">
                  <a:pos x="29" y="401"/>
                </a:cxn>
                <a:cxn ang="0">
                  <a:pos x="9" y="425"/>
                </a:cxn>
                <a:cxn ang="0">
                  <a:pos x="0" y="465"/>
                </a:cxn>
                <a:cxn ang="0">
                  <a:pos x="9" y="476"/>
                </a:cxn>
                <a:cxn ang="0">
                  <a:pos x="9" y="476"/>
                </a:cxn>
              </a:cxnLst>
              <a:rect l="0" t="0" r="r" b="b"/>
              <a:pathLst>
                <a:path w="284" h="476">
                  <a:moveTo>
                    <a:pt x="9" y="476"/>
                  </a:moveTo>
                  <a:lnTo>
                    <a:pt x="17" y="462"/>
                  </a:lnTo>
                  <a:lnTo>
                    <a:pt x="72" y="458"/>
                  </a:lnTo>
                  <a:lnTo>
                    <a:pt x="116" y="444"/>
                  </a:lnTo>
                  <a:lnTo>
                    <a:pt x="161" y="417"/>
                  </a:lnTo>
                  <a:lnTo>
                    <a:pt x="198" y="415"/>
                  </a:lnTo>
                  <a:lnTo>
                    <a:pt x="239" y="347"/>
                  </a:lnTo>
                  <a:lnTo>
                    <a:pt x="252" y="352"/>
                  </a:lnTo>
                  <a:lnTo>
                    <a:pt x="284" y="328"/>
                  </a:lnTo>
                  <a:lnTo>
                    <a:pt x="276" y="310"/>
                  </a:lnTo>
                  <a:lnTo>
                    <a:pt x="279" y="300"/>
                  </a:lnTo>
                  <a:lnTo>
                    <a:pt x="247" y="7"/>
                  </a:lnTo>
                  <a:lnTo>
                    <a:pt x="244" y="0"/>
                  </a:lnTo>
                  <a:lnTo>
                    <a:pt x="75" y="20"/>
                  </a:lnTo>
                  <a:lnTo>
                    <a:pt x="43" y="36"/>
                  </a:lnTo>
                  <a:lnTo>
                    <a:pt x="14" y="28"/>
                  </a:lnTo>
                  <a:lnTo>
                    <a:pt x="35" y="269"/>
                  </a:lnTo>
                  <a:lnTo>
                    <a:pt x="30" y="318"/>
                  </a:lnTo>
                  <a:lnTo>
                    <a:pt x="43" y="347"/>
                  </a:lnTo>
                  <a:lnTo>
                    <a:pt x="29" y="401"/>
                  </a:lnTo>
                  <a:lnTo>
                    <a:pt x="9" y="425"/>
                  </a:lnTo>
                  <a:lnTo>
                    <a:pt x="0" y="465"/>
                  </a:lnTo>
                  <a:lnTo>
                    <a:pt x="9" y="476"/>
                  </a:lnTo>
                  <a:lnTo>
                    <a:pt x="9" y="47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8" name="Freeform 37"/>
            <p:cNvSpPr>
              <a:spLocks noChangeAspect="1"/>
            </p:cNvSpPr>
            <p:nvPr/>
          </p:nvSpPr>
          <p:spPr bwMode="auto">
            <a:xfrm>
              <a:off x="7515816" y="1130998"/>
              <a:ext cx="471822" cy="235959"/>
            </a:xfrm>
            <a:custGeom>
              <a:avLst/>
              <a:gdLst/>
              <a:ahLst/>
              <a:cxnLst>
                <a:cxn ang="0">
                  <a:pos x="3" y="314"/>
                </a:cxn>
                <a:cxn ang="0">
                  <a:pos x="19" y="313"/>
                </a:cxn>
                <a:cxn ang="0">
                  <a:pos x="23" y="278"/>
                </a:cxn>
                <a:cxn ang="0">
                  <a:pos x="14" y="276"/>
                </a:cxn>
                <a:cxn ang="0">
                  <a:pos x="35" y="247"/>
                </a:cxn>
                <a:cxn ang="0">
                  <a:pos x="76" y="260"/>
                </a:cxn>
                <a:cxn ang="0">
                  <a:pos x="83" y="220"/>
                </a:cxn>
                <a:cxn ang="0">
                  <a:pos x="111" y="209"/>
                </a:cxn>
                <a:cxn ang="0">
                  <a:pos x="107" y="201"/>
                </a:cxn>
                <a:cxn ang="0">
                  <a:pos x="122" y="163"/>
                </a:cxn>
                <a:cxn ang="0">
                  <a:pos x="177" y="159"/>
                </a:cxn>
                <a:cxn ang="0">
                  <a:pos x="221" y="145"/>
                </a:cxn>
                <a:cxn ang="0">
                  <a:pos x="250" y="126"/>
                </a:cxn>
                <a:cxn ang="0">
                  <a:pos x="266" y="118"/>
                </a:cxn>
                <a:cxn ang="0">
                  <a:pos x="303" y="116"/>
                </a:cxn>
                <a:cxn ang="0">
                  <a:pos x="344" y="48"/>
                </a:cxn>
                <a:cxn ang="0">
                  <a:pos x="357" y="53"/>
                </a:cxn>
                <a:cxn ang="0">
                  <a:pos x="389" y="29"/>
                </a:cxn>
                <a:cxn ang="0">
                  <a:pos x="381" y="11"/>
                </a:cxn>
                <a:cxn ang="0">
                  <a:pos x="384" y="1"/>
                </a:cxn>
                <a:cxn ang="0">
                  <a:pos x="413" y="0"/>
                </a:cxn>
                <a:cxn ang="0">
                  <a:pos x="432" y="6"/>
                </a:cxn>
                <a:cxn ang="0">
                  <a:pos x="490" y="40"/>
                </a:cxn>
                <a:cxn ang="0">
                  <a:pos x="531" y="38"/>
                </a:cxn>
                <a:cxn ang="0">
                  <a:pos x="550" y="25"/>
                </a:cxn>
                <a:cxn ang="0">
                  <a:pos x="597" y="54"/>
                </a:cxn>
                <a:cxn ang="0">
                  <a:pos x="611" y="108"/>
                </a:cxn>
                <a:cxn ang="0">
                  <a:pos x="664" y="147"/>
                </a:cxn>
                <a:cxn ang="0">
                  <a:pos x="638" y="177"/>
                </a:cxn>
                <a:cxn ang="0">
                  <a:pos x="593" y="220"/>
                </a:cxn>
                <a:cxn ang="0">
                  <a:pos x="592" y="230"/>
                </a:cxn>
                <a:cxn ang="0">
                  <a:pos x="526" y="271"/>
                </a:cxn>
                <a:cxn ang="0">
                  <a:pos x="159" y="306"/>
                </a:cxn>
                <a:cxn ang="0">
                  <a:pos x="119" y="303"/>
                </a:cxn>
                <a:cxn ang="0">
                  <a:pos x="121" y="322"/>
                </a:cxn>
                <a:cxn ang="0">
                  <a:pos x="0" y="332"/>
                </a:cxn>
                <a:cxn ang="0">
                  <a:pos x="3" y="314"/>
                </a:cxn>
                <a:cxn ang="0">
                  <a:pos x="3" y="314"/>
                </a:cxn>
              </a:cxnLst>
              <a:rect l="0" t="0" r="r" b="b"/>
              <a:pathLst>
                <a:path w="664" h="332">
                  <a:moveTo>
                    <a:pt x="3" y="314"/>
                  </a:moveTo>
                  <a:lnTo>
                    <a:pt x="19" y="313"/>
                  </a:lnTo>
                  <a:lnTo>
                    <a:pt x="23" y="278"/>
                  </a:lnTo>
                  <a:lnTo>
                    <a:pt x="14" y="276"/>
                  </a:lnTo>
                  <a:lnTo>
                    <a:pt x="35" y="247"/>
                  </a:lnTo>
                  <a:lnTo>
                    <a:pt x="76" y="260"/>
                  </a:lnTo>
                  <a:lnTo>
                    <a:pt x="83" y="220"/>
                  </a:lnTo>
                  <a:lnTo>
                    <a:pt x="111" y="209"/>
                  </a:lnTo>
                  <a:lnTo>
                    <a:pt x="107" y="201"/>
                  </a:lnTo>
                  <a:lnTo>
                    <a:pt x="122" y="163"/>
                  </a:lnTo>
                  <a:lnTo>
                    <a:pt x="177" y="159"/>
                  </a:lnTo>
                  <a:lnTo>
                    <a:pt x="221" y="145"/>
                  </a:lnTo>
                  <a:lnTo>
                    <a:pt x="250" y="126"/>
                  </a:lnTo>
                  <a:lnTo>
                    <a:pt x="266" y="118"/>
                  </a:lnTo>
                  <a:lnTo>
                    <a:pt x="303" y="116"/>
                  </a:lnTo>
                  <a:lnTo>
                    <a:pt x="344" y="48"/>
                  </a:lnTo>
                  <a:lnTo>
                    <a:pt x="357" y="53"/>
                  </a:lnTo>
                  <a:lnTo>
                    <a:pt x="389" y="29"/>
                  </a:lnTo>
                  <a:lnTo>
                    <a:pt x="381" y="11"/>
                  </a:lnTo>
                  <a:lnTo>
                    <a:pt x="384" y="1"/>
                  </a:lnTo>
                  <a:lnTo>
                    <a:pt x="413" y="0"/>
                  </a:lnTo>
                  <a:lnTo>
                    <a:pt x="432" y="6"/>
                  </a:lnTo>
                  <a:lnTo>
                    <a:pt x="490" y="40"/>
                  </a:lnTo>
                  <a:lnTo>
                    <a:pt x="531" y="38"/>
                  </a:lnTo>
                  <a:lnTo>
                    <a:pt x="550" y="25"/>
                  </a:lnTo>
                  <a:lnTo>
                    <a:pt x="597" y="54"/>
                  </a:lnTo>
                  <a:lnTo>
                    <a:pt x="611" y="108"/>
                  </a:lnTo>
                  <a:lnTo>
                    <a:pt x="664" y="147"/>
                  </a:lnTo>
                  <a:lnTo>
                    <a:pt x="638" y="177"/>
                  </a:lnTo>
                  <a:lnTo>
                    <a:pt x="593" y="220"/>
                  </a:lnTo>
                  <a:lnTo>
                    <a:pt x="592" y="230"/>
                  </a:lnTo>
                  <a:lnTo>
                    <a:pt x="526" y="271"/>
                  </a:lnTo>
                  <a:lnTo>
                    <a:pt x="159" y="306"/>
                  </a:lnTo>
                  <a:lnTo>
                    <a:pt x="119" y="303"/>
                  </a:lnTo>
                  <a:lnTo>
                    <a:pt x="121" y="322"/>
                  </a:lnTo>
                  <a:lnTo>
                    <a:pt x="0" y="332"/>
                  </a:lnTo>
                  <a:lnTo>
                    <a:pt x="3" y="314"/>
                  </a:lnTo>
                  <a:lnTo>
                    <a:pt x="3" y="31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9" name="Freeform 38"/>
            <p:cNvSpPr>
              <a:spLocks noChangeAspect="1"/>
            </p:cNvSpPr>
            <p:nvPr/>
          </p:nvSpPr>
          <p:spPr bwMode="auto">
            <a:xfrm>
              <a:off x="7463233" y="1306545"/>
              <a:ext cx="555668" cy="184076"/>
            </a:xfrm>
            <a:custGeom>
              <a:avLst/>
              <a:gdLst/>
              <a:ahLst/>
              <a:cxnLst>
                <a:cxn ang="0">
                  <a:pos x="14" y="212"/>
                </a:cxn>
                <a:cxn ang="0">
                  <a:pos x="10" y="209"/>
                </a:cxn>
                <a:cxn ang="0">
                  <a:pos x="32" y="192"/>
                </a:cxn>
                <a:cxn ang="0">
                  <a:pos x="54" y="152"/>
                </a:cxn>
                <a:cxn ang="0">
                  <a:pos x="46" y="142"/>
                </a:cxn>
                <a:cxn ang="0">
                  <a:pos x="58" y="123"/>
                </a:cxn>
                <a:cxn ang="0">
                  <a:pos x="58" y="101"/>
                </a:cxn>
                <a:cxn ang="0">
                  <a:pos x="74" y="85"/>
                </a:cxn>
                <a:cxn ang="0">
                  <a:pos x="195" y="75"/>
                </a:cxn>
                <a:cxn ang="0">
                  <a:pos x="193" y="56"/>
                </a:cxn>
                <a:cxn ang="0">
                  <a:pos x="233" y="59"/>
                </a:cxn>
                <a:cxn ang="0">
                  <a:pos x="600" y="24"/>
                </a:cxn>
                <a:cxn ang="0">
                  <a:pos x="782" y="0"/>
                </a:cxn>
                <a:cxn ang="0">
                  <a:pos x="750" y="62"/>
                </a:cxn>
                <a:cxn ang="0">
                  <a:pos x="701" y="74"/>
                </a:cxn>
                <a:cxn ang="0">
                  <a:pos x="677" y="106"/>
                </a:cxn>
                <a:cxn ang="0">
                  <a:pos x="588" y="157"/>
                </a:cxn>
                <a:cxn ang="0">
                  <a:pos x="583" y="176"/>
                </a:cxn>
                <a:cxn ang="0">
                  <a:pos x="560" y="187"/>
                </a:cxn>
                <a:cxn ang="0">
                  <a:pos x="560" y="212"/>
                </a:cxn>
                <a:cxn ang="0">
                  <a:pos x="439" y="227"/>
                </a:cxn>
                <a:cxn ang="0">
                  <a:pos x="196" y="248"/>
                </a:cxn>
                <a:cxn ang="0">
                  <a:pos x="0" y="259"/>
                </a:cxn>
                <a:cxn ang="0">
                  <a:pos x="14" y="212"/>
                </a:cxn>
                <a:cxn ang="0">
                  <a:pos x="14" y="212"/>
                </a:cxn>
              </a:cxnLst>
              <a:rect l="0" t="0" r="r" b="b"/>
              <a:pathLst>
                <a:path w="782" h="259">
                  <a:moveTo>
                    <a:pt x="14" y="212"/>
                  </a:moveTo>
                  <a:lnTo>
                    <a:pt x="10" y="209"/>
                  </a:lnTo>
                  <a:lnTo>
                    <a:pt x="32" y="192"/>
                  </a:lnTo>
                  <a:lnTo>
                    <a:pt x="54" y="152"/>
                  </a:lnTo>
                  <a:lnTo>
                    <a:pt x="46" y="142"/>
                  </a:lnTo>
                  <a:lnTo>
                    <a:pt x="58" y="123"/>
                  </a:lnTo>
                  <a:lnTo>
                    <a:pt x="58" y="101"/>
                  </a:lnTo>
                  <a:lnTo>
                    <a:pt x="74" y="85"/>
                  </a:lnTo>
                  <a:lnTo>
                    <a:pt x="195" y="75"/>
                  </a:lnTo>
                  <a:lnTo>
                    <a:pt x="193" y="56"/>
                  </a:lnTo>
                  <a:lnTo>
                    <a:pt x="233" y="59"/>
                  </a:lnTo>
                  <a:lnTo>
                    <a:pt x="600" y="24"/>
                  </a:lnTo>
                  <a:lnTo>
                    <a:pt x="782" y="0"/>
                  </a:lnTo>
                  <a:lnTo>
                    <a:pt x="750" y="62"/>
                  </a:lnTo>
                  <a:lnTo>
                    <a:pt x="701" y="74"/>
                  </a:lnTo>
                  <a:lnTo>
                    <a:pt x="677" y="106"/>
                  </a:lnTo>
                  <a:lnTo>
                    <a:pt x="588" y="157"/>
                  </a:lnTo>
                  <a:lnTo>
                    <a:pt x="583" y="176"/>
                  </a:lnTo>
                  <a:lnTo>
                    <a:pt x="560" y="187"/>
                  </a:lnTo>
                  <a:lnTo>
                    <a:pt x="560" y="212"/>
                  </a:lnTo>
                  <a:lnTo>
                    <a:pt x="439" y="227"/>
                  </a:lnTo>
                  <a:lnTo>
                    <a:pt x="196" y="248"/>
                  </a:lnTo>
                  <a:lnTo>
                    <a:pt x="0" y="259"/>
                  </a:lnTo>
                  <a:lnTo>
                    <a:pt x="14" y="212"/>
                  </a:lnTo>
                  <a:lnTo>
                    <a:pt x="14" y="21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0" name="Freeform 39"/>
            <p:cNvSpPr>
              <a:spLocks noChangeAspect="1"/>
            </p:cNvSpPr>
            <p:nvPr/>
          </p:nvSpPr>
          <p:spPr bwMode="auto">
            <a:xfrm>
              <a:off x="7765938" y="868742"/>
              <a:ext cx="273570" cy="300634"/>
            </a:xfrm>
            <a:custGeom>
              <a:avLst/>
              <a:gdLst/>
              <a:ahLst/>
              <a:cxnLst>
                <a:cxn ang="0">
                  <a:pos x="0" y="77"/>
                </a:cxn>
                <a:cxn ang="0">
                  <a:pos x="32" y="370"/>
                </a:cxn>
                <a:cxn ang="0">
                  <a:pos x="80" y="375"/>
                </a:cxn>
                <a:cxn ang="0">
                  <a:pos x="138" y="409"/>
                </a:cxn>
                <a:cxn ang="0">
                  <a:pos x="179" y="407"/>
                </a:cxn>
                <a:cxn ang="0">
                  <a:pos x="198" y="394"/>
                </a:cxn>
                <a:cxn ang="0">
                  <a:pos x="245" y="423"/>
                </a:cxn>
                <a:cxn ang="0">
                  <a:pos x="272" y="399"/>
                </a:cxn>
                <a:cxn ang="0">
                  <a:pos x="278" y="353"/>
                </a:cxn>
                <a:cxn ang="0">
                  <a:pos x="296" y="362"/>
                </a:cxn>
                <a:cxn ang="0">
                  <a:pos x="305" y="324"/>
                </a:cxn>
                <a:cxn ang="0">
                  <a:pos x="369" y="268"/>
                </a:cxn>
                <a:cxn ang="0">
                  <a:pos x="380" y="177"/>
                </a:cxn>
                <a:cxn ang="0">
                  <a:pos x="372" y="158"/>
                </a:cxn>
                <a:cxn ang="0">
                  <a:pos x="385" y="149"/>
                </a:cxn>
                <a:cxn ang="0">
                  <a:pos x="361" y="0"/>
                </a:cxn>
                <a:cxn ang="0">
                  <a:pos x="296" y="34"/>
                </a:cxn>
                <a:cxn ang="0">
                  <a:pos x="262" y="69"/>
                </a:cxn>
                <a:cxn ang="0">
                  <a:pos x="238" y="70"/>
                </a:cxn>
                <a:cxn ang="0">
                  <a:pos x="201" y="90"/>
                </a:cxn>
                <a:cxn ang="0">
                  <a:pos x="117" y="61"/>
                </a:cxn>
                <a:cxn ang="0">
                  <a:pos x="0" y="77"/>
                </a:cxn>
                <a:cxn ang="0">
                  <a:pos x="0" y="77"/>
                </a:cxn>
              </a:cxnLst>
              <a:rect l="0" t="0" r="r" b="b"/>
              <a:pathLst>
                <a:path w="385" h="423">
                  <a:moveTo>
                    <a:pt x="0" y="77"/>
                  </a:moveTo>
                  <a:lnTo>
                    <a:pt x="32" y="370"/>
                  </a:lnTo>
                  <a:lnTo>
                    <a:pt x="80" y="375"/>
                  </a:lnTo>
                  <a:lnTo>
                    <a:pt x="138" y="409"/>
                  </a:lnTo>
                  <a:lnTo>
                    <a:pt x="179" y="407"/>
                  </a:lnTo>
                  <a:lnTo>
                    <a:pt x="198" y="394"/>
                  </a:lnTo>
                  <a:lnTo>
                    <a:pt x="245" y="423"/>
                  </a:lnTo>
                  <a:lnTo>
                    <a:pt x="272" y="399"/>
                  </a:lnTo>
                  <a:lnTo>
                    <a:pt x="278" y="353"/>
                  </a:lnTo>
                  <a:lnTo>
                    <a:pt x="296" y="362"/>
                  </a:lnTo>
                  <a:lnTo>
                    <a:pt x="305" y="324"/>
                  </a:lnTo>
                  <a:lnTo>
                    <a:pt x="369" y="268"/>
                  </a:lnTo>
                  <a:lnTo>
                    <a:pt x="380" y="177"/>
                  </a:lnTo>
                  <a:lnTo>
                    <a:pt x="372" y="158"/>
                  </a:lnTo>
                  <a:lnTo>
                    <a:pt x="385" y="149"/>
                  </a:lnTo>
                  <a:lnTo>
                    <a:pt x="361" y="0"/>
                  </a:lnTo>
                  <a:lnTo>
                    <a:pt x="296" y="34"/>
                  </a:lnTo>
                  <a:lnTo>
                    <a:pt x="262" y="69"/>
                  </a:lnTo>
                  <a:lnTo>
                    <a:pt x="238" y="70"/>
                  </a:lnTo>
                  <a:lnTo>
                    <a:pt x="201" y="90"/>
                  </a:lnTo>
                  <a:lnTo>
                    <a:pt x="117" y="61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1" name="Freeform 40"/>
            <p:cNvSpPr>
              <a:spLocks noChangeAspect="1"/>
            </p:cNvSpPr>
            <p:nvPr/>
          </p:nvSpPr>
          <p:spPr bwMode="auto">
            <a:xfrm>
              <a:off x="7775176" y="1447268"/>
              <a:ext cx="350313" cy="359624"/>
            </a:xfrm>
            <a:custGeom>
              <a:avLst/>
              <a:gdLst/>
              <a:ahLst/>
              <a:cxnLst>
                <a:cxn ang="0">
                  <a:pos x="67" y="262"/>
                </a:cxn>
                <a:cxn ang="0">
                  <a:pos x="99" y="330"/>
                </a:cxn>
                <a:cxn ang="0">
                  <a:pos x="86" y="383"/>
                </a:cxn>
                <a:cxn ang="0">
                  <a:pos x="107" y="471"/>
                </a:cxn>
                <a:cxn ang="0">
                  <a:pos x="126" y="500"/>
                </a:cxn>
                <a:cxn ang="0">
                  <a:pos x="390" y="485"/>
                </a:cxn>
                <a:cxn ang="0">
                  <a:pos x="393" y="503"/>
                </a:cxn>
                <a:cxn ang="0">
                  <a:pos x="409" y="506"/>
                </a:cxn>
                <a:cxn ang="0">
                  <a:pos x="402" y="463"/>
                </a:cxn>
                <a:cxn ang="0">
                  <a:pos x="414" y="452"/>
                </a:cxn>
                <a:cxn ang="0">
                  <a:pos x="452" y="460"/>
                </a:cxn>
                <a:cxn ang="0">
                  <a:pos x="458" y="429"/>
                </a:cxn>
                <a:cxn ang="0">
                  <a:pos x="453" y="389"/>
                </a:cxn>
                <a:cxn ang="0">
                  <a:pos x="469" y="378"/>
                </a:cxn>
                <a:cxn ang="0">
                  <a:pos x="493" y="302"/>
                </a:cxn>
                <a:cxn ang="0">
                  <a:pos x="477" y="299"/>
                </a:cxn>
                <a:cxn ang="0">
                  <a:pos x="414" y="200"/>
                </a:cxn>
                <a:cxn ang="0">
                  <a:pos x="275" y="75"/>
                </a:cxn>
                <a:cxn ang="0">
                  <a:pos x="214" y="37"/>
                </a:cxn>
                <a:cxn ang="0">
                  <a:pos x="235" y="0"/>
                </a:cxn>
                <a:cxn ang="0">
                  <a:pos x="121" y="14"/>
                </a:cxn>
                <a:cxn ang="0">
                  <a:pos x="0" y="29"/>
                </a:cxn>
                <a:cxn ang="0">
                  <a:pos x="67" y="262"/>
                </a:cxn>
                <a:cxn ang="0">
                  <a:pos x="67" y="262"/>
                </a:cxn>
              </a:cxnLst>
              <a:rect l="0" t="0" r="r" b="b"/>
              <a:pathLst>
                <a:path w="493" h="506">
                  <a:moveTo>
                    <a:pt x="67" y="262"/>
                  </a:moveTo>
                  <a:lnTo>
                    <a:pt x="99" y="330"/>
                  </a:lnTo>
                  <a:lnTo>
                    <a:pt x="86" y="383"/>
                  </a:lnTo>
                  <a:lnTo>
                    <a:pt x="107" y="471"/>
                  </a:lnTo>
                  <a:lnTo>
                    <a:pt x="126" y="500"/>
                  </a:lnTo>
                  <a:lnTo>
                    <a:pt x="390" y="485"/>
                  </a:lnTo>
                  <a:lnTo>
                    <a:pt x="393" y="503"/>
                  </a:lnTo>
                  <a:lnTo>
                    <a:pt x="409" y="506"/>
                  </a:lnTo>
                  <a:lnTo>
                    <a:pt x="402" y="463"/>
                  </a:lnTo>
                  <a:lnTo>
                    <a:pt x="414" y="452"/>
                  </a:lnTo>
                  <a:lnTo>
                    <a:pt x="452" y="460"/>
                  </a:lnTo>
                  <a:lnTo>
                    <a:pt x="458" y="429"/>
                  </a:lnTo>
                  <a:lnTo>
                    <a:pt x="453" y="389"/>
                  </a:lnTo>
                  <a:lnTo>
                    <a:pt x="469" y="378"/>
                  </a:lnTo>
                  <a:lnTo>
                    <a:pt x="493" y="302"/>
                  </a:lnTo>
                  <a:lnTo>
                    <a:pt x="477" y="299"/>
                  </a:lnTo>
                  <a:lnTo>
                    <a:pt x="414" y="200"/>
                  </a:lnTo>
                  <a:lnTo>
                    <a:pt x="275" y="75"/>
                  </a:lnTo>
                  <a:lnTo>
                    <a:pt x="214" y="37"/>
                  </a:lnTo>
                  <a:lnTo>
                    <a:pt x="235" y="0"/>
                  </a:lnTo>
                  <a:lnTo>
                    <a:pt x="121" y="14"/>
                  </a:lnTo>
                  <a:lnTo>
                    <a:pt x="0" y="29"/>
                  </a:lnTo>
                  <a:lnTo>
                    <a:pt x="67" y="262"/>
                  </a:lnTo>
                  <a:lnTo>
                    <a:pt x="67" y="262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2" name="Freeform 42"/>
            <p:cNvSpPr>
              <a:spLocks noChangeAspect="1"/>
            </p:cNvSpPr>
            <p:nvPr/>
          </p:nvSpPr>
          <p:spPr bwMode="auto">
            <a:xfrm>
              <a:off x="5816125" y="249705"/>
              <a:ext cx="390105" cy="612640"/>
            </a:xfrm>
            <a:custGeom>
              <a:avLst/>
              <a:gdLst/>
              <a:ahLst/>
              <a:cxnLst>
                <a:cxn ang="0">
                  <a:pos x="0" y="763"/>
                </a:cxn>
                <a:cxn ang="0">
                  <a:pos x="45" y="581"/>
                </a:cxn>
                <a:cxn ang="0">
                  <a:pos x="67" y="531"/>
                </a:cxn>
                <a:cxn ang="0">
                  <a:pos x="48" y="507"/>
                </a:cxn>
                <a:cxn ang="0">
                  <a:pos x="53" y="485"/>
                </a:cxn>
                <a:cxn ang="0">
                  <a:pos x="86" y="455"/>
                </a:cxn>
                <a:cxn ang="0">
                  <a:pos x="141" y="373"/>
                </a:cxn>
                <a:cxn ang="0">
                  <a:pos x="122" y="346"/>
                </a:cxn>
                <a:cxn ang="0">
                  <a:pos x="114" y="325"/>
                </a:cxn>
                <a:cxn ang="0">
                  <a:pos x="117" y="279"/>
                </a:cxn>
                <a:cxn ang="0">
                  <a:pos x="184" y="0"/>
                </a:cxn>
                <a:cxn ang="0">
                  <a:pos x="256" y="16"/>
                </a:cxn>
                <a:cxn ang="0">
                  <a:pos x="232" y="124"/>
                </a:cxn>
                <a:cxn ang="0">
                  <a:pos x="248" y="163"/>
                </a:cxn>
                <a:cxn ang="0">
                  <a:pos x="249" y="187"/>
                </a:cxn>
                <a:cxn ang="0">
                  <a:pos x="241" y="191"/>
                </a:cxn>
                <a:cxn ang="0">
                  <a:pos x="268" y="217"/>
                </a:cxn>
                <a:cxn ang="0">
                  <a:pos x="297" y="287"/>
                </a:cxn>
                <a:cxn ang="0">
                  <a:pos x="307" y="349"/>
                </a:cxn>
                <a:cxn ang="0">
                  <a:pos x="312" y="383"/>
                </a:cxn>
                <a:cxn ang="0">
                  <a:pos x="291" y="415"/>
                </a:cxn>
                <a:cxn ang="0">
                  <a:pos x="305" y="429"/>
                </a:cxn>
                <a:cxn ang="0">
                  <a:pos x="343" y="408"/>
                </a:cxn>
                <a:cxn ang="0">
                  <a:pos x="369" y="519"/>
                </a:cxn>
                <a:cxn ang="0">
                  <a:pos x="387" y="525"/>
                </a:cxn>
                <a:cxn ang="0">
                  <a:pos x="390" y="557"/>
                </a:cxn>
                <a:cxn ang="0">
                  <a:pos x="439" y="570"/>
                </a:cxn>
                <a:cxn ang="0">
                  <a:pos x="517" y="570"/>
                </a:cxn>
                <a:cxn ang="0">
                  <a:pos x="549" y="584"/>
                </a:cxn>
                <a:cxn ang="0">
                  <a:pos x="503" y="862"/>
                </a:cxn>
                <a:cxn ang="0">
                  <a:pos x="251" y="815"/>
                </a:cxn>
                <a:cxn ang="0">
                  <a:pos x="0" y="763"/>
                </a:cxn>
                <a:cxn ang="0">
                  <a:pos x="0" y="763"/>
                </a:cxn>
              </a:cxnLst>
              <a:rect l="0" t="0" r="r" b="b"/>
              <a:pathLst>
                <a:path w="549" h="862">
                  <a:moveTo>
                    <a:pt x="0" y="763"/>
                  </a:moveTo>
                  <a:lnTo>
                    <a:pt x="45" y="581"/>
                  </a:lnTo>
                  <a:lnTo>
                    <a:pt x="67" y="531"/>
                  </a:lnTo>
                  <a:lnTo>
                    <a:pt x="48" y="507"/>
                  </a:lnTo>
                  <a:lnTo>
                    <a:pt x="53" y="485"/>
                  </a:lnTo>
                  <a:lnTo>
                    <a:pt x="86" y="455"/>
                  </a:lnTo>
                  <a:lnTo>
                    <a:pt x="141" y="373"/>
                  </a:lnTo>
                  <a:lnTo>
                    <a:pt x="122" y="346"/>
                  </a:lnTo>
                  <a:lnTo>
                    <a:pt x="114" y="325"/>
                  </a:lnTo>
                  <a:lnTo>
                    <a:pt x="117" y="279"/>
                  </a:lnTo>
                  <a:lnTo>
                    <a:pt x="184" y="0"/>
                  </a:lnTo>
                  <a:lnTo>
                    <a:pt x="256" y="16"/>
                  </a:lnTo>
                  <a:lnTo>
                    <a:pt x="232" y="124"/>
                  </a:lnTo>
                  <a:lnTo>
                    <a:pt x="248" y="163"/>
                  </a:lnTo>
                  <a:lnTo>
                    <a:pt x="249" y="187"/>
                  </a:lnTo>
                  <a:lnTo>
                    <a:pt x="241" y="191"/>
                  </a:lnTo>
                  <a:lnTo>
                    <a:pt x="268" y="217"/>
                  </a:lnTo>
                  <a:lnTo>
                    <a:pt x="297" y="287"/>
                  </a:lnTo>
                  <a:lnTo>
                    <a:pt x="307" y="349"/>
                  </a:lnTo>
                  <a:lnTo>
                    <a:pt x="312" y="383"/>
                  </a:lnTo>
                  <a:lnTo>
                    <a:pt x="291" y="415"/>
                  </a:lnTo>
                  <a:lnTo>
                    <a:pt x="305" y="429"/>
                  </a:lnTo>
                  <a:lnTo>
                    <a:pt x="343" y="408"/>
                  </a:lnTo>
                  <a:lnTo>
                    <a:pt x="369" y="519"/>
                  </a:lnTo>
                  <a:lnTo>
                    <a:pt x="387" y="525"/>
                  </a:lnTo>
                  <a:lnTo>
                    <a:pt x="390" y="557"/>
                  </a:lnTo>
                  <a:lnTo>
                    <a:pt x="439" y="570"/>
                  </a:lnTo>
                  <a:lnTo>
                    <a:pt x="517" y="570"/>
                  </a:lnTo>
                  <a:lnTo>
                    <a:pt x="549" y="584"/>
                  </a:lnTo>
                  <a:lnTo>
                    <a:pt x="503" y="862"/>
                  </a:lnTo>
                  <a:lnTo>
                    <a:pt x="251" y="815"/>
                  </a:lnTo>
                  <a:lnTo>
                    <a:pt x="0" y="763"/>
                  </a:lnTo>
                  <a:lnTo>
                    <a:pt x="0" y="76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3" name="Freeform 44"/>
            <p:cNvSpPr>
              <a:spLocks noChangeAspect="1"/>
            </p:cNvSpPr>
            <p:nvPr/>
          </p:nvSpPr>
          <p:spPr bwMode="auto">
            <a:xfrm>
              <a:off x="5347857" y="682535"/>
              <a:ext cx="515877" cy="861391"/>
            </a:xfrm>
            <a:custGeom>
              <a:avLst/>
              <a:gdLst/>
              <a:ahLst/>
              <a:cxnLst>
                <a:cxn ang="0">
                  <a:pos x="24" y="246"/>
                </a:cxn>
                <a:cxn ang="0">
                  <a:pos x="3" y="340"/>
                </a:cxn>
                <a:cxn ang="0">
                  <a:pos x="73" y="492"/>
                </a:cxn>
                <a:cxn ang="0">
                  <a:pos x="86" y="482"/>
                </a:cxn>
                <a:cxn ang="0">
                  <a:pos x="109" y="546"/>
                </a:cxn>
                <a:cxn ang="0">
                  <a:pos x="73" y="502"/>
                </a:cxn>
                <a:cxn ang="0">
                  <a:pos x="65" y="572"/>
                </a:cxn>
                <a:cxn ang="0">
                  <a:pos x="105" y="615"/>
                </a:cxn>
                <a:cxn ang="0">
                  <a:pos x="78" y="674"/>
                </a:cxn>
                <a:cxn ang="0">
                  <a:pos x="155" y="835"/>
                </a:cxn>
                <a:cxn ang="0">
                  <a:pos x="137" y="894"/>
                </a:cxn>
                <a:cxn ang="0">
                  <a:pos x="238" y="940"/>
                </a:cxn>
                <a:cxn ang="0">
                  <a:pos x="275" y="988"/>
                </a:cxn>
                <a:cxn ang="0">
                  <a:pos x="318" y="1004"/>
                </a:cxn>
                <a:cxn ang="0">
                  <a:pos x="318" y="1033"/>
                </a:cxn>
                <a:cxn ang="0">
                  <a:pos x="345" y="1039"/>
                </a:cxn>
                <a:cxn ang="0">
                  <a:pos x="404" y="1132"/>
                </a:cxn>
                <a:cxn ang="0">
                  <a:pos x="404" y="1197"/>
                </a:cxn>
                <a:cxn ang="0">
                  <a:pos x="662" y="1212"/>
                </a:cxn>
                <a:cxn ang="0">
                  <a:pos x="647" y="1186"/>
                </a:cxn>
                <a:cxn ang="0">
                  <a:pos x="654" y="1146"/>
                </a:cxn>
                <a:cxn ang="0">
                  <a:pos x="696" y="1081"/>
                </a:cxn>
                <a:cxn ang="0">
                  <a:pos x="726" y="1062"/>
                </a:cxn>
                <a:cxn ang="0">
                  <a:pos x="709" y="1038"/>
                </a:cxn>
                <a:cxn ang="0">
                  <a:pos x="698" y="974"/>
                </a:cxn>
                <a:cxn ang="0">
                  <a:pos x="326" y="417"/>
                </a:cxn>
                <a:cxn ang="0">
                  <a:pos x="413" y="95"/>
                </a:cxn>
                <a:cxn ang="0">
                  <a:pos x="69" y="0"/>
                </a:cxn>
                <a:cxn ang="0">
                  <a:pos x="59" y="20"/>
                </a:cxn>
                <a:cxn ang="0">
                  <a:pos x="0" y="162"/>
                </a:cxn>
                <a:cxn ang="0">
                  <a:pos x="24" y="246"/>
                </a:cxn>
                <a:cxn ang="0">
                  <a:pos x="24" y="246"/>
                </a:cxn>
              </a:cxnLst>
              <a:rect l="0" t="0" r="r" b="b"/>
              <a:pathLst>
                <a:path w="726" h="1212">
                  <a:moveTo>
                    <a:pt x="24" y="246"/>
                  </a:moveTo>
                  <a:lnTo>
                    <a:pt x="3" y="340"/>
                  </a:lnTo>
                  <a:lnTo>
                    <a:pt x="73" y="492"/>
                  </a:lnTo>
                  <a:lnTo>
                    <a:pt x="86" y="482"/>
                  </a:lnTo>
                  <a:lnTo>
                    <a:pt x="109" y="546"/>
                  </a:lnTo>
                  <a:lnTo>
                    <a:pt x="73" y="502"/>
                  </a:lnTo>
                  <a:lnTo>
                    <a:pt x="65" y="572"/>
                  </a:lnTo>
                  <a:lnTo>
                    <a:pt x="105" y="615"/>
                  </a:lnTo>
                  <a:lnTo>
                    <a:pt x="78" y="674"/>
                  </a:lnTo>
                  <a:lnTo>
                    <a:pt x="155" y="835"/>
                  </a:lnTo>
                  <a:lnTo>
                    <a:pt x="137" y="894"/>
                  </a:lnTo>
                  <a:lnTo>
                    <a:pt x="238" y="940"/>
                  </a:lnTo>
                  <a:lnTo>
                    <a:pt x="275" y="988"/>
                  </a:lnTo>
                  <a:lnTo>
                    <a:pt x="318" y="1004"/>
                  </a:lnTo>
                  <a:lnTo>
                    <a:pt x="318" y="1033"/>
                  </a:lnTo>
                  <a:lnTo>
                    <a:pt x="345" y="1039"/>
                  </a:lnTo>
                  <a:lnTo>
                    <a:pt x="404" y="1132"/>
                  </a:lnTo>
                  <a:lnTo>
                    <a:pt x="404" y="1197"/>
                  </a:lnTo>
                  <a:lnTo>
                    <a:pt x="662" y="1212"/>
                  </a:lnTo>
                  <a:lnTo>
                    <a:pt x="647" y="1186"/>
                  </a:lnTo>
                  <a:lnTo>
                    <a:pt x="654" y="1146"/>
                  </a:lnTo>
                  <a:lnTo>
                    <a:pt x="696" y="1081"/>
                  </a:lnTo>
                  <a:lnTo>
                    <a:pt x="726" y="1062"/>
                  </a:lnTo>
                  <a:lnTo>
                    <a:pt x="709" y="1038"/>
                  </a:lnTo>
                  <a:lnTo>
                    <a:pt x="698" y="974"/>
                  </a:lnTo>
                  <a:lnTo>
                    <a:pt x="326" y="417"/>
                  </a:lnTo>
                  <a:lnTo>
                    <a:pt x="413" y="95"/>
                  </a:lnTo>
                  <a:lnTo>
                    <a:pt x="69" y="0"/>
                  </a:lnTo>
                  <a:lnTo>
                    <a:pt x="59" y="20"/>
                  </a:lnTo>
                  <a:lnTo>
                    <a:pt x="0" y="162"/>
                  </a:lnTo>
                  <a:lnTo>
                    <a:pt x="24" y="246"/>
                  </a:lnTo>
                  <a:lnTo>
                    <a:pt x="24" y="24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4" name="Freeform 50"/>
            <p:cNvSpPr>
              <a:spLocks noChangeAspect="1"/>
            </p:cNvSpPr>
            <p:nvPr/>
          </p:nvSpPr>
          <p:spPr bwMode="auto">
            <a:xfrm>
              <a:off x="8514882" y="298035"/>
              <a:ext cx="238043" cy="364599"/>
            </a:xfrm>
            <a:custGeom>
              <a:avLst/>
              <a:gdLst/>
              <a:ahLst/>
              <a:cxnLst>
                <a:cxn ang="0">
                  <a:pos x="0" y="277"/>
                </a:cxn>
                <a:cxn ang="0">
                  <a:pos x="19" y="278"/>
                </a:cxn>
                <a:cxn ang="0">
                  <a:pos x="21" y="245"/>
                </a:cxn>
                <a:cxn ang="0">
                  <a:pos x="45" y="198"/>
                </a:cxn>
                <a:cxn ang="0">
                  <a:pos x="33" y="165"/>
                </a:cxn>
                <a:cxn ang="0">
                  <a:pos x="81" y="4"/>
                </a:cxn>
                <a:cxn ang="0">
                  <a:pos x="92" y="4"/>
                </a:cxn>
                <a:cxn ang="0">
                  <a:pos x="96" y="24"/>
                </a:cxn>
                <a:cxn ang="0">
                  <a:pos x="144" y="7"/>
                </a:cxn>
                <a:cxn ang="0">
                  <a:pos x="145" y="0"/>
                </a:cxn>
                <a:cxn ang="0">
                  <a:pos x="183" y="8"/>
                </a:cxn>
                <a:cxn ang="0">
                  <a:pos x="246" y="166"/>
                </a:cxn>
                <a:cxn ang="0">
                  <a:pos x="274" y="168"/>
                </a:cxn>
                <a:cxn ang="0">
                  <a:pos x="327" y="227"/>
                </a:cxn>
                <a:cxn ang="0">
                  <a:pos x="319" y="238"/>
                </a:cxn>
                <a:cxn ang="0">
                  <a:pos x="335" y="238"/>
                </a:cxn>
                <a:cxn ang="0">
                  <a:pos x="324" y="267"/>
                </a:cxn>
                <a:cxn ang="0">
                  <a:pos x="298" y="286"/>
                </a:cxn>
                <a:cxn ang="0">
                  <a:pos x="270" y="300"/>
                </a:cxn>
                <a:cxn ang="0">
                  <a:pos x="266" y="320"/>
                </a:cxn>
                <a:cxn ang="0">
                  <a:pos x="251" y="302"/>
                </a:cxn>
                <a:cxn ang="0">
                  <a:pos x="225" y="323"/>
                </a:cxn>
                <a:cxn ang="0">
                  <a:pos x="212" y="323"/>
                </a:cxn>
                <a:cxn ang="0">
                  <a:pos x="201" y="310"/>
                </a:cxn>
                <a:cxn ang="0">
                  <a:pos x="195" y="372"/>
                </a:cxn>
                <a:cxn ang="0">
                  <a:pos x="171" y="382"/>
                </a:cxn>
                <a:cxn ang="0">
                  <a:pos x="160" y="406"/>
                </a:cxn>
                <a:cxn ang="0">
                  <a:pos x="145" y="406"/>
                </a:cxn>
                <a:cxn ang="0">
                  <a:pos x="112" y="443"/>
                </a:cxn>
                <a:cxn ang="0">
                  <a:pos x="110" y="471"/>
                </a:cxn>
                <a:cxn ang="0">
                  <a:pos x="102" y="482"/>
                </a:cxn>
                <a:cxn ang="0">
                  <a:pos x="92" y="513"/>
                </a:cxn>
                <a:cxn ang="0">
                  <a:pos x="62" y="471"/>
                </a:cxn>
                <a:cxn ang="0">
                  <a:pos x="0" y="277"/>
                </a:cxn>
                <a:cxn ang="0">
                  <a:pos x="0" y="277"/>
                </a:cxn>
              </a:cxnLst>
              <a:rect l="0" t="0" r="r" b="b"/>
              <a:pathLst>
                <a:path w="335" h="513">
                  <a:moveTo>
                    <a:pt x="0" y="277"/>
                  </a:moveTo>
                  <a:lnTo>
                    <a:pt x="19" y="278"/>
                  </a:lnTo>
                  <a:lnTo>
                    <a:pt x="21" y="245"/>
                  </a:lnTo>
                  <a:lnTo>
                    <a:pt x="45" y="198"/>
                  </a:lnTo>
                  <a:lnTo>
                    <a:pt x="33" y="165"/>
                  </a:lnTo>
                  <a:lnTo>
                    <a:pt x="81" y="4"/>
                  </a:lnTo>
                  <a:lnTo>
                    <a:pt x="92" y="4"/>
                  </a:lnTo>
                  <a:lnTo>
                    <a:pt x="96" y="24"/>
                  </a:lnTo>
                  <a:lnTo>
                    <a:pt x="144" y="7"/>
                  </a:lnTo>
                  <a:lnTo>
                    <a:pt x="145" y="0"/>
                  </a:lnTo>
                  <a:lnTo>
                    <a:pt x="183" y="8"/>
                  </a:lnTo>
                  <a:lnTo>
                    <a:pt x="246" y="166"/>
                  </a:lnTo>
                  <a:lnTo>
                    <a:pt x="274" y="168"/>
                  </a:lnTo>
                  <a:lnTo>
                    <a:pt x="327" y="227"/>
                  </a:lnTo>
                  <a:lnTo>
                    <a:pt x="319" y="238"/>
                  </a:lnTo>
                  <a:lnTo>
                    <a:pt x="335" y="238"/>
                  </a:lnTo>
                  <a:lnTo>
                    <a:pt x="324" y="267"/>
                  </a:lnTo>
                  <a:lnTo>
                    <a:pt x="298" y="286"/>
                  </a:lnTo>
                  <a:lnTo>
                    <a:pt x="270" y="300"/>
                  </a:lnTo>
                  <a:lnTo>
                    <a:pt x="266" y="320"/>
                  </a:lnTo>
                  <a:lnTo>
                    <a:pt x="251" y="302"/>
                  </a:lnTo>
                  <a:lnTo>
                    <a:pt x="225" y="323"/>
                  </a:lnTo>
                  <a:lnTo>
                    <a:pt x="212" y="323"/>
                  </a:lnTo>
                  <a:lnTo>
                    <a:pt x="201" y="310"/>
                  </a:lnTo>
                  <a:lnTo>
                    <a:pt x="195" y="372"/>
                  </a:lnTo>
                  <a:lnTo>
                    <a:pt x="171" y="382"/>
                  </a:lnTo>
                  <a:lnTo>
                    <a:pt x="160" y="406"/>
                  </a:lnTo>
                  <a:lnTo>
                    <a:pt x="145" y="406"/>
                  </a:lnTo>
                  <a:lnTo>
                    <a:pt x="112" y="443"/>
                  </a:lnTo>
                  <a:lnTo>
                    <a:pt x="110" y="471"/>
                  </a:lnTo>
                  <a:lnTo>
                    <a:pt x="102" y="482"/>
                  </a:lnTo>
                  <a:lnTo>
                    <a:pt x="92" y="513"/>
                  </a:lnTo>
                  <a:lnTo>
                    <a:pt x="62" y="471"/>
                  </a:lnTo>
                  <a:lnTo>
                    <a:pt x="0" y="277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5" name="Freeform 51"/>
            <p:cNvSpPr>
              <a:spLocks noChangeAspect="1"/>
            </p:cNvSpPr>
            <p:nvPr/>
          </p:nvSpPr>
          <p:spPr bwMode="auto">
            <a:xfrm>
              <a:off x="7861156" y="1248977"/>
              <a:ext cx="556379" cy="242355"/>
            </a:xfrm>
            <a:custGeom>
              <a:avLst/>
              <a:gdLst/>
              <a:ahLst/>
              <a:cxnLst>
                <a:cxn ang="0">
                  <a:pos x="0" y="293"/>
                </a:cxn>
                <a:cxn ang="0">
                  <a:pos x="114" y="279"/>
                </a:cxn>
                <a:cxn ang="0">
                  <a:pos x="179" y="247"/>
                </a:cxn>
                <a:cxn ang="0">
                  <a:pos x="304" y="234"/>
                </a:cxn>
                <a:cxn ang="0">
                  <a:pos x="355" y="266"/>
                </a:cxn>
                <a:cxn ang="0">
                  <a:pos x="436" y="255"/>
                </a:cxn>
                <a:cxn ang="0">
                  <a:pos x="559" y="341"/>
                </a:cxn>
                <a:cxn ang="0">
                  <a:pos x="607" y="330"/>
                </a:cxn>
                <a:cxn ang="0">
                  <a:pos x="676" y="231"/>
                </a:cxn>
                <a:cxn ang="0">
                  <a:pos x="732" y="210"/>
                </a:cxn>
                <a:cxn ang="0">
                  <a:pos x="749" y="182"/>
                </a:cxn>
                <a:cxn ang="0">
                  <a:pos x="688" y="193"/>
                </a:cxn>
                <a:cxn ang="0">
                  <a:pos x="672" y="172"/>
                </a:cxn>
                <a:cxn ang="0">
                  <a:pos x="709" y="163"/>
                </a:cxn>
                <a:cxn ang="0">
                  <a:pos x="709" y="150"/>
                </a:cxn>
                <a:cxn ang="0">
                  <a:pos x="668" y="135"/>
                </a:cxn>
                <a:cxn ang="0">
                  <a:pos x="720" y="116"/>
                </a:cxn>
                <a:cxn ang="0">
                  <a:pos x="717" y="137"/>
                </a:cxn>
                <a:cxn ang="0">
                  <a:pos x="751" y="137"/>
                </a:cxn>
                <a:cxn ang="0">
                  <a:pos x="770" y="102"/>
                </a:cxn>
                <a:cxn ang="0">
                  <a:pos x="783" y="100"/>
                </a:cxn>
                <a:cxn ang="0">
                  <a:pos x="775" y="68"/>
                </a:cxn>
                <a:cxn ang="0">
                  <a:pos x="751" y="100"/>
                </a:cxn>
                <a:cxn ang="0">
                  <a:pos x="727" y="30"/>
                </a:cxn>
                <a:cxn ang="0">
                  <a:pos x="743" y="27"/>
                </a:cxn>
                <a:cxn ang="0">
                  <a:pos x="765" y="46"/>
                </a:cxn>
                <a:cxn ang="0">
                  <a:pos x="749" y="14"/>
                </a:cxn>
                <a:cxn ang="0">
                  <a:pos x="732" y="0"/>
                </a:cxn>
                <a:cxn ang="0">
                  <a:pos x="454" y="52"/>
                </a:cxn>
                <a:cxn ang="0">
                  <a:pos x="222" y="81"/>
                </a:cxn>
                <a:cxn ang="0">
                  <a:pos x="190" y="143"/>
                </a:cxn>
                <a:cxn ang="0">
                  <a:pos x="141" y="155"/>
                </a:cxn>
                <a:cxn ang="0">
                  <a:pos x="117" y="187"/>
                </a:cxn>
                <a:cxn ang="0">
                  <a:pos x="28" y="238"/>
                </a:cxn>
                <a:cxn ang="0">
                  <a:pos x="23" y="257"/>
                </a:cxn>
                <a:cxn ang="0">
                  <a:pos x="0" y="268"/>
                </a:cxn>
                <a:cxn ang="0">
                  <a:pos x="0" y="293"/>
                </a:cxn>
                <a:cxn ang="0">
                  <a:pos x="0" y="293"/>
                </a:cxn>
              </a:cxnLst>
              <a:rect l="0" t="0" r="r" b="b"/>
              <a:pathLst>
                <a:path w="783" h="341">
                  <a:moveTo>
                    <a:pt x="0" y="293"/>
                  </a:moveTo>
                  <a:lnTo>
                    <a:pt x="114" y="279"/>
                  </a:lnTo>
                  <a:lnTo>
                    <a:pt x="179" y="247"/>
                  </a:lnTo>
                  <a:lnTo>
                    <a:pt x="304" y="234"/>
                  </a:lnTo>
                  <a:lnTo>
                    <a:pt x="355" y="266"/>
                  </a:lnTo>
                  <a:lnTo>
                    <a:pt x="436" y="255"/>
                  </a:lnTo>
                  <a:lnTo>
                    <a:pt x="559" y="341"/>
                  </a:lnTo>
                  <a:lnTo>
                    <a:pt x="607" y="330"/>
                  </a:lnTo>
                  <a:lnTo>
                    <a:pt x="676" y="231"/>
                  </a:lnTo>
                  <a:lnTo>
                    <a:pt x="732" y="210"/>
                  </a:lnTo>
                  <a:lnTo>
                    <a:pt x="749" y="182"/>
                  </a:lnTo>
                  <a:lnTo>
                    <a:pt x="688" y="193"/>
                  </a:lnTo>
                  <a:lnTo>
                    <a:pt x="672" y="172"/>
                  </a:lnTo>
                  <a:lnTo>
                    <a:pt x="709" y="163"/>
                  </a:lnTo>
                  <a:lnTo>
                    <a:pt x="709" y="150"/>
                  </a:lnTo>
                  <a:lnTo>
                    <a:pt x="668" y="135"/>
                  </a:lnTo>
                  <a:lnTo>
                    <a:pt x="720" y="116"/>
                  </a:lnTo>
                  <a:lnTo>
                    <a:pt x="717" y="137"/>
                  </a:lnTo>
                  <a:lnTo>
                    <a:pt x="751" y="137"/>
                  </a:lnTo>
                  <a:lnTo>
                    <a:pt x="770" y="102"/>
                  </a:lnTo>
                  <a:lnTo>
                    <a:pt x="783" y="100"/>
                  </a:lnTo>
                  <a:lnTo>
                    <a:pt x="775" y="68"/>
                  </a:lnTo>
                  <a:lnTo>
                    <a:pt x="751" y="100"/>
                  </a:lnTo>
                  <a:lnTo>
                    <a:pt x="727" y="30"/>
                  </a:lnTo>
                  <a:lnTo>
                    <a:pt x="743" y="27"/>
                  </a:lnTo>
                  <a:lnTo>
                    <a:pt x="765" y="46"/>
                  </a:lnTo>
                  <a:lnTo>
                    <a:pt x="749" y="14"/>
                  </a:lnTo>
                  <a:lnTo>
                    <a:pt x="732" y="0"/>
                  </a:lnTo>
                  <a:lnTo>
                    <a:pt x="454" y="52"/>
                  </a:lnTo>
                  <a:lnTo>
                    <a:pt x="222" y="81"/>
                  </a:lnTo>
                  <a:lnTo>
                    <a:pt x="190" y="143"/>
                  </a:lnTo>
                  <a:lnTo>
                    <a:pt x="141" y="155"/>
                  </a:lnTo>
                  <a:lnTo>
                    <a:pt x="117" y="187"/>
                  </a:lnTo>
                  <a:lnTo>
                    <a:pt x="28" y="238"/>
                  </a:lnTo>
                  <a:lnTo>
                    <a:pt x="23" y="257"/>
                  </a:lnTo>
                  <a:lnTo>
                    <a:pt x="0" y="268"/>
                  </a:lnTo>
                  <a:lnTo>
                    <a:pt x="0" y="293"/>
                  </a:lnTo>
                  <a:lnTo>
                    <a:pt x="0" y="29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6" name="Freeform 53"/>
            <p:cNvSpPr>
              <a:spLocks noChangeAspect="1"/>
            </p:cNvSpPr>
            <p:nvPr/>
          </p:nvSpPr>
          <p:spPr bwMode="auto">
            <a:xfrm>
              <a:off x="8342213" y="984589"/>
              <a:ext cx="69636" cy="11016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15" y="0"/>
                </a:cxn>
                <a:cxn ang="0">
                  <a:pos x="32" y="0"/>
                </a:cxn>
                <a:cxn ang="0">
                  <a:pos x="26" y="16"/>
                </a:cxn>
                <a:cxn ang="0">
                  <a:pos x="21" y="21"/>
                </a:cxn>
                <a:cxn ang="0">
                  <a:pos x="26" y="38"/>
                </a:cxn>
                <a:cxn ang="0">
                  <a:pos x="48" y="62"/>
                </a:cxn>
                <a:cxn ang="0">
                  <a:pos x="53" y="81"/>
                </a:cxn>
                <a:cxn ang="0">
                  <a:pos x="72" y="102"/>
                </a:cxn>
                <a:cxn ang="0">
                  <a:pos x="86" y="107"/>
                </a:cxn>
                <a:cxn ang="0">
                  <a:pos x="93" y="121"/>
                </a:cxn>
                <a:cxn ang="0">
                  <a:pos x="80" y="132"/>
                </a:cxn>
                <a:cxn ang="0">
                  <a:pos x="94" y="131"/>
                </a:cxn>
                <a:cxn ang="0">
                  <a:pos x="98" y="142"/>
                </a:cxn>
                <a:cxn ang="0">
                  <a:pos x="39" y="155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98" h="155">
                  <a:moveTo>
                    <a:pt x="0" y="14"/>
                  </a:moveTo>
                  <a:lnTo>
                    <a:pt x="15" y="0"/>
                  </a:lnTo>
                  <a:lnTo>
                    <a:pt x="32" y="0"/>
                  </a:lnTo>
                  <a:lnTo>
                    <a:pt x="26" y="16"/>
                  </a:lnTo>
                  <a:lnTo>
                    <a:pt x="21" y="21"/>
                  </a:lnTo>
                  <a:lnTo>
                    <a:pt x="26" y="38"/>
                  </a:lnTo>
                  <a:lnTo>
                    <a:pt x="48" y="62"/>
                  </a:lnTo>
                  <a:lnTo>
                    <a:pt x="53" y="81"/>
                  </a:lnTo>
                  <a:lnTo>
                    <a:pt x="72" y="102"/>
                  </a:lnTo>
                  <a:lnTo>
                    <a:pt x="86" y="107"/>
                  </a:lnTo>
                  <a:lnTo>
                    <a:pt x="93" y="121"/>
                  </a:lnTo>
                  <a:lnTo>
                    <a:pt x="80" y="132"/>
                  </a:lnTo>
                  <a:lnTo>
                    <a:pt x="94" y="131"/>
                  </a:lnTo>
                  <a:lnTo>
                    <a:pt x="98" y="142"/>
                  </a:lnTo>
                  <a:lnTo>
                    <a:pt x="39" y="155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7" name="Freeform 54"/>
            <p:cNvSpPr>
              <a:spLocks noChangeAspect="1"/>
            </p:cNvSpPr>
            <p:nvPr/>
          </p:nvSpPr>
          <p:spPr bwMode="auto">
            <a:xfrm>
              <a:off x="8360688" y="851685"/>
              <a:ext cx="81716" cy="194026"/>
            </a:xfrm>
            <a:custGeom>
              <a:avLst/>
              <a:gdLst/>
              <a:ahLst/>
              <a:cxnLst>
                <a:cxn ang="0">
                  <a:pos x="6" y="187"/>
                </a:cxn>
                <a:cxn ang="0">
                  <a:pos x="27" y="173"/>
                </a:cxn>
                <a:cxn ang="0">
                  <a:pos x="57" y="134"/>
                </a:cxn>
                <a:cxn ang="0">
                  <a:pos x="5" y="93"/>
                </a:cxn>
                <a:cxn ang="0">
                  <a:pos x="3" y="55"/>
                </a:cxn>
                <a:cxn ang="0">
                  <a:pos x="27" y="0"/>
                </a:cxn>
                <a:cxn ang="0">
                  <a:pos x="105" y="27"/>
                </a:cxn>
                <a:cxn ang="0">
                  <a:pos x="107" y="37"/>
                </a:cxn>
                <a:cxn ang="0">
                  <a:pos x="97" y="67"/>
                </a:cxn>
                <a:cxn ang="0">
                  <a:pos x="89" y="74"/>
                </a:cxn>
                <a:cxn ang="0">
                  <a:pos x="88" y="90"/>
                </a:cxn>
                <a:cxn ang="0">
                  <a:pos x="96" y="94"/>
                </a:cxn>
                <a:cxn ang="0">
                  <a:pos x="115" y="90"/>
                </a:cxn>
                <a:cxn ang="0">
                  <a:pos x="115" y="136"/>
                </a:cxn>
                <a:cxn ang="0">
                  <a:pos x="115" y="165"/>
                </a:cxn>
                <a:cxn ang="0">
                  <a:pos x="115" y="181"/>
                </a:cxn>
                <a:cxn ang="0">
                  <a:pos x="108" y="195"/>
                </a:cxn>
                <a:cxn ang="0">
                  <a:pos x="100" y="197"/>
                </a:cxn>
                <a:cxn ang="0">
                  <a:pos x="104" y="209"/>
                </a:cxn>
                <a:cxn ang="0">
                  <a:pos x="75" y="273"/>
                </a:cxn>
                <a:cxn ang="0">
                  <a:pos x="68" y="273"/>
                </a:cxn>
                <a:cxn ang="0">
                  <a:pos x="65" y="249"/>
                </a:cxn>
                <a:cxn ang="0">
                  <a:pos x="46" y="249"/>
                </a:cxn>
                <a:cxn ang="0">
                  <a:pos x="6" y="224"/>
                </a:cxn>
                <a:cxn ang="0">
                  <a:pos x="0" y="203"/>
                </a:cxn>
                <a:cxn ang="0">
                  <a:pos x="6" y="187"/>
                </a:cxn>
                <a:cxn ang="0">
                  <a:pos x="6" y="187"/>
                </a:cxn>
              </a:cxnLst>
              <a:rect l="0" t="0" r="r" b="b"/>
              <a:pathLst>
                <a:path w="115" h="273">
                  <a:moveTo>
                    <a:pt x="6" y="187"/>
                  </a:moveTo>
                  <a:lnTo>
                    <a:pt x="27" y="173"/>
                  </a:lnTo>
                  <a:lnTo>
                    <a:pt x="57" y="134"/>
                  </a:lnTo>
                  <a:lnTo>
                    <a:pt x="5" y="93"/>
                  </a:lnTo>
                  <a:lnTo>
                    <a:pt x="3" y="55"/>
                  </a:lnTo>
                  <a:lnTo>
                    <a:pt x="27" y="0"/>
                  </a:lnTo>
                  <a:lnTo>
                    <a:pt x="105" y="27"/>
                  </a:lnTo>
                  <a:lnTo>
                    <a:pt x="107" y="37"/>
                  </a:lnTo>
                  <a:lnTo>
                    <a:pt x="97" y="67"/>
                  </a:lnTo>
                  <a:lnTo>
                    <a:pt x="89" y="74"/>
                  </a:lnTo>
                  <a:lnTo>
                    <a:pt x="88" y="90"/>
                  </a:lnTo>
                  <a:lnTo>
                    <a:pt x="96" y="94"/>
                  </a:lnTo>
                  <a:lnTo>
                    <a:pt x="115" y="90"/>
                  </a:lnTo>
                  <a:lnTo>
                    <a:pt x="115" y="136"/>
                  </a:lnTo>
                  <a:lnTo>
                    <a:pt x="115" y="165"/>
                  </a:lnTo>
                  <a:lnTo>
                    <a:pt x="115" y="181"/>
                  </a:lnTo>
                  <a:lnTo>
                    <a:pt x="108" y="195"/>
                  </a:lnTo>
                  <a:lnTo>
                    <a:pt x="100" y="197"/>
                  </a:lnTo>
                  <a:lnTo>
                    <a:pt x="104" y="209"/>
                  </a:lnTo>
                  <a:lnTo>
                    <a:pt x="75" y="273"/>
                  </a:lnTo>
                  <a:lnTo>
                    <a:pt x="68" y="273"/>
                  </a:lnTo>
                  <a:lnTo>
                    <a:pt x="65" y="249"/>
                  </a:lnTo>
                  <a:lnTo>
                    <a:pt x="46" y="249"/>
                  </a:lnTo>
                  <a:lnTo>
                    <a:pt x="6" y="224"/>
                  </a:lnTo>
                  <a:lnTo>
                    <a:pt x="0" y="203"/>
                  </a:lnTo>
                  <a:lnTo>
                    <a:pt x="6" y="187"/>
                  </a:lnTo>
                  <a:lnTo>
                    <a:pt x="6" y="18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8" name="Freeform 56"/>
            <p:cNvSpPr>
              <a:spLocks noChangeAspect="1"/>
            </p:cNvSpPr>
            <p:nvPr/>
          </p:nvSpPr>
          <p:spPr bwMode="auto">
            <a:xfrm>
              <a:off x="8440273" y="761424"/>
              <a:ext cx="112271" cy="103765"/>
            </a:xfrm>
            <a:custGeom>
              <a:avLst/>
              <a:gdLst/>
              <a:ahLst/>
              <a:cxnLst>
                <a:cxn ang="0">
                  <a:pos x="14" y="107"/>
                </a:cxn>
                <a:cxn ang="0">
                  <a:pos x="12" y="146"/>
                </a:cxn>
                <a:cxn ang="0">
                  <a:pos x="25" y="143"/>
                </a:cxn>
                <a:cxn ang="0">
                  <a:pos x="55" y="121"/>
                </a:cxn>
                <a:cxn ang="0">
                  <a:pos x="65" y="102"/>
                </a:cxn>
                <a:cxn ang="0">
                  <a:pos x="71" y="107"/>
                </a:cxn>
                <a:cxn ang="0">
                  <a:pos x="113" y="95"/>
                </a:cxn>
                <a:cxn ang="0">
                  <a:pos x="114" y="87"/>
                </a:cxn>
                <a:cxn ang="0">
                  <a:pos x="121" y="91"/>
                </a:cxn>
                <a:cxn ang="0">
                  <a:pos x="129" y="84"/>
                </a:cxn>
                <a:cxn ang="0">
                  <a:pos x="142" y="83"/>
                </a:cxn>
                <a:cxn ang="0">
                  <a:pos x="158" y="75"/>
                </a:cxn>
                <a:cxn ang="0">
                  <a:pos x="142" y="0"/>
                </a:cxn>
                <a:cxn ang="0">
                  <a:pos x="0" y="30"/>
                </a:cxn>
                <a:cxn ang="0">
                  <a:pos x="14" y="107"/>
                </a:cxn>
                <a:cxn ang="0">
                  <a:pos x="14" y="107"/>
                </a:cxn>
              </a:cxnLst>
              <a:rect l="0" t="0" r="r" b="b"/>
              <a:pathLst>
                <a:path w="158" h="146">
                  <a:moveTo>
                    <a:pt x="14" y="107"/>
                  </a:moveTo>
                  <a:lnTo>
                    <a:pt x="12" y="146"/>
                  </a:lnTo>
                  <a:lnTo>
                    <a:pt x="25" y="143"/>
                  </a:lnTo>
                  <a:lnTo>
                    <a:pt x="55" y="121"/>
                  </a:lnTo>
                  <a:lnTo>
                    <a:pt x="65" y="102"/>
                  </a:lnTo>
                  <a:lnTo>
                    <a:pt x="71" y="107"/>
                  </a:lnTo>
                  <a:lnTo>
                    <a:pt x="113" y="95"/>
                  </a:lnTo>
                  <a:lnTo>
                    <a:pt x="114" y="87"/>
                  </a:lnTo>
                  <a:lnTo>
                    <a:pt x="121" y="91"/>
                  </a:lnTo>
                  <a:lnTo>
                    <a:pt x="129" y="84"/>
                  </a:lnTo>
                  <a:lnTo>
                    <a:pt x="142" y="83"/>
                  </a:lnTo>
                  <a:lnTo>
                    <a:pt x="158" y="75"/>
                  </a:lnTo>
                  <a:lnTo>
                    <a:pt x="142" y="0"/>
                  </a:lnTo>
                  <a:lnTo>
                    <a:pt x="0" y="30"/>
                  </a:lnTo>
                  <a:lnTo>
                    <a:pt x="14" y="107"/>
                  </a:lnTo>
                  <a:lnTo>
                    <a:pt x="14" y="10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19" name="Freeform 57"/>
            <p:cNvSpPr>
              <a:spLocks noChangeAspect="1"/>
            </p:cNvSpPr>
            <p:nvPr/>
          </p:nvSpPr>
          <p:spPr bwMode="auto">
            <a:xfrm>
              <a:off x="8541174" y="755738"/>
              <a:ext cx="50450" cy="58989"/>
            </a:xfrm>
            <a:custGeom>
              <a:avLst/>
              <a:gdLst/>
              <a:ahLst/>
              <a:cxnLst>
                <a:cxn ang="0">
                  <a:pos x="16" y="83"/>
                </a:cxn>
                <a:cxn ang="0">
                  <a:pos x="46" y="71"/>
                </a:cxn>
                <a:cxn ang="0">
                  <a:pos x="46" y="38"/>
                </a:cxn>
                <a:cxn ang="0">
                  <a:pos x="54" y="46"/>
                </a:cxn>
                <a:cxn ang="0">
                  <a:pos x="55" y="62"/>
                </a:cxn>
                <a:cxn ang="0">
                  <a:pos x="62" y="62"/>
                </a:cxn>
                <a:cxn ang="0">
                  <a:pos x="71" y="46"/>
                </a:cxn>
                <a:cxn ang="0">
                  <a:pos x="62" y="28"/>
                </a:cxn>
                <a:cxn ang="0">
                  <a:pos x="46" y="25"/>
                </a:cxn>
                <a:cxn ang="0">
                  <a:pos x="35" y="3"/>
                </a:cxn>
                <a:cxn ang="0">
                  <a:pos x="25" y="0"/>
                </a:cxn>
                <a:cxn ang="0">
                  <a:pos x="0" y="8"/>
                </a:cxn>
                <a:cxn ang="0">
                  <a:pos x="16" y="83"/>
                </a:cxn>
                <a:cxn ang="0">
                  <a:pos x="16" y="83"/>
                </a:cxn>
              </a:cxnLst>
              <a:rect l="0" t="0" r="r" b="b"/>
              <a:pathLst>
                <a:path w="71" h="83">
                  <a:moveTo>
                    <a:pt x="16" y="83"/>
                  </a:moveTo>
                  <a:lnTo>
                    <a:pt x="46" y="71"/>
                  </a:lnTo>
                  <a:lnTo>
                    <a:pt x="46" y="38"/>
                  </a:lnTo>
                  <a:lnTo>
                    <a:pt x="54" y="46"/>
                  </a:lnTo>
                  <a:lnTo>
                    <a:pt x="55" y="62"/>
                  </a:lnTo>
                  <a:lnTo>
                    <a:pt x="62" y="62"/>
                  </a:lnTo>
                  <a:lnTo>
                    <a:pt x="71" y="46"/>
                  </a:lnTo>
                  <a:lnTo>
                    <a:pt x="62" y="28"/>
                  </a:lnTo>
                  <a:lnTo>
                    <a:pt x="46" y="25"/>
                  </a:lnTo>
                  <a:lnTo>
                    <a:pt x="35" y="3"/>
                  </a:lnTo>
                  <a:lnTo>
                    <a:pt x="25" y="0"/>
                  </a:lnTo>
                  <a:lnTo>
                    <a:pt x="0" y="8"/>
                  </a:lnTo>
                  <a:lnTo>
                    <a:pt x="16" y="83"/>
                  </a:lnTo>
                  <a:lnTo>
                    <a:pt x="16" y="8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20" name="Group 59"/>
            <p:cNvGrpSpPr>
              <a:grpSpLocks noChangeAspect="1"/>
            </p:cNvGrpSpPr>
            <p:nvPr/>
          </p:nvGrpSpPr>
          <p:grpSpPr bwMode="auto">
            <a:xfrm>
              <a:off x="7889579" y="1047133"/>
              <a:ext cx="509481" cy="276469"/>
              <a:chOff x="4033" y="2224"/>
              <a:chExt cx="717" cy="389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67" name="Freeform 60"/>
              <p:cNvSpPr>
                <a:spLocks noChangeAspect="1"/>
              </p:cNvSpPr>
              <p:nvPr/>
            </p:nvSpPr>
            <p:spPr bwMode="auto">
              <a:xfrm>
                <a:off x="4033" y="2224"/>
                <a:ext cx="709" cy="389"/>
              </a:xfrm>
              <a:custGeom>
                <a:avLst/>
                <a:gdLst/>
                <a:ahLst/>
                <a:cxnLst>
                  <a:cxn ang="0">
                    <a:pos x="66" y="348"/>
                  </a:cxn>
                  <a:cxn ang="0">
                    <a:pos x="67" y="338"/>
                  </a:cxn>
                  <a:cxn ang="0">
                    <a:pos x="112" y="295"/>
                  </a:cxn>
                  <a:cxn ang="0">
                    <a:pos x="138" y="265"/>
                  </a:cxn>
                  <a:cxn ang="0">
                    <a:pos x="163" y="295"/>
                  </a:cxn>
                  <a:cxn ang="0">
                    <a:pos x="241" y="263"/>
                  </a:cxn>
                  <a:cxn ang="0">
                    <a:pos x="276" y="258"/>
                  </a:cxn>
                  <a:cxn ang="0">
                    <a:pos x="296" y="234"/>
                  </a:cxn>
                  <a:cxn ang="0">
                    <a:pos x="326" y="115"/>
                  </a:cxn>
                  <a:cxn ang="0">
                    <a:pos x="360" y="129"/>
                  </a:cxn>
                  <a:cxn ang="0">
                    <a:pos x="423" y="0"/>
                  </a:cxn>
                  <a:cxn ang="0">
                    <a:pos x="473" y="27"/>
                  </a:cxn>
                  <a:cxn ang="0">
                    <a:pos x="481" y="5"/>
                  </a:cxn>
                  <a:cxn ang="0">
                    <a:pos x="505" y="11"/>
                  </a:cxn>
                  <a:cxn ang="0">
                    <a:pos x="549" y="51"/>
                  </a:cxn>
                  <a:cxn ang="0">
                    <a:pos x="534" y="89"/>
                  </a:cxn>
                  <a:cxn ang="0">
                    <a:pos x="540" y="107"/>
                  </a:cxn>
                  <a:cxn ang="0">
                    <a:pos x="559" y="99"/>
                  </a:cxn>
                  <a:cxn ang="0">
                    <a:pos x="573" y="116"/>
                  </a:cxn>
                  <a:cxn ang="0">
                    <a:pos x="642" y="139"/>
                  </a:cxn>
                  <a:cxn ang="0">
                    <a:pos x="578" y="135"/>
                  </a:cxn>
                  <a:cxn ang="0">
                    <a:pos x="645" y="194"/>
                  </a:cxn>
                  <a:cxn ang="0">
                    <a:pos x="604" y="188"/>
                  </a:cxn>
                  <a:cxn ang="0">
                    <a:pos x="688" y="242"/>
                  </a:cxn>
                  <a:cxn ang="0">
                    <a:pos x="709" y="279"/>
                  </a:cxn>
                  <a:cxn ang="0">
                    <a:pos x="695" y="274"/>
                  </a:cxn>
                  <a:cxn ang="0">
                    <a:pos x="692" y="284"/>
                  </a:cxn>
                  <a:cxn ang="0">
                    <a:pos x="414" y="336"/>
                  </a:cxn>
                  <a:cxn ang="0">
                    <a:pos x="182" y="365"/>
                  </a:cxn>
                  <a:cxn ang="0">
                    <a:pos x="0" y="389"/>
                  </a:cxn>
                  <a:cxn ang="0">
                    <a:pos x="66" y="348"/>
                  </a:cxn>
                  <a:cxn ang="0">
                    <a:pos x="66" y="348"/>
                  </a:cxn>
                </a:cxnLst>
                <a:rect l="0" t="0" r="r" b="b"/>
                <a:pathLst>
                  <a:path w="709" h="389">
                    <a:moveTo>
                      <a:pt x="66" y="348"/>
                    </a:moveTo>
                    <a:lnTo>
                      <a:pt x="67" y="338"/>
                    </a:lnTo>
                    <a:lnTo>
                      <a:pt x="112" y="295"/>
                    </a:lnTo>
                    <a:lnTo>
                      <a:pt x="138" y="265"/>
                    </a:lnTo>
                    <a:lnTo>
                      <a:pt x="163" y="295"/>
                    </a:lnTo>
                    <a:lnTo>
                      <a:pt x="241" y="263"/>
                    </a:lnTo>
                    <a:lnTo>
                      <a:pt x="276" y="258"/>
                    </a:lnTo>
                    <a:lnTo>
                      <a:pt x="296" y="234"/>
                    </a:lnTo>
                    <a:lnTo>
                      <a:pt x="326" y="115"/>
                    </a:lnTo>
                    <a:lnTo>
                      <a:pt x="360" y="129"/>
                    </a:lnTo>
                    <a:lnTo>
                      <a:pt x="423" y="0"/>
                    </a:lnTo>
                    <a:lnTo>
                      <a:pt x="473" y="27"/>
                    </a:lnTo>
                    <a:lnTo>
                      <a:pt x="481" y="5"/>
                    </a:lnTo>
                    <a:lnTo>
                      <a:pt x="505" y="11"/>
                    </a:lnTo>
                    <a:lnTo>
                      <a:pt x="549" y="51"/>
                    </a:lnTo>
                    <a:lnTo>
                      <a:pt x="534" y="89"/>
                    </a:lnTo>
                    <a:lnTo>
                      <a:pt x="540" y="107"/>
                    </a:lnTo>
                    <a:lnTo>
                      <a:pt x="559" y="99"/>
                    </a:lnTo>
                    <a:lnTo>
                      <a:pt x="573" y="116"/>
                    </a:lnTo>
                    <a:lnTo>
                      <a:pt x="642" y="139"/>
                    </a:lnTo>
                    <a:lnTo>
                      <a:pt x="578" y="135"/>
                    </a:lnTo>
                    <a:lnTo>
                      <a:pt x="645" y="194"/>
                    </a:lnTo>
                    <a:lnTo>
                      <a:pt x="604" y="188"/>
                    </a:lnTo>
                    <a:lnTo>
                      <a:pt x="688" y="242"/>
                    </a:lnTo>
                    <a:lnTo>
                      <a:pt x="709" y="279"/>
                    </a:lnTo>
                    <a:lnTo>
                      <a:pt x="695" y="274"/>
                    </a:lnTo>
                    <a:lnTo>
                      <a:pt x="692" y="284"/>
                    </a:lnTo>
                    <a:lnTo>
                      <a:pt x="414" y="336"/>
                    </a:lnTo>
                    <a:lnTo>
                      <a:pt x="182" y="365"/>
                    </a:lnTo>
                    <a:lnTo>
                      <a:pt x="0" y="389"/>
                    </a:lnTo>
                    <a:lnTo>
                      <a:pt x="66" y="348"/>
                    </a:lnTo>
                    <a:lnTo>
                      <a:pt x="66" y="348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8" name="Freeform 61"/>
              <p:cNvSpPr>
                <a:spLocks noChangeAspect="1"/>
              </p:cNvSpPr>
              <p:nvPr/>
            </p:nvSpPr>
            <p:spPr bwMode="auto">
              <a:xfrm>
                <a:off x="4712" y="2331"/>
                <a:ext cx="38" cy="97"/>
              </a:xfrm>
              <a:custGeom>
                <a:avLst/>
                <a:gdLst/>
                <a:ahLst/>
                <a:cxnLst>
                  <a:cxn ang="0">
                    <a:pos x="0" y="97"/>
                  </a:cxn>
                  <a:cxn ang="0">
                    <a:pos x="13" y="70"/>
                  </a:cxn>
                  <a:cxn ang="0">
                    <a:pos x="27" y="54"/>
                  </a:cxn>
                  <a:cxn ang="0">
                    <a:pos x="38" y="0"/>
                  </a:cxn>
                  <a:cxn ang="0">
                    <a:pos x="16" y="12"/>
                  </a:cxn>
                  <a:cxn ang="0">
                    <a:pos x="0" y="64"/>
                  </a:cxn>
                  <a:cxn ang="0">
                    <a:pos x="0" y="97"/>
                  </a:cxn>
                  <a:cxn ang="0">
                    <a:pos x="0" y="97"/>
                  </a:cxn>
                </a:cxnLst>
                <a:rect l="0" t="0" r="r" b="b"/>
                <a:pathLst>
                  <a:path w="38" h="97">
                    <a:moveTo>
                      <a:pt x="0" y="97"/>
                    </a:moveTo>
                    <a:lnTo>
                      <a:pt x="13" y="70"/>
                    </a:lnTo>
                    <a:lnTo>
                      <a:pt x="27" y="54"/>
                    </a:lnTo>
                    <a:lnTo>
                      <a:pt x="38" y="0"/>
                    </a:lnTo>
                    <a:lnTo>
                      <a:pt x="16" y="12"/>
                    </a:lnTo>
                    <a:lnTo>
                      <a:pt x="0" y="64"/>
                    </a:lnTo>
                    <a:lnTo>
                      <a:pt x="0" y="97"/>
                    </a:lnTo>
                    <a:lnTo>
                      <a:pt x="0" y="97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21" name="Group 62"/>
            <p:cNvGrpSpPr>
              <a:grpSpLocks noChangeAspect="1"/>
            </p:cNvGrpSpPr>
            <p:nvPr/>
          </p:nvGrpSpPr>
          <p:grpSpPr bwMode="auto">
            <a:xfrm>
              <a:off x="8440273" y="681823"/>
              <a:ext cx="225252" cy="120112"/>
              <a:chOff x="4808" y="1710"/>
              <a:chExt cx="317" cy="169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64" name="Freeform 63"/>
              <p:cNvSpPr>
                <a:spLocks noChangeAspect="1"/>
              </p:cNvSpPr>
              <p:nvPr/>
            </p:nvSpPr>
            <p:spPr bwMode="auto">
              <a:xfrm>
                <a:off x="4808" y="1710"/>
                <a:ext cx="306" cy="151"/>
              </a:xfrm>
              <a:custGeom>
                <a:avLst/>
                <a:gdLst/>
                <a:ahLst/>
                <a:cxnLst>
                  <a:cxn ang="0">
                    <a:pos x="0" y="142"/>
                  </a:cxn>
                  <a:cxn ang="0">
                    <a:pos x="142" y="112"/>
                  </a:cxn>
                  <a:cxn ang="0">
                    <a:pos x="167" y="104"/>
                  </a:cxn>
                  <a:cxn ang="0">
                    <a:pos x="177" y="107"/>
                  </a:cxn>
                  <a:cxn ang="0">
                    <a:pos x="188" y="129"/>
                  </a:cxn>
                  <a:cxn ang="0">
                    <a:pos x="204" y="132"/>
                  </a:cxn>
                  <a:cxn ang="0">
                    <a:pos x="213" y="150"/>
                  </a:cxn>
                  <a:cxn ang="0">
                    <a:pos x="223" y="151"/>
                  </a:cxn>
                  <a:cxn ang="0">
                    <a:pos x="234" y="134"/>
                  </a:cxn>
                  <a:cxn ang="0">
                    <a:pos x="239" y="120"/>
                  </a:cxn>
                  <a:cxn ang="0">
                    <a:pos x="250" y="139"/>
                  </a:cxn>
                  <a:cxn ang="0">
                    <a:pos x="306" y="121"/>
                  </a:cxn>
                  <a:cxn ang="0">
                    <a:pos x="303" y="100"/>
                  </a:cxn>
                  <a:cxn ang="0">
                    <a:pos x="287" y="73"/>
                  </a:cxn>
                  <a:cxn ang="0">
                    <a:pos x="279" y="70"/>
                  </a:cxn>
                  <a:cxn ang="0">
                    <a:pos x="269" y="72"/>
                  </a:cxn>
                  <a:cxn ang="0">
                    <a:pos x="271" y="76"/>
                  </a:cxn>
                  <a:cxn ang="0">
                    <a:pos x="284" y="78"/>
                  </a:cxn>
                  <a:cxn ang="0">
                    <a:pos x="288" y="104"/>
                  </a:cxn>
                  <a:cxn ang="0">
                    <a:pos x="266" y="113"/>
                  </a:cxn>
                  <a:cxn ang="0">
                    <a:pos x="234" y="92"/>
                  </a:cxn>
                  <a:cxn ang="0">
                    <a:pos x="223" y="70"/>
                  </a:cxn>
                  <a:cxn ang="0">
                    <a:pos x="209" y="64"/>
                  </a:cxn>
                  <a:cxn ang="0">
                    <a:pos x="209" y="70"/>
                  </a:cxn>
                  <a:cxn ang="0">
                    <a:pos x="194" y="57"/>
                  </a:cxn>
                  <a:cxn ang="0">
                    <a:pos x="205" y="41"/>
                  </a:cxn>
                  <a:cxn ang="0">
                    <a:pos x="215" y="27"/>
                  </a:cxn>
                  <a:cxn ang="0">
                    <a:pos x="197" y="0"/>
                  </a:cxn>
                  <a:cxn ang="0">
                    <a:pos x="167" y="22"/>
                  </a:cxn>
                  <a:cxn ang="0">
                    <a:pos x="65" y="48"/>
                  </a:cxn>
                  <a:cxn ang="0">
                    <a:pos x="0" y="62"/>
                  </a:cxn>
                  <a:cxn ang="0">
                    <a:pos x="0" y="142"/>
                  </a:cxn>
                  <a:cxn ang="0">
                    <a:pos x="0" y="142"/>
                  </a:cxn>
                </a:cxnLst>
                <a:rect l="0" t="0" r="r" b="b"/>
                <a:pathLst>
                  <a:path w="306" h="151">
                    <a:moveTo>
                      <a:pt x="0" y="142"/>
                    </a:moveTo>
                    <a:lnTo>
                      <a:pt x="142" y="112"/>
                    </a:lnTo>
                    <a:lnTo>
                      <a:pt x="167" y="104"/>
                    </a:lnTo>
                    <a:lnTo>
                      <a:pt x="177" y="107"/>
                    </a:lnTo>
                    <a:lnTo>
                      <a:pt x="188" y="129"/>
                    </a:lnTo>
                    <a:lnTo>
                      <a:pt x="204" y="132"/>
                    </a:lnTo>
                    <a:lnTo>
                      <a:pt x="213" y="150"/>
                    </a:lnTo>
                    <a:lnTo>
                      <a:pt x="223" y="151"/>
                    </a:lnTo>
                    <a:lnTo>
                      <a:pt x="234" y="134"/>
                    </a:lnTo>
                    <a:lnTo>
                      <a:pt x="239" y="120"/>
                    </a:lnTo>
                    <a:lnTo>
                      <a:pt x="250" y="139"/>
                    </a:lnTo>
                    <a:lnTo>
                      <a:pt x="306" y="121"/>
                    </a:lnTo>
                    <a:lnTo>
                      <a:pt x="303" y="100"/>
                    </a:lnTo>
                    <a:lnTo>
                      <a:pt x="287" y="73"/>
                    </a:lnTo>
                    <a:lnTo>
                      <a:pt x="279" y="70"/>
                    </a:lnTo>
                    <a:lnTo>
                      <a:pt x="269" y="72"/>
                    </a:lnTo>
                    <a:lnTo>
                      <a:pt x="271" y="76"/>
                    </a:lnTo>
                    <a:lnTo>
                      <a:pt x="284" y="78"/>
                    </a:lnTo>
                    <a:lnTo>
                      <a:pt x="288" y="104"/>
                    </a:lnTo>
                    <a:lnTo>
                      <a:pt x="266" y="113"/>
                    </a:lnTo>
                    <a:lnTo>
                      <a:pt x="234" y="92"/>
                    </a:lnTo>
                    <a:lnTo>
                      <a:pt x="223" y="70"/>
                    </a:lnTo>
                    <a:lnTo>
                      <a:pt x="209" y="64"/>
                    </a:lnTo>
                    <a:lnTo>
                      <a:pt x="209" y="70"/>
                    </a:lnTo>
                    <a:lnTo>
                      <a:pt x="194" y="57"/>
                    </a:lnTo>
                    <a:lnTo>
                      <a:pt x="205" y="41"/>
                    </a:lnTo>
                    <a:lnTo>
                      <a:pt x="215" y="27"/>
                    </a:lnTo>
                    <a:lnTo>
                      <a:pt x="197" y="0"/>
                    </a:lnTo>
                    <a:lnTo>
                      <a:pt x="167" y="22"/>
                    </a:lnTo>
                    <a:lnTo>
                      <a:pt x="65" y="48"/>
                    </a:lnTo>
                    <a:lnTo>
                      <a:pt x="0" y="62"/>
                    </a:lnTo>
                    <a:lnTo>
                      <a:pt x="0" y="142"/>
                    </a:lnTo>
                    <a:lnTo>
                      <a:pt x="0" y="142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5" name="Freeform 64"/>
              <p:cNvSpPr>
                <a:spLocks noChangeAspect="1"/>
              </p:cNvSpPr>
              <p:nvPr/>
            </p:nvSpPr>
            <p:spPr bwMode="auto">
              <a:xfrm>
                <a:off x="5052" y="1857"/>
                <a:ext cx="29" cy="2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13" y="0"/>
                  </a:cxn>
                  <a:cxn ang="0">
                    <a:pos x="29" y="9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22"/>
                  </a:cxn>
                </a:cxnLst>
                <a:rect l="0" t="0" r="r" b="b"/>
                <a:pathLst>
                  <a:path w="29" h="22">
                    <a:moveTo>
                      <a:pt x="0" y="22"/>
                    </a:moveTo>
                    <a:lnTo>
                      <a:pt x="13" y="0"/>
                    </a:lnTo>
                    <a:lnTo>
                      <a:pt x="29" y="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6" name="Freeform 65"/>
              <p:cNvSpPr>
                <a:spLocks noChangeAspect="1"/>
              </p:cNvSpPr>
              <p:nvPr/>
            </p:nvSpPr>
            <p:spPr bwMode="auto">
              <a:xfrm>
                <a:off x="5103" y="1854"/>
                <a:ext cx="22" cy="15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3" y="0"/>
                  </a:cxn>
                  <a:cxn ang="0">
                    <a:pos x="22" y="11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22" h="15">
                    <a:moveTo>
                      <a:pt x="0" y="15"/>
                    </a:moveTo>
                    <a:lnTo>
                      <a:pt x="13" y="0"/>
                    </a:lnTo>
                    <a:lnTo>
                      <a:pt x="22" y="1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22" name="Group 72"/>
            <p:cNvGrpSpPr>
              <a:grpSpLocks noChangeAspect="1"/>
            </p:cNvGrpSpPr>
            <p:nvPr/>
          </p:nvGrpSpPr>
          <p:grpSpPr bwMode="auto">
            <a:xfrm>
              <a:off x="7670010" y="1768514"/>
              <a:ext cx="590487" cy="489685"/>
              <a:chOff x="3724" y="3239"/>
              <a:chExt cx="831" cy="689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60" name="Freeform 71"/>
              <p:cNvSpPr>
                <a:spLocks noChangeAspect="1"/>
              </p:cNvSpPr>
              <p:nvPr/>
            </p:nvSpPr>
            <p:spPr bwMode="auto">
              <a:xfrm>
                <a:off x="3724" y="3239"/>
                <a:ext cx="831" cy="614"/>
              </a:xfrm>
              <a:custGeom>
                <a:avLst/>
                <a:gdLst/>
                <a:ahLst/>
                <a:cxnLst>
                  <a:cxn ang="0">
                    <a:pos x="0" y="59"/>
                  </a:cxn>
                  <a:cxn ang="0">
                    <a:pos x="22" y="80"/>
                  </a:cxn>
                  <a:cxn ang="0">
                    <a:pos x="19" y="94"/>
                  </a:cxn>
                  <a:cxn ang="0">
                    <a:pos x="25" y="103"/>
                  </a:cxn>
                  <a:cxn ang="0">
                    <a:pos x="16" y="118"/>
                  </a:cxn>
                  <a:cxn ang="0">
                    <a:pos x="113" y="84"/>
                  </a:cxn>
                  <a:cxn ang="0">
                    <a:pos x="238" y="163"/>
                  </a:cxn>
                  <a:cxn ang="0">
                    <a:pos x="340" y="108"/>
                  </a:cxn>
                  <a:cxn ang="0">
                    <a:pos x="399" y="121"/>
                  </a:cxn>
                  <a:cxn ang="0">
                    <a:pos x="474" y="194"/>
                  </a:cxn>
                  <a:cxn ang="0">
                    <a:pos x="501" y="194"/>
                  </a:cxn>
                  <a:cxn ang="0">
                    <a:pos x="525" y="245"/>
                  </a:cxn>
                  <a:cxn ang="0">
                    <a:pos x="518" y="343"/>
                  </a:cxn>
                  <a:cxn ang="0">
                    <a:pos x="536" y="354"/>
                  </a:cxn>
                  <a:cxn ang="0">
                    <a:pos x="539" y="336"/>
                  </a:cxn>
                  <a:cxn ang="0">
                    <a:pos x="563" y="336"/>
                  </a:cxn>
                  <a:cxn ang="0">
                    <a:pos x="539" y="383"/>
                  </a:cxn>
                  <a:cxn ang="0">
                    <a:pos x="603" y="447"/>
                  </a:cxn>
                  <a:cxn ang="0">
                    <a:pos x="613" y="429"/>
                  </a:cxn>
                  <a:cxn ang="0">
                    <a:pos x="617" y="474"/>
                  </a:cxn>
                  <a:cxn ang="0">
                    <a:pos x="638" y="483"/>
                  </a:cxn>
                  <a:cxn ang="0">
                    <a:pos x="661" y="538"/>
                  </a:cxn>
                  <a:cxn ang="0">
                    <a:pos x="683" y="538"/>
                  </a:cxn>
                  <a:cxn ang="0">
                    <a:pos x="731" y="589"/>
                  </a:cxn>
                  <a:cxn ang="0">
                    <a:pos x="758" y="592"/>
                  </a:cxn>
                  <a:cxn ang="0">
                    <a:pos x="758" y="600"/>
                  </a:cxn>
                  <a:cxn ang="0">
                    <a:pos x="739" y="614"/>
                  </a:cxn>
                  <a:cxn ang="0">
                    <a:pos x="782" y="608"/>
                  </a:cxn>
                  <a:cxn ang="0">
                    <a:pos x="809" y="597"/>
                  </a:cxn>
                  <a:cxn ang="0">
                    <a:pos x="823" y="525"/>
                  </a:cxn>
                  <a:cxn ang="0">
                    <a:pos x="831" y="528"/>
                  </a:cxn>
                  <a:cxn ang="0">
                    <a:pos x="825" y="429"/>
                  </a:cxn>
                  <a:cxn ang="0">
                    <a:pos x="814" y="400"/>
                  </a:cxn>
                  <a:cxn ang="0">
                    <a:pos x="724" y="257"/>
                  </a:cxn>
                  <a:cxn ang="0">
                    <a:pos x="654" y="121"/>
                  </a:cxn>
                  <a:cxn ang="0">
                    <a:pos x="611" y="9"/>
                  </a:cxn>
                  <a:cxn ang="0">
                    <a:pos x="600" y="8"/>
                  </a:cxn>
                  <a:cxn ang="0">
                    <a:pos x="562" y="0"/>
                  </a:cxn>
                  <a:cxn ang="0">
                    <a:pos x="550" y="11"/>
                  </a:cxn>
                  <a:cxn ang="0">
                    <a:pos x="557" y="54"/>
                  </a:cxn>
                  <a:cxn ang="0">
                    <a:pos x="541" y="51"/>
                  </a:cxn>
                  <a:cxn ang="0">
                    <a:pos x="538" y="33"/>
                  </a:cxn>
                  <a:cxn ang="0">
                    <a:pos x="274" y="48"/>
                  </a:cxn>
                  <a:cxn ang="0">
                    <a:pos x="255" y="19"/>
                  </a:cxn>
                  <a:cxn ang="0">
                    <a:pos x="0" y="41"/>
                  </a:cxn>
                  <a:cxn ang="0">
                    <a:pos x="0" y="59"/>
                  </a:cxn>
                  <a:cxn ang="0">
                    <a:pos x="0" y="59"/>
                  </a:cxn>
                </a:cxnLst>
                <a:rect l="0" t="0" r="r" b="b"/>
                <a:pathLst>
                  <a:path w="831" h="614">
                    <a:moveTo>
                      <a:pt x="0" y="59"/>
                    </a:moveTo>
                    <a:lnTo>
                      <a:pt x="22" y="80"/>
                    </a:lnTo>
                    <a:lnTo>
                      <a:pt x="19" y="94"/>
                    </a:lnTo>
                    <a:lnTo>
                      <a:pt x="25" y="103"/>
                    </a:lnTo>
                    <a:lnTo>
                      <a:pt x="16" y="118"/>
                    </a:lnTo>
                    <a:lnTo>
                      <a:pt x="113" y="84"/>
                    </a:lnTo>
                    <a:lnTo>
                      <a:pt x="238" y="163"/>
                    </a:lnTo>
                    <a:lnTo>
                      <a:pt x="340" y="108"/>
                    </a:lnTo>
                    <a:lnTo>
                      <a:pt x="399" y="121"/>
                    </a:lnTo>
                    <a:lnTo>
                      <a:pt x="474" y="194"/>
                    </a:lnTo>
                    <a:lnTo>
                      <a:pt x="501" y="194"/>
                    </a:lnTo>
                    <a:lnTo>
                      <a:pt x="525" y="245"/>
                    </a:lnTo>
                    <a:lnTo>
                      <a:pt x="518" y="343"/>
                    </a:lnTo>
                    <a:lnTo>
                      <a:pt x="536" y="354"/>
                    </a:lnTo>
                    <a:lnTo>
                      <a:pt x="539" y="336"/>
                    </a:lnTo>
                    <a:lnTo>
                      <a:pt x="563" y="336"/>
                    </a:lnTo>
                    <a:lnTo>
                      <a:pt x="539" y="383"/>
                    </a:lnTo>
                    <a:lnTo>
                      <a:pt x="603" y="447"/>
                    </a:lnTo>
                    <a:lnTo>
                      <a:pt x="613" y="429"/>
                    </a:lnTo>
                    <a:lnTo>
                      <a:pt x="617" y="474"/>
                    </a:lnTo>
                    <a:lnTo>
                      <a:pt x="638" y="483"/>
                    </a:lnTo>
                    <a:lnTo>
                      <a:pt x="661" y="538"/>
                    </a:lnTo>
                    <a:lnTo>
                      <a:pt x="683" y="538"/>
                    </a:lnTo>
                    <a:lnTo>
                      <a:pt x="731" y="589"/>
                    </a:lnTo>
                    <a:lnTo>
                      <a:pt x="758" y="592"/>
                    </a:lnTo>
                    <a:lnTo>
                      <a:pt x="758" y="600"/>
                    </a:lnTo>
                    <a:lnTo>
                      <a:pt x="739" y="614"/>
                    </a:lnTo>
                    <a:lnTo>
                      <a:pt x="782" y="608"/>
                    </a:lnTo>
                    <a:lnTo>
                      <a:pt x="809" y="597"/>
                    </a:lnTo>
                    <a:lnTo>
                      <a:pt x="823" y="525"/>
                    </a:lnTo>
                    <a:lnTo>
                      <a:pt x="831" y="528"/>
                    </a:lnTo>
                    <a:lnTo>
                      <a:pt x="825" y="429"/>
                    </a:lnTo>
                    <a:lnTo>
                      <a:pt x="814" y="400"/>
                    </a:lnTo>
                    <a:lnTo>
                      <a:pt x="724" y="257"/>
                    </a:lnTo>
                    <a:lnTo>
                      <a:pt x="654" y="121"/>
                    </a:lnTo>
                    <a:lnTo>
                      <a:pt x="611" y="9"/>
                    </a:lnTo>
                    <a:lnTo>
                      <a:pt x="600" y="8"/>
                    </a:lnTo>
                    <a:lnTo>
                      <a:pt x="562" y="0"/>
                    </a:lnTo>
                    <a:lnTo>
                      <a:pt x="550" y="11"/>
                    </a:lnTo>
                    <a:lnTo>
                      <a:pt x="557" y="54"/>
                    </a:lnTo>
                    <a:lnTo>
                      <a:pt x="541" y="51"/>
                    </a:lnTo>
                    <a:lnTo>
                      <a:pt x="538" y="33"/>
                    </a:lnTo>
                    <a:lnTo>
                      <a:pt x="274" y="48"/>
                    </a:lnTo>
                    <a:lnTo>
                      <a:pt x="255" y="19"/>
                    </a:lnTo>
                    <a:lnTo>
                      <a:pt x="0" y="41"/>
                    </a:lnTo>
                    <a:lnTo>
                      <a:pt x="0" y="59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1" name="Freeform 72"/>
              <p:cNvSpPr>
                <a:spLocks noChangeAspect="1"/>
              </p:cNvSpPr>
              <p:nvPr/>
            </p:nvSpPr>
            <p:spPr bwMode="auto">
              <a:xfrm>
                <a:off x="4408" y="3903"/>
                <a:ext cx="45" cy="25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4" y="12"/>
                  </a:cxn>
                  <a:cxn ang="0">
                    <a:pos x="18" y="9"/>
                  </a:cxn>
                  <a:cxn ang="0">
                    <a:pos x="39" y="0"/>
                  </a:cxn>
                  <a:cxn ang="0">
                    <a:pos x="45" y="8"/>
                  </a:cxn>
                  <a:cxn ang="0">
                    <a:pos x="21" y="14"/>
                  </a:cxn>
                  <a:cxn ang="0">
                    <a:pos x="15" y="14"/>
                  </a:cxn>
                  <a:cxn ang="0">
                    <a:pos x="15" y="25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45" h="25">
                    <a:moveTo>
                      <a:pt x="0" y="24"/>
                    </a:moveTo>
                    <a:lnTo>
                      <a:pt x="4" y="12"/>
                    </a:lnTo>
                    <a:lnTo>
                      <a:pt x="18" y="9"/>
                    </a:lnTo>
                    <a:lnTo>
                      <a:pt x="39" y="0"/>
                    </a:lnTo>
                    <a:lnTo>
                      <a:pt x="45" y="8"/>
                    </a:lnTo>
                    <a:lnTo>
                      <a:pt x="21" y="14"/>
                    </a:lnTo>
                    <a:lnTo>
                      <a:pt x="15" y="14"/>
                    </a:lnTo>
                    <a:lnTo>
                      <a:pt x="15" y="25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2" name="Freeform 73"/>
              <p:cNvSpPr>
                <a:spLocks noChangeAspect="1"/>
              </p:cNvSpPr>
              <p:nvPr/>
            </p:nvSpPr>
            <p:spPr bwMode="auto">
              <a:xfrm>
                <a:off x="4463" y="3869"/>
                <a:ext cx="57" cy="38"/>
              </a:xfrm>
              <a:custGeom>
                <a:avLst/>
                <a:gdLst/>
                <a:ahLst/>
                <a:cxnLst>
                  <a:cxn ang="0">
                    <a:pos x="5" y="38"/>
                  </a:cxn>
                  <a:cxn ang="0">
                    <a:pos x="57" y="0"/>
                  </a:cxn>
                  <a:cxn ang="0">
                    <a:pos x="0" y="34"/>
                  </a:cxn>
                  <a:cxn ang="0">
                    <a:pos x="5" y="38"/>
                  </a:cxn>
                  <a:cxn ang="0">
                    <a:pos x="5" y="38"/>
                  </a:cxn>
                </a:cxnLst>
                <a:rect l="0" t="0" r="r" b="b"/>
                <a:pathLst>
                  <a:path w="57" h="38">
                    <a:moveTo>
                      <a:pt x="5" y="38"/>
                    </a:moveTo>
                    <a:lnTo>
                      <a:pt x="57" y="0"/>
                    </a:lnTo>
                    <a:lnTo>
                      <a:pt x="0" y="34"/>
                    </a:lnTo>
                    <a:lnTo>
                      <a:pt x="5" y="38"/>
                    </a:lnTo>
                    <a:lnTo>
                      <a:pt x="5" y="38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63" name="Freeform 74"/>
              <p:cNvSpPr>
                <a:spLocks noChangeAspect="1"/>
              </p:cNvSpPr>
              <p:nvPr/>
            </p:nvSpPr>
            <p:spPr bwMode="auto">
              <a:xfrm>
                <a:off x="4522" y="3836"/>
                <a:ext cx="16" cy="32"/>
              </a:xfrm>
              <a:custGeom>
                <a:avLst/>
                <a:gdLst/>
                <a:ahLst/>
                <a:cxnLst>
                  <a:cxn ang="0">
                    <a:pos x="5" y="32"/>
                  </a:cxn>
                  <a:cxn ang="0">
                    <a:pos x="13" y="24"/>
                  </a:cxn>
                  <a:cxn ang="0">
                    <a:pos x="16" y="0"/>
                  </a:cxn>
                  <a:cxn ang="0">
                    <a:pos x="8" y="22"/>
                  </a:cxn>
                  <a:cxn ang="0">
                    <a:pos x="0" y="28"/>
                  </a:cxn>
                  <a:cxn ang="0">
                    <a:pos x="5" y="32"/>
                  </a:cxn>
                  <a:cxn ang="0">
                    <a:pos x="5" y="32"/>
                  </a:cxn>
                </a:cxnLst>
                <a:rect l="0" t="0" r="r" b="b"/>
                <a:pathLst>
                  <a:path w="16" h="32">
                    <a:moveTo>
                      <a:pt x="5" y="32"/>
                    </a:moveTo>
                    <a:lnTo>
                      <a:pt x="13" y="24"/>
                    </a:lnTo>
                    <a:lnTo>
                      <a:pt x="16" y="0"/>
                    </a:lnTo>
                    <a:lnTo>
                      <a:pt x="8" y="22"/>
                    </a:lnTo>
                    <a:lnTo>
                      <a:pt x="0" y="28"/>
                    </a:lnTo>
                    <a:lnTo>
                      <a:pt x="5" y="32"/>
                    </a:lnTo>
                    <a:lnTo>
                      <a:pt x="5" y="32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223" name="Group 75"/>
            <p:cNvGrpSpPr>
              <a:grpSpLocks noChangeAspect="1"/>
            </p:cNvGrpSpPr>
            <p:nvPr/>
          </p:nvGrpSpPr>
          <p:grpSpPr bwMode="auto">
            <a:xfrm>
              <a:off x="5127579" y="1687492"/>
              <a:ext cx="900297" cy="709297"/>
              <a:chOff x="585" y="974"/>
              <a:chExt cx="853" cy="672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50" name="Freeform 249"/>
              <p:cNvSpPr>
                <a:spLocks noChangeAspect="1"/>
              </p:cNvSpPr>
              <p:nvPr/>
            </p:nvSpPr>
            <p:spPr bwMode="auto">
              <a:xfrm>
                <a:off x="691" y="974"/>
                <a:ext cx="747" cy="590"/>
              </a:xfrm>
              <a:custGeom>
                <a:avLst/>
                <a:gdLst/>
                <a:ahLst/>
                <a:cxnLst>
                  <a:cxn ang="0">
                    <a:pos x="724" y="492"/>
                  </a:cxn>
                  <a:cxn ang="0">
                    <a:pos x="665" y="447"/>
                  </a:cxn>
                  <a:cxn ang="0">
                    <a:pos x="613" y="401"/>
                  </a:cxn>
                  <a:cxn ang="0">
                    <a:pos x="565" y="418"/>
                  </a:cxn>
                  <a:cxn ang="0">
                    <a:pos x="508" y="393"/>
                  </a:cxn>
                  <a:cxn ang="0">
                    <a:pos x="447" y="238"/>
                  </a:cxn>
                  <a:cxn ang="0">
                    <a:pos x="399" y="36"/>
                  </a:cxn>
                  <a:cxn ang="0">
                    <a:pos x="363" y="29"/>
                  </a:cxn>
                  <a:cxn ang="0">
                    <a:pos x="313" y="29"/>
                  </a:cxn>
                  <a:cxn ang="0">
                    <a:pos x="268" y="23"/>
                  </a:cxn>
                  <a:cxn ang="0">
                    <a:pos x="231" y="8"/>
                  </a:cxn>
                  <a:cxn ang="0">
                    <a:pos x="191" y="0"/>
                  </a:cxn>
                  <a:cxn ang="0">
                    <a:pos x="147" y="15"/>
                  </a:cxn>
                  <a:cxn ang="0">
                    <a:pos x="102" y="27"/>
                  </a:cxn>
                  <a:cxn ang="0">
                    <a:pos x="71" y="78"/>
                  </a:cxn>
                  <a:cxn ang="0">
                    <a:pos x="50" y="101"/>
                  </a:cxn>
                  <a:cxn ang="0">
                    <a:pos x="84" y="151"/>
                  </a:cxn>
                  <a:cxn ang="0">
                    <a:pos x="107" y="187"/>
                  </a:cxn>
                  <a:cxn ang="0">
                    <a:pos x="77" y="170"/>
                  </a:cxn>
                  <a:cxn ang="0">
                    <a:pos x="31" y="177"/>
                  </a:cxn>
                  <a:cxn ang="0">
                    <a:pos x="10" y="200"/>
                  </a:cxn>
                  <a:cxn ang="0">
                    <a:pos x="23" y="233"/>
                  </a:cxn>
                  <a:cxn ang="0">
                    <a:pos x="48" y="250"/>
                  </a:cxn>
                  <a:cxn ang="0">
                    <a:pos x="100" y="248"/>
                  </a:cxn>
                  <a:cxn ang="0">
                    <a:pos x="111" y="277"/>
                  </a:cxn>
                  <a:cxn ang="0">
                    <a:pos x="77" y="286"/>
                  </a:cxn>
                  <a:cxn ang="0">
                    <a:pos x="54" y="296"/>
                  </a:cxn>
                  <a:cxn ang="0">
                    <a:pos x="37" y="315"/>
                  </a:cxn>
                  <a:cxn ang="0">
                    <a:pos x="8" y="351"/>
                  </a:cxn>
                  <a:cxn ang="0">
                    <a:pos x="20" y="393"/>
                  </a:cxn>
                  <a:cxn ang="0">
                    <a:pos x="37" y="429"/>
                  </a:cxn>
                  <a:cxn ang="0">
                    <a:pos x="71" y="450"/>
                  </a:cxn>
                  <a:cxn ang="0">
                    <a:pos x="107" y="473"/>
                  </a:cxn>
                  <a:cxn ang="0">
                    <a:pos x="134" y="487"/>
                  </a:cxn>
                  <a:cxn ang="0">
                    <a:pos x="167" y="483"/>
                  </a:cxn>
                  <a:cxn ang="0">
                    <a:pos x="134" y="555"/>
                  </a:cxn>
                  <a:cxn ang="0">
                    <a:pos x="92" y="574"/>
                  </a:cxn>
                  <a:cxn ang="0">
                    <a:pos x="121" y="584"/>
                  </a:cxn>
                  <a:cxn ang="0">
                    <a:pos x="168" y="551"/>
                  </a:cxn>
                  <a:cxn ang="0">
                    <a:pos x="195" y="530"/>
                  </a:cxn>
                  <a:cxn ang="0">
                    <a:pos x="229" y="506"/>
                  </a:cxn>
                  <a:cxn ang="0">
                    <a:pos x="247" y="487"/>
                  </a:cxn>
                  <a:cxn ang="0">
                    <a:pos x="239" y="454"/>
                  </a:cxn>
                  <a:cxn ang="0">
                    <a:pos x="273" y="399"/>
                  </a:cxn>
                  <a:cxn ang="0">
                    <a:pos x="283" y="410"/>
                  </a:cxn>
                  <a:cxn ang="0">
                    <a:pos x="271" y="458"/>
                  </a:cxn>
                  <a:cxn ang="0">
                    <a:pos x="310" y="441"/>
                  </a:cxn>
                  <a:cxn ang="0">
                    <a:pos x="338" y="422"/>
                  </a:cxn>
                  <a:cxn ang="0">
                    <a:pos x="344" y="395"/>
                  </a:cxn>
                  <a:cxn ang="0">
                    <a:pos x="390" y="403"/>
                  </a:cxn>
                  <a:cxn ang="0">
                    <a:pos x="441" y="410"/>
                  </a:cxn>
                  <a:cxn ang="0">
                    <a:pos x="501" y="414"/>
                  </a:cxn>
                  <a:cxn ang="0">
                    <a:pos x="544" y="431"/>
                  </a:cxn>
                  <a:cxn ang="0">
                    <a:pos x="579" y="448"/>
                  </a:cxn>
                  <a:cxn ang="0">
                    <a:pos x="606" y="435"/>
                  </a:cxn>
                  <a:cxn ang="0">
                    <a:pos x="659" y="469"/>
                  </a:cxn>
                  <a:cxn ang="0">
                    <a:pos x="699" y="502"/>
                  </a:cxn>
                  <a:cxn ang="0">
                    <a:pos x="735" y="536"/>
                  </a:cxn>
                </a:cxnLst>
                <a:rect l="0" t="0" r="r" b="b"/>
                <a:pathLst>
                  <a:path w="747" h="590">
                    <a:moveTo>
                      <a:pt x="735" y="536"/>
                    </a:moveTo>
                    <a:lnTo>
                      <a:pt x="739" y="534"/>
                    </a:lnTo>
                    <a:lnTo>
                      <a:pt x="745" y="527"/>
                    </a:lnTo>
                    <a:lnTo>
                      <a:pt x="747" y="515"/>
                    </a:lnTo>
                    <a:lnTo>
                      <a:pt x="737" y="502"/>
                    </a:lnTo>
                    <a:lnTo>
                      <a:pt x="724" y="492"/>
                    </a:lnTo>
                    <a:lnTo>
                      <a:pt x="714" y="487"/>
                    </a:lnTo>
                    <a:lnTo>
                      <a:pt x="709" y="485"/>
                    </a:lnTo>
                    <a:lnTo>
                      <a:pt x="701" y="481"/>
                    </a:lnTo>
                    <a:lnTo>
                      <a:pt x="691" y="471"/>
                    </a:lnTo>
                    <a:lnTo>
                      <a:pt x="676" y="460"/>
                    </a:lnTo>
                    <a:lnTo>
                      <a:pt x="665" y="447"/>
                    </a:lnTo>
                    <a:lnTo>
                      <a:pt x="657" y="435"/>
                    </a:lnTo>
                    <a:lnTo>
                      <a:pt x="653" y="429"/>
                    </a:lnTo>
                    <a:lnTo>
                      <a:pt x="646" y="422"/>
                    </a:lnTo>
                    <a:lnTo>
                      <a:pt x="636" y="414"/>
                    </a:lnTo>
                    <a:lnTo>
                      <a:pt x="625" y="406"/>
                    </a:lnTo>
                    <a:lnTo>
                      <a:pt x="613" y="401"/>
                    </a:lnTo>
                    <a:lnTo>
                      <a:pt x="604" y="395"/>
                    </a:lnTo>
                    <a:lnTo>
                      <a:pt x="596" y="393"/>
                    </a:lnTo>
                    <a:lnTo>
                      <a:pt x="590" y="393"/>
                    </a:lnTo>
                    <a:lnTo>
                      <a:pt x="585" y="399"/>
                    </a:lnTo>
                    <a:lnTo>
                      <a:pt x="575" y="408"/>
                    </a:lnTo>
                    <a:lnTo>
                      <a:pt x="565" y="418"/>
                    </a:lnTo>
                    <a:lnTo>
                      <a:pt x="556" y="422"/>
                    </a:lnTo>
                    <a:lnTo>
                      <a:pt x="546" y="416"/>
                    </a:lnTo>
                    <a:lnTo>
                      <a:pt x="537" y="405"/>
                    </a:lnTo>
                    <a:lnTo>
                      <a:pt x="527" y="395"/>
                    </a:lnTo>
                    <a:lnTo>
                      <a:pt x="518" y="391"/>
                    </a:lnTo>
                    <a:lnTo>
                      <a:pt x="508" y="393"/>
                    </a:lnTo>
                    <a:lnTo>
                      <a:pt x="497" y="397"/>
                    </a:lnTo>
                    <a:lnTo>
                      <a:pt x="487" y="397"/>
                    </a:lnTo>
                    <a:lnTo>
                      <a:pt x="481" y="391"/>
                    </a:lnTo>
                    <a:lnTo>
                      <a:pt x="474" y="361"/>
                    </a:lnTo>
                    <a:lnTo>
                      <a:pt x="460" y="301"/>
                    </a:lnTo>
                    <a:lnTo>
                      <a:pt x="447" y="238"/>
                    </a:lnTo>
                    <a:lnTo>
                      <a:pt x="438" y="195"/>
                    </a:lnTo>
                    <a:lnTo>
                      <a:pt x="428" y="155"/>
                    </a:lnTo>
                    <a:lnTo>
                      <a:pt x="417" y="101"/>
                    </a:lnTo>
                    <a:lnTo>
                      <a:pt x="405" y="55"/>
                    </a:lnTo>
                    <a:lnTo>
                      <a:pt x="401" y="36"/>
                    </a:lnTo>
                    <a:lnTo>
                      <a:pt x="399" y="36"/>
                    </a:lnTo>
                    <a:lnTo>
                      <a:pt x="394" y="36"/>
                    </a:lnTo>
                    <a:lnTo>
                      <a:pt x="388" y="36"/>
                    </a:lnTo>
                    <a:lnTo>
                      <a:pt x="380" y="34"/>
                    </a:lnTo>
                    <a:lnTo>
                      <a:pt x="375" y="30"/>
                    </a:lnTo>
                    <a:lnTo>
                      <a:pt x="369" y="29"/>
                    </a:lnTo>
                    <a:lnTo>
                      <a:pt x="363" y="29"/>
                    </a:lnTo>
                    <a:lnTo>
                      <a:pt x="354" y="29"/>
                    </a:lnTo>
                    <a:lnTo>
                      <a:pt x="348" y="29"/>
                    </a:lnTo>
                    <a:lnTo>
                      <a:pt x="340" y="29"/>
                    </a:lnTo>
                    <a:lnTo>
                      <a:pt x="333" y="29"/>
                    </a:lnTo>
                    <a:lnTo>
                      <a:pt x="323" y="29"/>
                    </a:lnTo>
                    <a:lnTo>
                      <a:pt x="313" y="29"/>
                    </a:lnTo>
                    <a:lnTo>
                      <a:pt x="304" y="29"/>
                    </a:lnTo>
                    <a:lnTo>
                      <a:pt x="296" y="27"/>
                    </a:lnTo>
                    <a:lnTo>
                      <a:pt x="289" y="25"/>
                    </a:lnTo>
                    <a:lnTo>
                      <a:pt x="279" y="21"/>
                    </a:lnTo>
                    <a:lnTo>
                      <a:pt x="273" y="21"/>
                    </a:lnTo>
                    <a:lnTo>
                      <a:pt x="268" y="23"/>
                    </a:lnTo>
                    <a:lnTo>
                      <a:pt x="262" y="25"/>
                    </a:lnTo>
                    <a:lnTo>
                      <a:pt x="256" y="25"/>
                    </a:lnTo>
                    <a:lnTo>
                      <a:pt x="252" y="21"/>
                    </a:lnTo>
                    <a:lnTo>
                      <a:pt x="249" y="17"/>
                    </a:lnTo>
                    <a:lnTo>
                      <a:pt x="239" y="11"/>
                    </a:lnTo>
                    <a:lnTo>
                      <a:pt x="231" y="8"/>
                    </a:lnTo>
                    <a:lnTo>
                      <a:pt x="231" y="4"/>
                    </a:lnTo>
                    <a:lnTo>
                      <a:pt x="229" y="4"/>
                    </a:lnTo>
                    <a:lnTo>
                      <a:pt x="222" y="4"/>
                    </a:lnTo>
                    <a:lnTo>
                      <a:pt x="210" y="4"/>
                    </a:lnTo>
                    <a:lnTo>
                      <a:pt x="201" y="2"/>
                    </a:lnTo>
                    <a:lnTo>
                      <a:pt x="191" y="0"/>
                    </a:lnTo>
                    <a:lnTo>
                      <a:pt x="186" y="2"/>
                    </a:lnTo>
                    <a:lnTo>
                      <a:pt x="180" y="6"/>
                    </a:lnTo>
                    <a:lnTo>
                      <a:pt x="176" y="8"/>
                    </a:lnTo>
                    <a:lnTo>
                      <a:pt x="168" y="9"/>
                    </a:lnTo>
                    <a:lnTo>
                      <a:pt x="159" y="11"/>
                    </a:lnTo>
                    <a:lnTo>
                      <a:pt x="147" y="15"/>
                    </a:lnTo>
                    <a:lnTo>
                      <a:pt x="138" y="19"/>
                    </a:lnTo>
                    <a:lnTo>
                      <a:pt x="130" y="23"/>
                    </a:lnTo>
                    <a:lnTo>
                      <a:pt x="123" y="25"/>
                    </a:lnTo>
                    <a:lnTo>
                      <a:pt x="113" y="25"/>
                    </a:lnTo>
                    <a:lnTo>
                      <a:pt x="107" y="23"/>
                    </a:lnTo>
                    <a:lnTo>
                      <a:pt x="102" y="27"/>
                    </a:lnTo>
                    <a:lnTo>
                      <a:pt x="100" y="38"/>
                    </a:lnTo>
                    <a:lnTo>
                      <a:pt x="98" y="53"/>
                    </a:lnTo>
                    <a:lnTo>
                      <a:pt x="98" y="67"/>
                    </a:lnTo>
                    <a:lnTo>
                      <a:pt x="92" y="74"/>
                    </a:lnTo>
                    <a:lnTo>
                      <a:pt x="83" y="78"/>
                    </a:lnTo>
                    <a:lnTo>
                      <a:pt x="71" y="78"/>
                    </a:lnTo>
                    <a:lnTo>
                      <a:pt x="63" y="80"/>
                    </a:lnTo>
                    <a:lnTo>
                      <a:pt x="58" y="82"/>
                    </a:lnTo>
                    <a:lnTo>
                      <a:pt x="52" y="86"/>
                    </a:lnTo>
                    <a:lnTo>
                      <a:pt x="48" y="90"/>
                    </a:lnTo>
                    <a:lnTo>
                      <a:pt x="48" y="95"/>
                    </a:lnTo>
                    <a:lnTo>
                      <a:pt x="50" y="101"/>
                    </a:lnTo>
                    <a:lnTo>
                      <a:pt x="54" y="107"/>
                    </a:lnTo>
                    <a:lnTo>
                      <a:pt x="62" y="113"/>
                    </a:lnTo>
                    <a:lnTo>
                      <a:pt x="69" y="120"/>
                    </a:lnTo>
                    <a:lnTo>
                      <a:pt x="77" y="130"/>
                    </a:lnTo>
                    <a:lnTo>
                      <a:pt x="81" y="141"/>
                    </a:lnTo>
                    <a:lnTo>
                      <a:pt x="84" y="151"/>
                    </a:lnTo>
                    <a:lnTo>
                      <a:pt x="92" y="153"/>
                    </a:lnTo>
                    <a:lnTo>
                      <a:pt x="98" y="155"/>
                    </a:lnTo>
                    <a:lnTo>
                      <a:pt x="102" y="160"/>
                    </a:lnTo>
                    <a:lnTo>
                      <a:pt x="105" y="170"/>
                    </a:lnTo>
                    <a:lnTo>
                      <a:pt x="107" y="181"/>
                    </a:lnTo>
                    <a:lnTo>
                      <a:pt x="107" y="187"/>
                    </a:lnTo>
                    <a:lnTo>
                      <a:pt x="102" y="191"/>
                    </a:lnTo>
                    <a:lnTo>
                      <a:pt x="96" y="189"/>
                    </a:lnTo>
                    <a:lnTo>
                      <a:pt x="90" y="185"/>
                    </a:lnTo>
                    <a:lnTo>
                      <a:pt x="84" y="181"/>
                    </a:lnTo>
                    <a:lnTo>
                      <a:pt x="81" y="175"/>
                    </a:lnTo>
                    <a:lnTo>
                      <a:pt x="77" y="170"/>
                    </a:lnTo>
                    <a:lnTo>
                      <a:pt x="75" y="166"/>
                    </a:lnTo>
                    <a:lnTo>
                      <a:pt x="71" y="164"/>
                    </a:lnTo>
                    <a:lnTo>
                      <a:pt x="63" y="166"/>
                    </a:lnTo>
                    <a:lnTo>
                      <a:pt x="52" y="170"/>
                    </a:lnTo>
                    <a:lnTo>
                      <a:pt x="42" y="174"/>
                    </a:lnTo>
                    <a:lnTo>
                      <a:pt x="31" y="177"/>
                    </a:lnTo>
                    <a:lnTo>
                      <a:pt x="20" y="181"/>
                    </a:lnTo>
                    <a:lnTo>
                      <a:pt x="10" y="183"/>
                    </a:lnTo>
                    <a:lnTo>
                      <a:pt x="2" y="189"/>
                    </a:lnTo>
                    <a:lnTo>
                      <a:pt x="0" y="193"/>
                    </a:lnTo>
                    <a:lnTo>
                      <a:pt x="2" y="196"/>
                    </a:lnTo>
                    <a:lnTo>
                      <a:pt x="10" y="200"/>
                    </a:lnTo>
                    <a:lnTo>
                      <a:pt x="18" y="204"/>
                    </a:lnTo>
                    <a:lnTo>
                      <a:pt x="25" y="208"/>
                    </a:lnTo>
                    <a:lnTo>
                      <a:pt x="25" y="214"/>
                    </a:lnTo>
                    <a:lnTo>
                      <a:pt x="21" y="221"/>
                    </a:lnTo>
                    <a:lnTo>
                      <a:pt x="21" y="227"/>
                    </a:lnTo>
                    <a:lnTo>
                      <a:pt x="23" y="233"/>
                    </a:lnTo>
                    <a:lnTo>
                      <a:pt x="27" y="242"/>
                    </a:lnTo>
                    <a:lnTo>
                      <a:pt x="29" y="250"/>
                    </a:lnTo>
                    <a:lnTo>
                      <a:pt x="31" y="256"/>
                    </a:lnTo>
                    <a:lnTo>
                      <a:pt x="35" y="258"/>
                    </a:lnTo>
                    <a:lnTo>
                      <a:pt x="41" y="254"/>
                    </a:lnTo>
                    <a:lnTo>
                      <a:pt x="48" y="250"/>
                    </a:lnTo>
                    <a:lnTo>
                      <a:pt x="56" y="248"/>
                    </a:lnTo>
                    <a:lnTo>
                      <a:pt x="62" y="246"/>
                    </a:lnTo>
                    <a:lnTo>
                      <a:pt x="69" y="248"/>
                    </a:lnTo>
                    <a:lnTo>
                      <a:pt x="79" y="250"/>
                    </a:lnTo>
                    <a:lnTo>
                      <a:pt x="88" y="248"/>
                    </a:lnTo>
                    <a:lnTo>
                      <a:pt x="100" y="248"/>
                    </a:lnTo>
                    <a:lnTo>
                      <a:pt x="107" y="248"/>
                    </a:lnTo>
                    <a:lnTo>
                      <a:pt x="109" y="252"/>
                    </a:lnTo>
                    <a:lnTo>
                      <a:pt x="107" y="258"/>
                    </a:lnTo>
                    <a:lnTo>
                      <a:pt x="105" y="265"/>
                    </a:lnTo>
                    <a:lnTo>
                      <a:pt x="107" y="271"/>
                    </a:lnTo>
                    <a:lnTo>
                      <a:pt x="111" y="277"/>
                    </a:lnTo>
                    <a:lnTo>
                      <a:pt x="109" y="284"/>
                    </a:lnTo>
                    <a:lnTo>
                      <a:pt x="105" y="290"/>
                    </a:lnTo>
                    <a:lnTo>
                      <a:pt x="100" y="292"/>
                    </a:lnTo>
                    <a:lnTo>
                      <a:pt x="92" y="290"/>
                    </a:lnTo>
                    <a:lnTo>
                      <a:pt x="84" y="288"/>
                    </a:lnTo>
                    <a:lnTo>
                      <a:pt x="77" y="286"/>
                    </a:lnTo>
                    <a:lnTo>
                      <a:pt x="75" y="292"/>
                    </a:lnTo>
                    <a:lnTo>
                      <a:pt x="71" y="298"/>
                    </a:lnTo>
                    <a:lnTo>
                      <a:pt x="65" y="300"/>
                    </a:lnTo>
                    <a:lnTo>
                      <a:pt x="58" y="298"/>
                    </a:lnTo>
                    <a:lnTo>
                      <a:pt x="54" y="296"/>
                    </a:lnTo>
                    <a:lnTo>
                      <a:pt x="54" y="296"/>
                    </a:lnTo>
                    <a:lnTo>
                      <a:pt x="52" y="294"/>
                    </a:lnTo>
                    <a:lnTo>
                      <a:pt x="48" y="296"/>
                    </a:lnTo>
                    <a:lnTo>
                      <a:pt x="41" y="300"/>
                    </a:lnTo>
                    <a:lnTo>
                      <a:pt x="37" y="305"/>
                    </a:lnTo>
                    <a:lnTo>
                      <a:pt x="37" y="309"/>
                    </a:lnTo>
                    <a:lnTo>
                      <a:pt x="37" y="315"/>
                    </a:lnTo>
                    <a:lnTo>
                      <a:pt x="27" y="322"/>
                    </a:lnTo>
                    <a:lnTo>
                      <a:pt x="16" y="330"/>
                    </a:lnTo>
                    <a:lnTo>
                      <a:pt x="12" y="334"/>
                    </a:lnTo>
                    <a:lnTo>
                      <a:pt x="12" y="338"/>
                    </a:lnTo>
                    <a:lnTo>
                      <a:pt x="10" y="343"/>
                    </a:lnTo>
                    <a:lnTo>
                      <a:pt x="8" y="351"/>
                    </a:lnTo>
                    <a:lnTo>
                      <a:pt x="8" y="359"/>
                    </a:lnTo>
                    <a:lnTo>
                      <a:pt x="10" y="368"/>
                    </a:lnTo>
                    <a:lnTo>
                      <a:pt x="14" y="374"/>
                    </a:lnTo>
                    <a:lnTo>
                      <a:pt x="18" y="380"/>
                    </a:lnTo>
                    <a:lnTo>
                      <a:pt x="20" y="387"/>
                    </a:lnTo>
                    <a:lnTo>
                      <a:pt x="20" y="393"/>
                    </a:lnTo>
                    <a:lnTo>
                      <a:pt x="20" y="395"/>
                    </a:lnTo>
                    <a:lnTo>
                      <a:pt x="25" y="414"/>
                    </a:lnTo>
                    <a:lnTo>
                      <a:pt x="25" y="416"/>
                    </a:lnTo>
                    <a:lnTo>
                      <a:pt x="27" y="422"/>
                    </a:lnTo>
                    <a:lnTo>
                      <a:pt x="31" y="426"/>
                    </a:lnTo>
                    <a:lnTo>
                      <a:pt x="37" y="429"/>
                    </a:lnTo>
                    <a:lnTo>
                      <a:pt x="48" y="431"/>
                    </a:lnTo>
                    <a:lnTo>
                      <a:pt x="60" y="431"/>
                    </a:lnTo>
                    <a:lnTo>
                      <a:pt x="69" y="431"/>
                    </a:lnTo>
                    <a:lnTo>
                      <a:pt x="73" y="431"/>
                    </a:lnTo>
                    <a:lnTo>
                      <a:pt x="73" y="437"/>
                    </a:lnTo>
                    <a:lnTo>
                      <a:pt x="71" y="450"/>
                    </a:lnTo>
                    <a:lnTo>
                      <a:pt x="73" y="464"/>
                    </a:lnTo>
                    <a:lnTo>
                      <a:pt x="75" y="475"/>
                    </a:lnTo>
                    <a:lnTo>
                      <a:pt x="83" y="477"/>
                    </a:lnTo>
                    <a:lnTo>
                      <a:pt x="90" y="475"/>
                    </a:lnTo>
                    <a:lnTo>
                      <a:pt x="100" y="471"/>
                    </a:lnTo>
                    <a:lnTo>
                      <a:pt x="107" y="473"/>
                    </a:lnTo>
                    <a:lnTo>
                      <a:pt x="115" y="481"/>
                    </a:lnTo>
                    <a:lnTo>
                      <a:pt x="123" y="487"/>
                    </a:lnTo>
                    <a:lnTo>
                      <a:pt x="130" y="494"/>
                    </a:lnTo>
                    <a:lnTo>
                      <a:pt x="132" y="496"/>
                    </a:lnTo>
                    <a:lnTo>
                      <a:pt x="132" y="492"/>
                    </a:lnTo>
                    <a:lnTo>
                      <a:pt x="134" y="487"/>
                    </a:lnTo>
                    <a:lnTo>
                      <a:pt x="138" y="481"/>
                    </a:lnTo>
                    <a:lnTo>
                      <a:pt x="144" y="481"/>
                    </a:lnTo>
                    <a:lnTo>
                      <a:pt x="153" y="481"/>
                    </a:lnTo>
                    <a:lnTo>
                      <a:pt x="161" y="479"/>
                    </a:lnTo>
                    <a:lnTo>
                      <a:pt x="167" y="479"/>
                    </a:lnTo>
                    <a:lnTo>
                      <a:pt x="167" y="483"/>
                    </a:lnTo>
                    <a:lnTo>
                      <a:pt x="163" y="492"/>
                    </a:lnTo>
                    <a:lnTo>
                      <a:pt x="161" y="506"/>
                    </a:lnTo>
                    <a:lnTo>
                      <a:pt x="157" y="521"/>
                    </a:lnTo>
                    <a:lnTo>
                      <a:pt x="149" y="534"/>
                    </a:lnTo>
                    <a:lnTo>
                      <a:pt x="140" y="546"/>
                    </a:lnTo>
                    <a:lnTo>
                      <a:pt x="134" y="555"/>
                    </a:lnTo>
                    <a:lnTo>
                      <a:pt x="130" y="563"/>
                    </a:lnTo>
                    <a:lnTo>
                      <a:pt x="125" y="567"/>
                    </a:lnTo>
                    <a:lnTo>
                      <a:pt x="117" y="567"/>
                    </a:lnTo>
                    <a:lnTo>
                      <a:pt x="107" y="567"/>
                    </a:lnTo>
                    <a:lnTo>
                      <a:pt x="98" y="571"/>
                    </a:lnTo>
                    <a:lnTo>
                      <a:pt x="92" y="574"/>
                    </a:lnTo>
                    <a:lnTo>
                      <a:pt x="92" y="580"/>
                    </a:lnTo>
                    <a:lnTo>
                      <a:pt x="96" y="586"/>
                    </a:lnTo>
                    <a:lnTo>
                      <a:pt x="102" y="590"/>
                    </a:lnTo>
                    <a:lnTo>
                      <a:pt x="107" y="590"/>
                    </a:lnTo>
                    <a:lnTo>
                      <a:pt x="113" y="588"/>
                    </a:lnTo>
                    <a:lnTo>
                      <a:pt x="121" y="584"/>
                    </a:lnTo>
                    <a:lnTo>
                      <a:pt x="128" y="578"/>
                    </a:lnTo>
                    <a:lnTo>
                      <a:pt x="140" y="574"/>
                    </a:lnTo>
                    <a:lnTo>
                      <a:pt x="149" y="569"/>
                    </a:lnTo>
                    <a:lnTo>
                      <a:pt x="157" y="561"/>
                    </a:lnTo>
                    <a:lnTo>
                      <a:pt x="163" y="555"/>
                    </a:lnTo>
                    <a:lnTo>
                      <a:pt x="168" y="551"/>
                    </a:lnTo>
                    <a:lnTo>
                      <a:pt x="176" y="551"/>
                    </a:lnTo>
                    <a:lnTo>
                      <a:pt x="182" y="553"/>
                    </a:lnTo>
                    <a:lnTo>
                      <a:pt x="188" y="551"/>
                    </a:lnTo>
                    <a:lnTo>
                      <a:pt x="191" y="546"/>
                    </a:lnTo>
                    <a:lnTo>
                      <a:pt x="193" y="538"/>
                    </a:lnTo>
                    <a:lnTo>
                      <a:pt x="195" y="530"/>
                    </a:lnTo>
                    <a:lnTo>
                      <a:pt x="197" y="527"/>
                    </a:lnTo>
                    <a:lnTo>
                      <a:pt x="201" y="523"/>
                    </a:lnTo>
                    <a:lnTo>
                      <a:pt x="209" y="517"/>
                    </a:lnTo>
                    <a:lnTo>
                      <a:pt x="218" y="511"/>
                    </a:lnTo>
                    <a:lnTo>
                      <a:pt x="226" y="508"/>
                    </a:lnTo>
                    <a:lnTo>
                      <a:pt x="229" y="506"/>
                    </a:lnTo>
                    <a:lnTo>
                      <a:pt x="229" y="504"/>
                    </a:lnTo>
                    <a:lnTo>
                      <a:pt x="228" y="500"/>
                    </a:lnTo>
                    <a:lnTo>
                      <a:pt x="229" y="496"/>
                    </a:lnTo>
                    <a:lnTo>
                      <a:pt x="235" y="492"/>
                    </a:lnTo>
                    <a:lnTo>
                      <a:pt x="241" y="490"/>
                    </a:lnTo>
                    <a:lnTo>
                      <a:pt x="247" y="487"/>
                    </a:lnTo>
                    <a:lnTo>
                      <a:pt x="249" y="481"/>
                    </a:lnTo>
                    <a:lnTo>
                      <a:pt x="247" y="475"/>
                    </a:lnTo>
                    <a:lnTo>
                      <a:pt x="243" y="469"/>
                    </a:lnTo>
                    <a:lnTo>
                      <a:pt x="237" y="466"/>
                    </a:lnTo>
                    <a:lnTo>
                      <a:pt x="237" y="460"/>
                    </a:lnTo>
                    <a:lnTo>
                      <a:pt x="239" y="454"/>
                    </a:lnTo>
                    <a:lnTo>
                      <a:pt x="243" y="448"/>
                    </a:lnTo>
                    <a:lnTo>
                      <a:pt x="247" y="445"/>
                    </a:lnTo>
                    <a:lnTo>
                      <a:pt x="250" y="439"/>
                    </a:lnTo>
                    <a:lnTo>
                      <a:pt x="256" y="427"/>
                    </a:lnTo>
                    <a:lnTo>
                      <a:pt x="264" y="412"/>
                    </a:lnTo>
                    <a:lnTo>
                      <a:pt x="273" y="399"/>
                    </a:lnTo>
                    <a:lnTo>
                      <a:pt x="281" y="389"/>
                    </a:lnTo>
                    <a:lnTo>
                      <a:pt x="291" y="387"/>
                    </a:lnTo>
                    <a:lnTo>
                      <a:pt x="294" y="391"/>
                    </a:lnTo>
                    <a:lnTo>
                      <a:pt x="292" y="397"/>
                    </a:lnTo>
                    <a:lnTo>
                      <a:pt x="289" y="403"/>
                    </a:lnTo>
                    <a:lnTo>
                      <a:pt x="283" y="410"/>
                    </a:lnTo>
                    <a:lnTo>
                      <a:pt x="279" y="420"/>
                    </a:lnTo>
                    <a:lnTo>
                      <a:pt x="277" y="431"/>
                    </a:lnTo>
                    <a:lnTo>
                      <a:pt x="275" y="443"/>
                    </a:lnTo>
                    <a:lnTo>
                      <a:pt x="273" y="447"/>
                    </a:lnTo>
                    <a:lnTo>
                      <a:pt x="271" y="450"/>
                    </a:lnTo>
                    <a:lnTo>
                      <a:pt x="271" y="458"/>
                    </a:lnTo>
                    <a:lnTo>
                      <a:pt x="273" y="464"/>
                    </a:lnTo>
                    <a:lnTo>
                      <a:pt x="279" y="464"/>
                    </a:lnTo>
                    <a:lnTo>
                      <a:pt x="287" y="458"/>
                    </a:lnTo>
                    <a:lnTo>
                      <a:pt x="296" y="452"/>
                    </a:lnTo>
                    <a:lnTo>
                      <a:pt x="304" y="447"/>
                    </a:lnTo>
                    <a:lnTo>
                      <a:pt x="310" y="441"/>
                    </a:lnTo>
                    <a:lnTo>
                      <a:pt x="313" y="437"/>
                    </a:lnTo>
                    <a:lnTo>
                      <a:pt x="313" y="435"/>
                    </a:lnTo>
                    <a:lnTo>
                      <a:pt x="317" y="431"/>
                    </a:lnTo>
                    <a:lnTo>
                      <a:pt x="323" y="431"/>
                    </a:lnTo>
                    <a:lnTo>
                      <a:pt x="331" y="429"/>
                    </a:lnTo>
                    <a:lnTo>
                      <a:pt x="338" y="422"/>
                    </a:lnTo>
                    <a:lnTo>
                      <a:pt x="342" y="416"/>
                    </a:lnTo>
                    <a:lnTo>
                      <a:pt x="344" y="414"/>
                    </a:lnTo>
                    <a:lnTo>
                      <a:pt x="342" y="412"/>
                    </a:lnTo>
                    <a:lnTo>
                      <a:pt x="338" y="406"/>
                    </a:lnTo>
                    <a:lnTo>
                      <a:pt x="338" y="401"/>
                    </a:lnTo>
                    <a:lnTo>
                      <a:pt x="344" y="395"/>
                    </a:lnTo>
                    <a:lnTo>
                      <a:pt x="354" y="393"/>
                    </a:lnTo>
                    <a:lnTo>
                      <a:pt x="363" y="393"/>
                    </a:lnTo>
                    <a:lnTo>
                      <a:pt x="371" y="395"/>
                    </a:lnTo>
                    <a:lnTo>
                      <a:pt x="376" y="397"/>
                    </a:lnTo>
                    <a:lnTo>
                      <a:pt x="382" y="401"/>
                    </a:lnTo>
                    <a:lnTo>
                      <a:pt x="390" y="403"/>
                    </a:lnTo>
                    <a:lnTo>
                      <a:pt x="401" y="406"/>
                    </a:lnTo>
                    <a:lnTo>
                      <a:pt x="415" y="410"/>
                    </a:lnTo>
                    <a:lnTo>
                      <a:pt x="426" y="412"/>
                    </a:lnTo>
                    <a:lnTo>
                      <a:pt x="432" y="412"/>
                    </a:lnTo>
                    <a:lnTo>
                      <a:pt x="436" y="410"/>
                    </a:lnTo>
                    <a:lnTo>
                      <a:pt x="441" y="410"/>
                    </a:lnTo>
                    <a:lnTo>
                      <a:pt x="449" y="410"/>
                    </a:lnTo>
                    <a:lnTo>
                      <a:pt x="457" y="412"/>
                    </a:lnTo>
                    <a:lnTo>
                      <a:pt x="464" y="414"/>
                    </a:lnTo>
                    <a:lnTo>
                      <a:pt x="478" y="414"/>
                    </a:lnTo>
                    <a:lnTo>
                      <a:pt x="491" y="414"/>
                    </a:lnTo>
                    <a:lnTo>
                      <a:pt x="501" y="414"/>
                    </a:lnTo>
                    <a:lnTo>
                      <a:pt x="508" y="416"/>
                    </a:lnTo>
                    <a:lnTo>
                      <a:pt x="516" y="422"/>
                    </a:lnTo>
                    <a:lnTo>
                      <a:pt x="525" y="427"/>
                    </a:lnTo>
                    <a:lnTo>
                      <a:pt x="535" y="429"/>
                    </a:lnTo>
                    <a:lnTo>
                      <a:pt x="543" y="431"/>
                    </a:lnTo>
                    <a:lnTo>
                      <a:pt x="544" y="431"/>
                    </a:lnTo>
                    <a:lnTo>
                      <a:pt x="546" y="433"/>
                    </a:lnTo>
                    <a:lnTo>
                      <a:pt x="548" y="435"/>
                    </a:lnTo>
                    <a:lnTo>
                      <a:pt x="554" y="441"/>
                    </a:lnTo>
                    <a:lnTo>
                      <a:pt x="562" y="445"/>
                    </a:lnTo>
                    <a:lnTo>
                      <a:pt x="571" y="447"/>
                    </a:lnTo>
                    <a:lnTo>
                      <a:pt x="579" y="448"/>
                    </a:lnTo>
                    <a:lnTo>
                      <a:pt x="585" y="448"/>
                    </a:lnTo>
                    <a:lnTo>
                      <a:pt x="588" y="445"/>
                    </a:lnTo>
                    <a:lnTo>
                      <a:pt x="590" y="439"/>
                    </a:lnTo>
                    <a:lnTo>
                      <a:pt x="592" y="433"/>
                    </a:lnTo>
                    <a:lnTo>
                      <a:pt x="596" y="433"/>
                    </a:lnTo>
                    <a:lnTo>
                      <a:pt x="606" y="435"/>
                    </a:lnTo>
                    <a:lnTo>
                      <a:pt x="617" y="439"/>
                    </a:lnTo>
                    <a:lnTo>
                      <a:pt x="627" y="441"/>
                    </a:lnTo>
                    <a:lnTo>
                      <a:pt x="636" y="445"/>
                    </a:lnTo>
                    <a:lnTo>
                      <a:pt x="644" y="452"/>
                    </a:lnTo>
                    <a:lnTo>
                      <a:pt x="651" y="462"/>
                    </a:lnTo>
                    <a:lnTo>
                      <a:pt x="659" y="469"/>
                    </a:lnTo>
                    <a:lnTo>
                      <a:pt x="665" y="473"/>
                    </a:lnTo>
                    <a:lnTo>
                      <a:pt x="667" y="475"/>
                    </a:lnTo>
                    <a:lnTo>
                      <a:pt x="684" y="492"/>
                    </a:lnTo>
                    <a:lnTo>
                      <a:pt x="693" y="502"/>
                    </a:lnTo>
                    <a:lnTo>
                      <a:pt x="695" y="502"/>
                    </a:lnTo>
                    <a:lnTo>
                      <a:pt x="699" y="502"/>
                    </a:lnTo>
                    <a:lnTo>
                      <a:pt x="703" y="504"/>
                    </a:lnTo>
                    <a:lnTo>
                      <a:pt x="709" y="508"/>
                    </a:lnTo>
                    <a:lnTo>
                      <a:pt x="716" y="515"/>
                    </a:lnTo>
                    <a:lnTo>
                      <a:pt x="726" y="525"/>
                    </a:lnTo>
                    <a:lnTo>
                      <a:pt x="732" y="532"/>
                    </a:lnTo>
                    <a:lnTo>
                      <a:pt x="735" y="536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1" name="Freeform 250"/>
              <p:cNvSpPr>
                <a:spLocks noChangeAspect="1"/>
              </p:cNvSpPr>
              <p:nvPr/>
            </p:nvSpPr>
            <p:spPr bwMode="auto">
              <a:xfrm>
                <a:off x="1276" y="1422"/>
                <a:ext cx="120" cy="86"/>
              </a:xfrm>
              <a:custGeom>
                <a:avLst/>
                <a:gdLst/>
                <a:ahLst/>
                <a:cxnLst>
                  <a:cxn ang="0">
                    <a:pos x="120" y="86"/>
                  </a:cxn>
                  <a:cxn ang="0">
                    <a:pos x="120" y="84"/>
                  </a:cxn>
                  <a:cxn ang="0">
                    <a:pos x="118" y="82"/>
                  </a:cxn>
                  <a:cxn ang="0">
                    <a:pos x="116" y="77"/>
                  </a:cxn>
                  <a:cxn ang="0">
                    <a:pos x="110" y="71"/>
                  </a:cxn>
                  <a:cxn ang="0">
                    <a:pos x="105" y="65"/>
                  </a:cxn>
                  <a:cxn ang="0">
                    <a:pos x="103" y="61"/>
                  </a:cxn>
                  <a:cxn ang="0">
                    <a:pos x="99" y="58"/>
                  </a:cxn>
                  <a:cxn ang="0">
                    <a:pos x="91" y="58"/>
                  </a:cxn>
                  <a:cxn ang="0">
                    <a:pos x="85" y="60"/>
                  </a:cxn>
                  <a:cxn ang="0">
                    <a:pos x="80" y="63"/>
                  </a:cxn>
                  <a:cxn ang="0">
                    <a:pos x="76" y="63"/>
                  </a:cxn>
                  <a:cxn ang="0">
                    <a:pos x="66" y="58"/>
                  </a:cxn>
                  <a:cxn ang="0">
                    <a:pos x="59" y="50"/>
                  </a:cxn>
                  <a:cxn ang="0">
                    <a:pos x="53" y="50"/>
                  </a:cxn>
                  <a:cxn ang="0">
                    <a:pos x="51" y="48"/>
                  </a:cxn>
                  <a:cxn ang="0">
                    <a:pos x="53" y="42"/>
                  </a:cxn>
                  <a:cxn ang="0">
                    <a:pos x="53" y="35"/>
                  </a:cxn>
                  <a:cxn ang="0">
                    <a:pos x="51" y="31"/>
                  </a:cxn>
                  <a:cxn ang="0">
                    <a:pos x="47" y="29"/>
                  </a:cxn>
                  <a:cxn ang="0">
                    <a:pos x="43" y="25"/>
                  </a:cxn>
                  <a:cxn ang="0">
                    <a:pos x="40" y="21"/>
                  </a:cxn>
                  <a:cxn ang="0">
                    <a:pos x="40" y="20"/>
                  </a:cxn>
                  <a:cxn ang="0">
                    <a:pos x="40" y="16"/>
                  </a:cxn>
                  <a:cxn ang="0">
                    <a:pos x="36" y="14"/>
                  </a:cxn>
                  <a:cxn ang="0">
                    <a:pos x="32" y="8"/>
                  </a:cxn>
                  <a:cxn ang="0">
                    <a:pos x="28" y="4"/>
                  </a:cxn>
                  <a:cxn ang="0">
                    <a:pos x="22" y="0"/>
                  </a:cxn>
                  <a:cxn ang="0">
                    <a:pos x="13" y="0"/>
                  </a:cxn>
                  <a:cxn ang="0">
                    <a:pos x="5" y="4"/>
                  </a:cxn>
                  <a:cxn ang="0">
                    <a:pos x="0" y="6"/>
                  </a:cxn>
                  <a:cxn ang="0">
                    <a:pos x="0" y="10"/>
                  </a:cxn>
                  <a:cxn ang="0">
                    <a:pos x="5" y="16"/>
                  </a:cxn>
                  <a:cxn ang="0">
                    <a:pos x="17" y="21"/>
                  </a:cxn>
                  <a:cxn ang="0">
                    <a:pos x="28" y="25"/>
                  </a:cxn>
                  <a:cxn ang="0">
                    <a:pos x="36" y="31"/>
                  </a:cxn>
                  <a:cxn ang="0">
                    <a:pos x="40" y="37"/>
                  </a:cxn>
                  <a:cxn ang="0">
                    <a:pos x="40" y="44"/>
                  </a:cxn>
                  <a:cxn ang="0">
                    <a:pos x="43" y="50"/>
                  </a:cxn>
                  <a:cxn ang="0">
                    <a:pos x="47" y="54"/>
                  </a:cxn>
                  <a:cxn ang="0">
                    <a:pos x="53" y="60"/>
                  </a:cxn>
                  <a:cxn ang="0">
                    <a:pos x="61" y="65"/>
                  </a:cxn>
                  <a:cxn ang="0">
                    <a:pos x="68" y="69"/>
                  </a:cxn>
                  <a:cxn ang="0">
                    <a:pos x="78" y="73"/>
                  </a:cxn>
                  <a:cxn ang="0">
                    <a:pos x="84" y="75"/>
                  </a:cxn>
                  <a:cxn ang="0">
                    <a:pos x="89" y="75"/>
                  </a:cxn>
                  <a:cxn ang="0">
                    <a:pos x="91" y="73"/>
                  </a:cxn>
                  <a:cxn ang="0">
                    <a:pos x="95" y="75"/>
                  </a:cxn>
                  <a:cxn ang="0">
                    <a:pos x="99" y="79"/>
                  </a:cxn>
                  <a:cxn ang="0">
                    <a:pos x="105" y="82"/>
                  </a:cxn>
                  <a:cxn ang="0">
                    <a:pos x="112" y="84"/>
                  </a:cxn>
                  <a:cxn ang="0">
                    <a:pos x="118" y="86"/>
                  </a:cxn>
                  <a:cxn ang="0">
                    <a:pos x="120" y="86"/>
                  </a:cxn>
                </a:cxnLst>
                <a:rect l="0" t="0" r="r" b="b"/>
                <a:pathLst>
                  <a:path w="120" h="86">
                    <a:moveTo>
                      <a:pt x="120" y="86"/>
                    </a:moveTo>
                    <a:lnTo>
                      <a:pt x="120" y="84"/>
                    </a:lnTo>
                    <a:lnTo>
                      <a:pt x="118" y="82"/>
                    </a:lnTo>
                    <a:lnTo>
                      <a:pt x="116" y="77"/>
                    </a:lnTo>
                    <a:lnTo>
                      <a:pt x="110" y="71"/>
                    </a:lnTo>
                    <a:lnTo>
                      <a:pt x="105" y="65"/>
                    </a:lnTo>
                    <a:lnTo>
                      <a:pt x="103" y="61"/>
                    </a:lnTo>
                    <a:lnTo>
                      <a:pt x="99" y="58"/>
                    </a:lnTo>
                    <a:lnTo>
                      <a:pt x="91" y="58"/>
                    </a:lnTo>
                    <a:lnTo>
                      <a:pt x="85" y="60"/>
                    </a:lnTo>
                    <a:lnTo>
                      <a:pt x="80" y="63"/>
                    </a:lnTo>
                    <a:lnTo>
                      <a:pt x="76" y="63"/>
                    </a:lnTo>
                    <a:lnTo>
                      <a:pt x="66" y="58"/>
                    </a:lnTo>
                    <a:lnTo>
                      <a:pt x="59" y="50"/>
                    </a:lnTo>
                    <a:lnTo>
                      <a:pt x="53" y="50"/>
                    </a:lnTo>
                    <a:lnTo>
                      <a:pt x="51" y="48"/>
                    </a:lnTo>
                    <a:lnTo>
                      <a:pt x="53" y="42"/>
                    </a:lnTo>
                    <a:lnTo>
                      <a:pt x="53" y="35"/>
                    </a:lnTo>
                    <a:lnTo>
                      <a:pt x="51" y="31"/>
                    </a:lnTo>
                    <a:lnTo>
                      <a:pt x="47" y="29"/>
                    </a:lnTo>
                    <a:lnTo>
                      <a:pt x="43" y="25"/>
                    </a:lnTo>
                    <a:lnTo>
                      <a:pt x="40" y="21"/>
                    </a:lnTo>
                    <a:lnTo>
                      <a:pt x="40" y="20"/>
                    </a:lnTo>
                    <a:lnTo>
                      <a:pt x="40" y="16"/>
                    </a:lnTo>
                    <a:lnTo>
                      <a:pt x="36" y="14"/>
                    </a:lnTo>
                    <a:lnTo>
                      <a:pt x="32" y="8"/>
                    </a:lnTo>
                    <a:lnTo>
                      <a:pt x="28" y="4"/>
                    </a:lnTo>
                    <a:lnTo>
                      <a:pt x="22" y="0"/>
                    </a:lnTo>
                    <a:lnTo>
                      <a:pt x="13" y="0"/>
                    </a:lnTo>
                    <a:lnTo>
                      <a:pt x="5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5" y="16"/>
                    </a:lnTo>
                    <a:lnTo>
                      <a:pt x="17" y="21"/>
                    </a:lnTo>
                    <a:lnTo>
                      <a:pt x="28" y="25"/>
                    </a:lnTo>
                    <a:lnTo>
                      <a:pt x="36" y="31"/>
                    </a:lnTo>
                    <a:lnTo>
                      <a:pt x="40" y="37"/>
                    </a:lnTo>
                    <a:lnTo>
                      <a:pt x="40" y="44"/>
                    </a:lnTo>
                    <a:lnTo>
                      <a:pt x="43" y="50"/>
                    </a:lnTo>
                    <a:lnTo>
                      <a:pt x="47" y="54"/>
                    </a:lnTo>
                    <a:lnTo>
                      <a:pt x="53" y="60"/>
                    </a:lnTo>
                    <a:lnTo>
                      <a:pt x="61" y="65"/>
                    </a:lnTo>
                    <a:lnTo>
                      <a:pt x="68" y="69"/>
                    </a:lnTo>
                    <a:lnTo>
                      <a:pt x="78" y="73"/>
                    </a:lnTo>
                    <a:lnTo>
                      <a:pt x="84" y="75"/>
                    </a:lnTo>
                    <a:lnTo>
                      <a:pt x="89" y="75"/>
                    </a:lnTo>
                    <a:lnTo>
                      <a:pt x="91" y="73"/>
                    </a:lnTo>
                    <a:lnTo>
                      <a:pt x="95" y="75"/>
                    </a:lnTo>
                    <a:lnTo>
                      <a:pt x="99" y="79"/>
                    </a:lnTo>
                    <a:lnTo>
                      <a:pt x="105" y="82"/>
                    </a:lnTo>
                    <a:lnTo>
                      <a:pt x="112" y="84"/>
                    </a:lnTo>
                    <a:lnTo>
                      <a:pt x="118" y="86"/>
                    </a:lnTo>
                    <a:lnTo>
                      <a:pt x="120" y="86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2" name="Freeform 251"/>
              <p:cNvSpPr>
                <a:spLocks noChangeAspect="1"/>
              </p:cNvSpPr>
              <p:nvPr/>
            </p:nvSpPr>
            <p:spPr bwMode="auto">
              <a:xfrm>
                <a:off x="1342" y="1449"/>
                <a:ext cx="18" cy="15"/>
              </a:xfrm>
              <a:custGeom>
                <a:avLst/>
                <a:gdLst/>
                <a:ahLst/>
                <a:cxnLst>
                  <a:cxn ang="0">
                    <a:pos x="18" y="15"/>
                  </a:cxn>
                  <a:cxn ang="0">
                    <a:pos x="18" y="14"/>
                  </a:cxn>
                  <a:cxn ang="0">
                    <a:pos x="16" y="8"/>
                  </a:cxn>
                  <a:cxn ang="0">
                    <a:pos x="12" y="2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6"/>
                  </a:cxn>
                  <a:cxn ang="0">
                    <a:pos x="6" y="10"/>
                  </a:cxn>
                  <a:cxn ang="0">
                    <a:pos x="10" y="14"/>
                  </a:cxn>
                  <a:cxn ang="0">
                    <a:pos x="14" y="15"/>
                  </a:cxn>
                  <a:cxn ang="0">
                    <a:pos x="16" y="15"/>
                  </a:cxn>
                  <a:cxn ang="0">
                    <a:pos x="18" y="15"/>
                  </a:cxn>
                </a:cxnLst>
                <a:rect l="0" t="0" r="r" b="b"/>
                <a:pathLst>
                  <a:path w="18" h="15">
                    <a:moveTo>
                      <a:pt x="18" y="15"/>
                    </a:moveTo>
                    <a:lnTo>
                      <a:pt x="18" y="14"/>
                    </a:lnTo>
                    <a:lnTo>
                      <a:pt x="16" y="8"/>
                    </a:lnTo>
                    <a:lnTo>
                      <a:pt x="12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0"/>
                    </a:lnTo>
                    <a:lnTo>
                      <a:pt x="10" y="14"/>
                    </a:lnTo>
                    <a:lnTo>
                      <a:pt x="14" y="15"/>
                    </a:lnTo>
                    <a:lnTo>
                      <a:pt x="16" y="15"/>
                    </a:lnTo>
                    <a:lnTo>
                      <a:pt x="18" y="15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3" name="Freeform 252"/>
              <p:cNvSpPr>
                <a:spLocks noChangeAspect="1"/>
              </p:cNvSpPr>
              <p:nvPr/>
            </p:nvSpPr>
            <p:spPr bwMode="auto">
              <a:xfrm>
                <a:off x="1306" y="1413"/>
                <a:ext cx="23" cy="19"/>
              </a:xfrm>
              <a:custGeom>
                <a:avLst/>
                <a:gdLst/>
                <a:ahLst/>
                <a:cxnLst>
                  <a:cxn ang="0">
                    <a:pos x="23" y="17"/>
                  </a:cxn>
                  <a:cxn ang="0">
                    <a:pos x="21" y="15"/>
                  </a:cxn>
                  <a:cxn ang="0">
                    <a:pos x="19" y="11"/>
                  </a:cxn>
                  <a:cxn ang="0">
                    <a:pos x="15" y="8"/>
                  </a:cxn>
                  <a:cxn ang="0">
                    <a:pos x="10" y="2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8" y="13"/>
                  </a:cxn>
                  <a:cxn ang="0">
                    <a:pos x="13" y="17"/>
                  </a:cxn>
                  <a:cxn ang="0">
                    <a:pos x="17" y="19"/>
                  </a:cxn>
                  <a:cxn ang="0">
                    <a:pos x="23" y="17"/>
                  </a:cxn>
                </a:cxnLst>
                <a:rect l="0" t="0" r="r" b="b"/>
                <a:pathLst>
                  <a:path w="23" h="19">
                    <a:moveTo>
                      <a:pt x="23" y="17"/>
                    </a:moveTo>
                    <a:lnTo>
                      <a:pt x="21" y="15"/>
                    </a:lnTo>
                    <a:lnTo>
                      <a:pt x="19" y="11"/>
                    </a:lnTo>
                    <a:lnTo>
                      <a:pt x="15" y="8"/>
                    </a:lnTo>
                    <a:lnTo>
                      <a:pt x="10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2" y="9"/>
                    </a:lnTo>
                    <a:lnTo>
                      <a:pt x="8" y="13"/>
                    </a:lnTo>
                    <a:lnTo>
                      <a:pt x="13" y="17"/>
                    </a:lnTo>
                    <a:lnTo>
                      <a:pt x="17" y="19"/>
                    </a:lnTo>
                    <a:lnTo>
                      <a:pt x="23" y="17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4" name="Freeform 253"/>
              <p:cNvSpPr>
                <a:spLocks noChangeAspect="1"/>
              </p:cNvSpPr>
              <p:nvPr/>
            </p:nvSpPr>
            <p:spPr bwMode="auto">
              <a:xfrm>
                <a:off x="730" y="1560"/>
                <a:ext cx="53" cy="21"/>
              </a:xfrm>
              <a:custGeom>
                <a:avLst/>
                <a:gdLst/>
                <a:ahLst/>
                <a:cxnLst>
                  <a:cxn ang="0">
                    <a:pos x="53" y="11"/>
                  </a:cxn>
                  <a:cxn ang="0">
                    <a:pos x="30" y="0"/>
                  </a:cxn>
                  <a:cxn ang="0">
                    <a:pos x="5" y="15"/>
                  </a:cxn>
                  <a:cxn ang="0">
                    <a:pos x="3" y="15"/>
                  </a:cxn>
                  <a:cxn ang="0">
                    <a:pos x="2" y="17"/>
                  </a:cxn>
                  <a:cxn ang="0">
                    <a:pos x="0" y="21"/>
                  </a:cxn>
                  <a:cxn ang="0">
                    <a:pos x="7" y="21"/>
                  </a:cxn>
                  <a:cxn ang="0">
                    <a:pos x="21" y="19"/>
                  </a:cxn>
                  <a:cxn ang="0">
                    <a:pos x="36" y="15"/>
                  </a:cxn>
                  <a:cxn ang="0">
                    <a:pos x="47" y="13"/>
                  </a:cxn>
                  <a:cxn ang="0">
                    <a:pos x="53" y="11"/>
                  </a:cxn>
                </a:cxnLst>
                <a:rect l="0" t="0" r="r" b="b"/>
                <a:pathLst>
                  <a:path w="53" h="21">
                    <a:moveTo>
                      <a:pt x="53" y="11"/>
                    </a:moveTo>
                    <a:lnTo>
                      <a:pt x="30" y="0"/>
                    </a:lnTo>
                    <a:lnTo>
                      <a:pt x="5" y="15"/>
                    </a:lnTo>
                    <a:lnTo>
                      <a:pt x="3" y="15"/>
                    </a:lnTo>
                    <a:lnTo>
                      <a:pt x="2" y="17"/>
                    </a:lnTo>
                    <a:lnTo>
                      <a:pt x="0" y="21"/>
                    </a:lnTo>
                    <a:lnTo>
                      <a:pt x="7" y="21"/>
                    </a:lnTo>
                    <a:lnTo>
                      <a:pt x="21" y="19"/>
                    </a:lnTo>
                    <a:lnTo>
                      <a:pt x="36" y="15"/>
                    </a:lnTo>
                    <a:lnTo>
                      <a:pt x="47" y="13"/>
                    </a:lnTo>
                    <a:lnTo>
                      <a:pt x="53" y="11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5" name="Freeform 254"/>
              <p:cNvSpPr>
                <a:spLocks noChangeAspect="1"/>
              </p:cNvSpPr>
              <p:nvPr/>
            </p:nvSpPr>
            <p:spPr bwMode="auto">
              <a:xfrm>
                <a:off x="674" y="1585"/>
                <a:ext cx="54" cy="36"/>
              </a:xfrm>
              <a:custGeom>
                <a:avLst/>
                <a:gdLst/>
                <a:ahLst/>
                <a:cxnLst>
                  <a:cxn ang="0">
                    <a:pos x="54" y="3"/>
                  </a:cxn>
                  <a:cxn ang="0">
                    <a:pos x="52" y="5"/>
                  </a:cxn>
                  <a:cxn ang="0">
                    <a:pos x="48" y="7"/>
                  </a:cxn>
                  <a:cxn ang="0">
                    <a:pos x="44" y="11"/>
                  </a:cxn>
                  <a:cxn ang="0">
                    <a:pos x="37" y="13"/>
                  </a:cxn>
                  <a:cxn ang="0">
                    <a:pos x="33" y="15"/>
                  </a:cxn>
                  <a:cxn ang="0">
                    <a:pos x="31" y="13"/>
                  </a:cxn>
                  <a:cxn ang="0">
                    <a:pos x="31" y="13"/>
                  </a:cxn>
                  <a:cxn ang="0">
                    <a:pos x="27" y="17"/>
                  </a:cxn>
                  <a:cxn ang="0">
                    <a:pos x="21" y="23"/>
                  </a:cxn>
                  <a:cxn ang="0">
                    <a:pos x="17" y="24"/>
                  </a:cxn>
                  <a:cxn ang="0">
                    <a:pos x="14" y="28"/>
                  </a:cxn>
                  <a:cxn ang="0">
                    <a:pos x="12" y="28"/>
                  </a:cxn>
                  <a:cxn ang="0">
                    <a:pos x="10" y="30"/>
                  </a:cxn>
                  <a:cxn ang="0">
                    <a:pos x="6" y="34"/>
                  </a:cxn>
                  <a:cxn ang="0">
                    <a:pos x="2" y="36"/>
                  </a:cxn>
                  <a:cxn ang="0">
                    <a:pos x="0" y="34"/>
                  </a:cxn>
                  <a:cxn ang="0">
                    <a:pos x="2" y="28"/>
                  </a:cxn>
                  <a:cxn ang="0">
                    <a:pos x="6" y="23"/>
                  </a:cxn>
                  <a:cxn ang="0">
                    <a:pos x="8" y="19"/>
                  </a:cxn>
                  <a:cxn ang="0">
                    <a:pos x="10" y="17"/>
                  </a:cxn>
                  <a:cxn ang="0">
                    <a:pos x="31" y="3"/>
                  </a:cxn>
                  <a:cxn ang="0">
                    <a:pos x="33" y="2"/>
                  </a:cxn>
                  <a:cxn ang="0">
                    <a:pos x="40" y="0"/>
                  </a:cxn>
                  <a:cxn ang="0">
                    <a:pos x="46" y="0"/>
                  </a:cxn>
                  <a:cxn ang="0">
                    <a:pos x="54" y="3"/>
                  </a:cxn>
                </a:cxnLst>
                <a:rect l="0" t="0" r="r" b="b"/>
                <a:pathLst>
                  <a:path w="54" h="36">
                    <a:moveTo>
                      <a:pt x="54" y="3"/>
                    </a:moveTo>
                    <a:lnTo>
                      <a:pt x="52" y="5"/>
                    </a:lnTo>
                    <a:lnTo>
                      <a:pt x="48" y="7"/>
                    </a:lnTo>
                    <a:lnTo>
                      <a:pt x="44" y="11"/>
                    </a:lnTo>
                    <a:lnTo>
                      <a:pt x="37" y="13"/>
                    </a:lnTo>
                    <a:lnTo>
                      <a:pt x="33" y="15"/>
                    </a:lnTo>
                    <a:lnTo>
                      <a:pt x="31" y="13"/>
                    </a:lnTo>
                    <a:lnTo>
                      <a:pt x="31" y="13"/>
                    </a:lnTo>
                    <a:lnTo>
                      <a:pt x="27" y="17"/>
                    </a:lnTo>
                    <a:lnTo>
                      <a:pt x="21" y="23"/>
                    </a:lnTo>
                    <a:lnTo>
                      <a:pt x="17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6" y="34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2" y="28"/>
                    </a:lnTo>
                    <a:lnTo>
                      <a:pt x="6" y="23"/>
                    </a:lnTo>
                    <a:lnTo>
                      <a:pt x="8" y="19"/>
                    </a:lnTo>
                    <a:lnTo>
                      <a:pt x="10" y="17"/>
                    </a:lnTo>
                    <a:lnTo>
                      <a:pt x="31" y="3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6" y="0"/>
                    </a:lnTo>
                    <a:lnTo>
                      <a:pt x="54" y="3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6" name="Freeform 255"/>
              <p:cNvSpPr>
                <a:spLocks noChangeAspect="1"/>
              </p:cNvSpPr>
              <p:nvPr/>
            </p:nvSpPr>
            <p:spPr bwMode="auto">
              <a:xfrm>
                <a:off x="646" y="1613"/>
                <a:ext cx="15" cy="12"/>
              </a:xfrm>
              <a:custGeom>
                <a:avLst/>
                <a:gdLst/>
                <a:ahLst/>
                <a:cxnLst>
                  <a:cxn ang="0">
                    <a:pos x="15" y="10"/>
                  </a:cxn>
                  <a:cxn ang="0">
                    <a:pos x="15" y="8"/>
                  </a:cxn>
                  <a:cxn ang="0">
                    <a:pos x="13" y="4"/>
                  </a:cxn>
                  <a:cxn ang="0">
                    <a:pos x="9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7" y="12"/>
                  </a:cxn>
                  <a:cxn ang="0">
                    <a:pos x="15" y="10"/>
                  </a:cxn>
                </a:cxnLst>
                <a:rect l="0" t="0" r="r" b="b"/>
                <a:pathLst>
                  <a:path w="15" h="12">
                    <a:moveTo>
                      <a:pt x="15" y="10"/>
                    </a:moveTo>
                    <a:lnTo>
                      <a:pt x="15" y="8"/>
                    </a:lnTo>
                    <a:lnTo>
                      <a:pt x="13" y="4"/>
                    </a:lnTo>
                    <a:lnTo>
                      <a:pt x="9" y="0"/>
                    </a:lnTo>
                    <a:lnTo>
                      <a:pt x="3" y="0"/>
                    </a:lnTo>
                    <a:lnTo>
                      <a:pt x="0" y="4"/>
                    </a:lnTo>
                    <a:lnTo>
                      <a:pt x="2" y="10"/>
                    </a:lnTo>
                    <a:lnTo>
                      <a:pt x="7" y="12"/>
                    </a:lnTo>
                    <a:lnTo>
                      <a:pt x="15" y="10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7" name="Freeform 256"/>
              <p:cNvSpPr>
                <a:spLocks noChangeAspect="1"/>
              </p:cNvSpPr>
              <p:nvPr/>
            </p:nvSpPr>
            <p:spPr bwMode="auto">
              <a:xfrm>
                <a:off x="625" y="1627"/>
                <a:ext cx="15" cy="9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13" y="2"/>
                  </a:cxn>
                  <a:cxn ang="0">
                    <a:pos x="7" y="0"/>
                  </a:cxn>
                  <a:cxn ang="0">
                    <a:pos x="3" y="2"/>
                  </a:cxn>
                  <a:cxn ang="0">
                    <a:pos x="0" y="5"/>
                  </a:cxn>
                  <a:cxn ang="0">
                    <a:pos x="2" y="9"/>
                  </a:cxn>
                  <a:cxn ang="0">
                    <a:pos x="5" y="9"/>
                  </a:cxn>
                  <a:cxn ang="0">
                    <a:pos x="11" y="7"/>
                  </a:cxn>
                  <a:cxn ang="0">
                    <a:pos x="15" y="2"/>
                  </a:cxn>
                </a:cxnLst>
                <a:rect l="0" t="0" r="r" b="b"/>
                <a:pathLst>
                  <a:path w="15" h="9">
                    <a:moveTo>
                      <a:pt x="15" y="2"/>
                    </a:moveTo>
                    <a:lnTo>
                      <a:pt x="13" y="2"/>
                    </a:lnTo>
                    <a:lnTo>
                      <a:pt x="7" y="0"/>
                    </a:lnTo>
                    <a:lnTo>
                      <a:pt x="3" y="2"/>
                    </a:lnTo>
                    <a:lnTo>
                      <a:pt x="0" y="5"/>
                    </a:lnTo>
                    <a:lnTo>
                      <a:pt x="2" y="9"/>
                    </a:lnTo>
                    <a:lnTo>
                      <a:pt x="5" y="9"/>
                    </a:lnTo>
                    <a:lnTo>
                      <a:pt x="11" y="7"/>
                    </a:lnTo>
                    <a:lnTo>
                      <a:pt x="15" y="2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8" name="Freeform 257"/>
              <p:cNvSpPr>
                <a:spLocks noChangeAspect="1"/>
              </p:cNvSpPr>
              <p:nvPr/>
            </p:nvSpPr>
            <p:spPr bwMode="auto">
              <a:xfrm>
                <a:off x="598" y="1625"/>
                <a:ext cx="11" cy="11"/>
              </a:xfrm>
              <a:custGeom>
                <a:avLst/>
                <a:gdLst/>
                <a:ahLst/>
                <a:cxnLst>
                  <a:cxn ang="0">
                    <a:pos x="11" y="11"/>
                  </a:cxn>
                  <a:cxn ang="0">
                    <a:pos x="11" y="9"/>
                  </a:cxn>
                  <a:cxn ang="0">
                    <a:pos x="9" y="4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2" y="9"/>
                  </a:cxn>
                  <a:cxn ang="0">
                    <a:pos x="8" y="11"/>
                  </a:cxn>
                  <a:cxn ang="0">
                    <a:pos x="11" y="11"/>
                  </a:cxn>
                </a:cxnLst>
                <a:rect l="0" t="0" r="r" b="b"/>
                <a:pathLst>
                  <a:path w="11" h="11">
                    <a:moveTo>
                      <a:pt x="11" y="11"/>
                    </a:moveTo>
                    <a:lnTo>
                      <a:pt x="11" y="9"/>
                    </a:lnTo>
                    <a:lnTo>
                      <a:pt x="9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2" y="9"/>
                    </a:lnTo>
                    <a:lnTo>
                      <a:pt x="8" y="11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59" name="Freeform 258"/>
              <p:cNvSpPr>
                <a:spLocks noChangeAspect="1"/>
              </p:cNvSpPr>
              <p:nvPr/>
            </p:nvSpPr>
            <p:spPr bwMode="auto">
              <a:xfrm>
                <a:off x="585" y="1638"/>
                <a:ext cx="7" cy="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3" y="8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5" y="0"/>
                  </a:cxn>
                </a:cxnLst>
                <a:rect l="0" t="0" r="r" b="b"/>
                <a:pathLst>
                  <a:path w="7" h="8">
                    <a:moveTo>
                      <a:pt x="5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24" name="Freeform 30"/>
            <p:cNvSpPr>
              <a:spLocks noChangeAspect="1"/>
            </p:cNvSpPr>
            <p:nvPr/>
          </p:nvSpPr>
          <p:spPr bwMode="auto">
            <a:xfrm>
              <a:off x="7364465" y="877981"/>
              <a:ext cx="256518" cy="449175"/>
            </a:xfrm>
            <a:custGeom>
              <a:avLst/>
              <a:gdLst/>
              <a:ahLst/>
              <a:cxnLst>
                <a:cxn ang="0">
                  <a:pos x="7" y="258"/>
                </a:cxn>
                <a:cxn ang="0">
                  <a:pos x="43" y="179"/>
                </a:cxn>
                <a:cxn ang="0">
                  <a:pos x="32" y="148"/>
                </a:cxn>
                <a:cxn ang="0">
                  <a:pos x="94" y="100"/>
                </a:cxn>
                <a:cxn ang="0">
                  <a:pos x="106" y="65"/>
                </a:cxn>
                <a:cxn ang="0">
                  <a:pos x="61" y="14"/>
                </a:cxn>
                <a:cxn ang="0">
                  <a:pos x="302" y="0"/>
                </a:cxn>
                <a:cxn ang="0">
                  <a:pos x="308" y="37"/>
                </a:cxn>
                <a:cxn ang="0">
                  <a:pos x="332" y="85"/>
                </a:cxn>
                <a:cxn ang="0">
                  <a:pos x="353" y="326"/>
                </a:cxn>
                <a:cxn ang="0">
                  <a:pos x="348" y="375"/>
                </a:cxn>
                <a:cxn ang="0">
                  <a:pos x="361" y="404"/>
                </a:cxn>
                <a:cxn ang="0">
                  <a:pos x="347" y="458"/>
                </a:cxn>
                <a:cxn ang="0">
                  <a:pos x="327" y="482"/>
                </a:cxn>
                <a:cxn ang="0">
                  <a:pos x="318" y="522"/>
                </a:cxn>
                <a:cxn ang="0">
                  <a:pos x="329" y="535"/>
                </a:cxn>
                <a:cxn ang="0">
                  <a:pos x="320" y="557"/>
                </a:cxn>
                <a:cxn ang="0">
                  <a:pos x="324" y="565"/>
                </a:cxn>
                <a:cxn ang="0">
                  <a:pos x="296" y="576"/>
                </a:cxn>
                <a:cxn ang="0">
                  <a:pos x="289" y="616"/>
                </a:cxn>
                <a:cxn ang="0">
                  <a:pos x="248" y="603"/>
                </a:cxn>
                <a:cxn ang="0">
                  <a:pos x="227" y="632"/>
                </a:cxn>
                <a:cxn ang="0">
                  <a:pos x="214" y="629"/>
                </a:cxn>
                <a:cxn ang="0">
                  <a:pos x="200" y="603"/>
                </a:cxn>
                <a:cxn ang="0">
                  <a:pos x="177" y="541"/>
                </a:cxn>
                <a:cxn ang="0">
                  <a:pos x="123" y="509"/>
                </a:cxn>
                <a:cxn ang="0">
                  <a:pos x="112" y="477"/>
                </a:cxn>
                <a:cxn ang="0">
                  <a:pos x="130" y="428"/>
                </a:cxn>
                <a:cxn ang="0">
                  <a:pos x="115" y="418"/>
                </a:cxn>
                <a:cxn ang="0">
                  <a:pos x="80" y="418"/>
                </a:cxn>
                <a:cxn ang="0">
                  <a:pos x="72" y="388"/>
                </a:cxn>
                <a:cxn ang="0">
                  <a:pos x="15" y="327"/>
                </a:cxn>
                <a:cxn ang="0">
                  <a:pos x="0" y="278"/>
                </a:cxn>
                <a:cxn ang="0">
                  <a:pos x="7" y="258"/>
                </a:cxn>
                <a:cxn ang="0">
                  <a:pos x="7" y="258"/>
                </a:cxn>
              </a:cxnLst>
              <a:rect l="0" t="0" r="r" b="b"/>
              <a:pathLst>
                <a:path w="361" h="632">
                  <a:moveTo>
                    <a:pt x="7" y="258"/>
                  </a:moveTo>
                  <a:lnTo>
                    <a:pt x="43" y="179"/>
                  </a:lnTo>
                  <a:lnTo>
                    <a:pt x="32" y="148"/>
                  </a:lnTo>
                  <a:lnTo>
                    <a:pt x="94" y="100"/>
                  </a:lnTo>
                  <a:lnTo>
                    <a:pt x="106" y="65"/>
                  </a:lnTo>
                  <a:lnTo>
                    <a:pt x="61" y="14"/>
                  </a:lnTo>
                  <a:lnTo>
                    <a:pt x="302" y="0"/>
                  </a:lnTo>
                  <a:lnTo>
                    <a:pt x="308" y="37"/>
                  </a:lnTo>
                  <a:lnTo>
                    <a:pt x="332" y="85"/>
                  </a:lnTo>
                  <a:lnTo>
                    <a:pt x="353" y="326"/>
                  </a:lnTo>
                  <a:lnTo>
                    <a:pt x="348" y="375"/>
                  </a:lnTo>
                  <a:lnTo>
                    <a:pt x="361" y="404"/>
                  </a:lnTo>
                  <a:lnTo>
                    <a:pt x="347" y="458"/>
                  </a:lnTo>
                  <a:lnTo>
                    <a:pt x="327" y="482"/>
                  </a:lnTo>
                  <a:lnTo>
                    <a:pt x="318" y="522"/>
                  </a:lnTo>
                  <a:lnTo>
                    <a:pt x="329" y="535"/>
                  </a:lnTo>
                  <a:lnTo>
                    <a:pt x="320" y="557"/>
                  </a:lnTo>
                  <a:lnTo>
                    <a:pt x="324" y="565"/>
                  </a:lnTo>
                  <a:lnTo>
                    <a:pt x="296" y="576"/>
                  </a:lnTo>
                  <a:lnTo>
                    <a:pt x="289" y="616"/>
                  </a:lnTo>
                  <a:lnTo>
                    <a:pt x="248" y="603"/>
                  </a:lnTo>
                  <a:lnTo>
                    <a:pt x="227" y="632"/>
                  </a:lnTo>
                  <a:lnTo>
                    <a:pt x="214" y="629"/>
                  </a:lnTo>
                  <a:lnTo>
                    <a:pt x="200" y="603"/>
                  </a:lnTo>
                  <a:lnTo>
                    <a:pt x="177" y="541"/>
                  </a:lnTo>
                  <a:lnTo>
                    <a:pt x="123" y="509"/>
                  </a:lnTo>
                  <a:lnTo>
                    <a:pt x="112" y="477"/>
                  </a:lnTo>
                  <a:lnTo>
                    <a:pt x="130" y="428"/>
                  </a:lnTo>
                  <a:lnTo>
                    <a:pt x="115" y="418"/>
                  </a:lnTo>
                  <a:lnTo>
                    <a:pt x="80" y="418"/>
                  </a:lnTo>
                  <a:lnTo>
                    <a:pt x="72" y="388"/>
                  </a:lnTo>
                  <a:lnTo>
                    <a:pt x="15" y="327"/>
                  </a:lnTo>
                  <a:lnTo>
                    <a:pt x="0" y="278"/>
                  </a:lnTo>
                  <a:lnTo>
                    <a:pt x="7" y="258"/>
                  </a:lnTo>
                  <a:lnTo>
                    <a:pt x="7" y="25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5" name="Freeform 41"/>
            <p:cNvSpPr>
              <a:spLocks noChangeAspect="1"/>
            </p:cNvSpPr>
            <p:nvPr/>
          </p:nvSpPr>
          <p:spPr bwMode="auto">
            <a:xfrm>
              <a:off x="7927239" y="1415285"/>
              <a:ext cx="331127" cy="246620"/>
            </a:xfrm>
            <a:custGeom>
              <a:avLst/>
              <a:gdLst/>
              <a:ahLst/>
              <a:cxnLst>
                <a:cxn ang="0">
                  <a:pos x="21" y="45"/>
                </a:cxn>
                <a:cxn ang="0">
                  <a:pos x="86" y="13"/>
                </a:cxn>
                <a:cxn ang="0">
                  <a:pos x="211" y="0"/>
                </a:cxn>
                <a:cxn ang="0">
                  <a:pos x="262" y="32"/>
                </a:cxn>
                <a:cxn ang="0">
                  <a:pos x="343" y="21"/>
                </a:cxn>
                <a:cxn ang="0">
                  <a:pos x="466" y="107"/>
                </a:cxn>
                <a:cxn ang="0">
                  <a:pos x="412" y="173"/>
                </a:cxn>
                <a:cxn ang="0">
                  <a:pos x="415" y="201"/>
                </a:cxn>
                <a:cxn ang="0">
                  <a:pos x="322" y="286"/>
                </a:cxn>
                <a:cxn ang="0">
                  <a:pos x="307" y="289"/>
                </a:cxn>
                <a:cxn ang="0">
                  <a:pos x="300" y="315"/>
                </a:cxn>
                <a:cxn ang="0">
                  <a:pos x="279" y="300"/>
                </a:cxn>
                <a:cxn ang="0">
                  <a:pos x="297" y="324"/>
                </a:cxn>
                <a:cxn ang="0">
                  <a:pos x="279" y="347"/>
                </a:cxn>
                <a:cxn ang="0">
                  <a:pos x="263" y="344"/>
                </a:cxn>
                <a:cxn ang="0">
                  <a:pos x="200" y="245"/>
                </a:cxn>
                <a:cxn ang="0">
                  <a:pos x="61" y="120"/>
                </a:cxn>
                <a:cxn ang="0">
                  <a:pos x="0" y="82"/>
                </a:cxn>
                <a:cxn ang="0">
                  <a:pos x="21" y="45"/>
                </a:cxn>
                <a:cxn ang="0">
                  <a:pos x="21" y="45"/>
                </a:cxn>
              </a:cxnLst>
              <a:rect l="0" t="0" r="r" b="b"/>
              <a:pathLst>
                <a:path w="466" h="347">
                  <a:moveTo>
                    <a:pt x="21" y="45"/>
                  </a:moveTo>
                  <a:lnTo>
                    <a:pt x="86" y="13"/>
                  </a:lnTo>
                  <a:lnTo>
                    <a:pt x="211" y="0"/>
                  </a:lnTo>
                  <a:lnTo>
                    <a:pt x="262" y="32"/>
                  </a:lnTo>
                  <a:lnTo>
                    <a:pt x="343" y="21"/>
                  </a:lnTo>
                  <a:lnTo>
                    <a:pt x="466" y="107"/>
                  </a:lnTo>
                  <a:lnTo>
                    <a:pt x="412" y="173"/>
                  </a:lnTo>
                  <a:lnTo>
                    <a:pt x="415" y="201"/>
                  </a:lnTo>
                  <a:lnTo>
                    <a:pt x="322" y="286"/>
                  </a:lnTo>
                  <a:lnTo>
                    <a:pt x="307" y="289"/>
                  </a:lnTo>
                  <a:lnTo>
                    <a:pt x="300" y="315"/>
                  </a:lnTo>
                  <a:lnTo>
                    <a:pt x="279" y="300"/>
                  </a:lnTo>
                  <a:lnTo>
                    <a:pt x="297" y="324"/>
                  </a:lnTo>
                  <a:lnTo>
                    <a:pt x="279" y="347"/>
                  </a:lnTo>
                  <a:lnTo>
                    <a:pt x="263" y="344"/>
                  </a:lnTo>
                  <a:lnTo>
                    <a:pt x="200" y="245"/>
                  </a:lnTo>
                  <a:lnTo>
                    <a:pt x="61" y="120"/>
                  </a:lnTo>
                  <a:lnTo>
                    <a:pt x="0" y="82"/>
                  </a:lnTo>
                  <a:lnTo>
                    <a:pt x="21" y="45"/>
                  </a:lnTo>
                  <a:lnTo>
                    <a:pt x="21" y="4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6" name="Freeform 48"/>
            <p:cNvSpPr>
              <a:spLocks noChangeAspect="1"/>
            </p:cNvSpPr>
            <p:nvPr/>
          </p:nvSpPr>
          <p:spPr bwMode="auto">
            <a:xfrm>
              <a:off x="8482908" y="494904"/>
              <a:ext cx="97349" cy="221034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18" y="113"/>
                </a:cxn>
                <a:cxn ang="0">
                  <a:pos x="19" y="41"/>
                </a:cxn>
                <a:cxn ang="0">
                  <a:pos x="18" y="14"/>
                </a:cxn>
                <a:cxn ang="0">
                  <a:pos x="45" y="0"/>
                </a:cxn>
                <a:cxn ang="0">
                  <a:pos x="107" y="194"/>
                </a:cxn>
                <a:cxn ang="0">
                  <a:pos x="137" y="236"/>
                </a:cxn>
                <a:cxn ang="0">
                  <a:pos x="137" y="263"/>
                </a:cxn>
                <a:cxn ang="0">
                  <a:pos x="107" y="285"/>
                </a:cxn>
                <a:cxn ang="0">
                  <a:pos x="5" y="311"/>
                </a:cxn>
                <a:cxn ang="0">
                  <a:pos x="0" y="145"/>
                </a:cxn>
                <a:cxn ang="0">
                  <a:pos x="0" y="145"/>
                </a:cxn>
              </a:cxnLst>
              <a:rect l="0" t="0" r="r" b="b"/>
              <a:pathLst>
                <a:path w="137" h="311">
                  <a:moveTo>
                    <a:pt x="0" y="145"/>
                  </a:moveTo>
                  <a:lnTo>
                    <a:pt x="18" y="113"/>
                  </a:lnTo>
                  <a:lnTo>
                    <a:pt x="19" y="41"/>
                  </a:lnTo>
                  <a:lnTo>
                    <a:pt x="18" y="14"/>
                  </a:lnTo>
                  <a:lnTo>
                    <a:pt x="45" y="0"/>
                  </a:lnTo>
                  <a:lnTo>
                    <a:pt x="107" y="194"/>
                  </a:lnTo>
                  <a:lnTo>
                    <a:pt x="137" y="236"/>
                  </a:lnTo>
                  <a:lnTo>
                    <a:pt x="137" y="263"/>
                  </a:lnTo>
                  <a:lnTo>
                    <a:pt x="107" y="285"/>
                  </a:lnTo>
                  <a:lnTo>
                    <a:pt x="5" y="311"/>
                  </a:lnTo>
                  <a:lnTo>
                    <a:pt x="0" y="145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7" name="Freeform 17"/>
            <p:cNvSpPr>
              <a:spLocks noChangeAspect="1"/>
            </p:cNvSpPr>
            <p:nvPr/>
          </p:nvSpPr>
          <p:spPr bwMode="auto">
            <a:xfrm>
              <a:off x="7172610" y="1369089"/>
              <a:ext cx="328996" cy="287131"/>
            </a:xfrm>
            <a:custGeom>
              <a:avLst/>
              <a:gdLst/>
              <a:ahLst/>
              <a:cxnLst>
                <a:cxn ang="0">
                  <a:pos x="18" y="139"/>
                </a:cxn>
                <a:cxn ang="0">
                  <a:pos x="15" y="334"/>
                </a:cxn>
                <a:cxn ang="0">
                  <a:pos x="24" y="345"/>
                </a:cxn>
                <a:cxn ang="0">
                  <a:pos x="58" y="345"/>
                </a:cxn>
                <a:cxn ang="0">
                  <a:pos x="60" y="404"/>
                </a:cxn>
                <a:cxn ang="0">
                  <a:pos x="334" y="401"/>
                </a:cxn>
                <a:cxn ang="0">
                  <a:pos x="329" y="340"/>
                </a:cxn>
                <a:cxn ang="0">
                  <a:pos x="352" y="273"/>
                </a:cxn>
                <a:cxn ang="0">
                  <a:pos x="387" y="227"/>
                </a:cxn>
                <a:cxn ang="0">
                  <a:pos x="384" y="214"/>
                </a:cxn>
                <a:cxn ang="0">
                  <a:pos x="409" y="171"/>
                </a:cxn>
                <a:cxn ang="0">
                  <a:pos x="423" y="124"/>
                </a:cxn>
                <a:cxn ang="0">
                  <a:pos x="419" y="121"/>
                </a:cxn>
                <a:cxn ang="0">
                  <a:pos x="441" y="104"/>
                </a:cxn>
                <a:cxn ang="0">
                  <a:pos x="463" y="64"/>
                </a:cxn>
                <a:cxn ang="0">
                  <a:pos x="455" y="54"/>
                </a:cxn>
                <a:cxn ang="0">
                  <a:pos x="393" y="57"/>
                </a:cxn>
                <a:cxn ang="0">
                  <a:pos x="411" y="35"/>
                </a:cxn>
                <a:cxn ang="0">
                  <a:pos x="406" y="0"/>
                </a:cxn>
                <a:cxn ang="0">
                  <a:pos x="0" y="13"/>
                </a:cxn>
                <a:cxn ang="0">
                  <a:pos x="18" y="139"/>
                </a:cxn>
                <a:cxn ang="0">
                  <a:pos x="18" y="139"/>
                </a:cxn>
              </a:cxnLst>
              <a:rect l="0" t="0" r="r" b="b"/>
              <a:pathLst>
                <a:path w="463" h="404">
                  <a:moveTo>
                    <a:pt x="18" y="139"/>
                  </a:moveTo>
                  <a:lnTo>
                    <a:pt x="15" y="334"/>
                  </a:lnTo>
                  <a:lnTo>
                    <a:pt x="24" y="345"/>
                  </a:lnTo>
                  <a:lnTo>
                    <a:pt x="58" y="345"/>
                  </a:lnTo>
                  <a:lnTo>
                    <a:pt x="60" y="404"/>
                  </a:lnTo>
                  <a:lnTo>
                    <a:pt x="334" y="401"/>
                  </a:lnTo>
                  <a:lnTo>
                    <a:pt x="329" y="340"/>
                  </a:lnTo>
                  <a:lnTo>
                    <a:pt x="352" y="273"/>
                  </a:lnTo>
                  <a:lnTo>
                    <a:pt x="387" y="227"/>
                  </a:lnTo>
                  <a:lnTo>
                    <a:pt x="384" y="214"/>
                  </a:lnTo>
                  <a:lnTo>
                    <a:pt x="409" y="171"/>
                  </a:lnTo>
                  <a:lnTo>
                    <a:pt x="423" y="124"/>
                  </a:lnTo>
                  <a:lnTo>
                    <a:pt x="419" y="121"/>
                  </a:lnTo>
                  <a:lnTo>
                    <a:pt x="441" y="104"/>
                  </a:lnTo>
                  <a:lnTo>
                    <a:pt x="463" y="64"/>
                  </a:lnTo>
                  <a:lnTo>
                    <a:pt x="455" y="54"/>
                  </a:lnTo>
                  <a:lnTo>
                    <a:pt x="393" y="57"/>
                  </a:lnTo>
                  <a:lnTo>
                    <a:pt x="411" y="35"/>
                  </a:lnTo>
                  <a:lnTo>
                    <a:pt x="406" y="0"/>
                  </a:lnTo>
                  <a:lnTo>
                    <a:pt x="0" y="13"/>
                  </a:lnTo>
                  <a:lnTo>
                    <a:pt x="18" y="139"/>
                  </a:lnTo>
                  <a:lnTo>
                    <a:pt x="18" y="139"/>
                  </a:lnTo>
                  <a:close/>
                </a:path>
              </a:pathLst>
            </a:custGeom>
            <a:solidFill>
              <a:srgbClr val="B8E7FF"/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28" name="Freeform 52"/>
            <p:cNvSpPr>
              <a:spLocks noChangeAspect="1"/>
            </p:cNvSpPr>
            <p:nvPr/>
          </p:nvSpPr>
          <p:spPr bwMode="auto">
            <a:xfrm>
              <a:off x="8022456" y="811174"/>
              <a:ext cx="378736" cy="236670"/>
            </a:xfrm>
            <a:custGeom>
              <a:avLst/>
              <a:gdLst/>
              <a:ahLst/>
              <a:cxnLst>
                <a:cxn ang="0">
                  <a:pos x="42" y="333"/>
                </a:cxn>
                <a:cxn ang="0">
                  <a:pos x="131" y="319"/>
                </a:cxn>
                <a:cxn ang="0">
                  <a:pos x="450" y="258"/>
                </a:cxn>
                <a:cxn ang="0">
                  <a:pos x="465" y="244"/>
                </a:cxn>
                <a:cxn ang="0">
                  <a:pos x="482" y="244"/>
                </a:cxn>
                <a:cxn ang="0">
                  <a:pos x="503" y="230"/>
                </a:cxn>
                <a:cxn ang="0">
                  <a:pos x="533" y="191"/>
                </a:cxn>
                <a:cxn ang="0">
                  <a:pos x="481" y="150"/>
                </a:cxn>
                <a:cxn ang="0">
                  <a:pos x="479" y="112"/>
                </a:cxn>
                <a:cxn ang="0">
                  <a:pos x="503" y="57"/>
                </a:cxn>
                <a:cxn ang="0">
                  <a:pos x="468" y="40"/>
                </a:cxn>
                <a:cxn ang="0">
                  <a:pos x="430" y="0"/>
                </a:cxn>
                <a:cxn ang="0">
                  <a:pos x="75" y="65"/>
                </a:cxn>
                <a:cxn ang="0">
                  <a:pos x="58" y="40"/>
                </a:cxn>
                <a:cxn ang="0">
                  <a:pos x="0" y="81"/>
                </a:cxn>
                <a:cxn ang="0">
                  <a:pos x="42" y="333"/>
                </a:cxn>
                <a:cxn ang="0">
                  <a:pos x="42" y="333"/>
                </a:cxn>
              </a:cxnLst>
              <a:rect l="0" t="0" r="r" b="b"/>
              <a:pathLst>
                <a:path w="533" h="333">
                  <a:moveTo>
                    <a:pt x="42" y="333"/>
                  </a:moveTo>
                  <a:lnTo>
                    <a:pt x="131" y="319"/>
                  </a:lnTo>
                  <a:lnTo>
                    <a:pt x="450" y="258"/>
                  </a:lnTo>
                  <a:lnTo>
                    <a:pt x="465" y="244"/>
                  </a:lnTo>
                  <a:lnTo>
                    <a:pt x="482" y="244"/>
                  </a:lnTo>
                  <a:lnTo>
                    <a:pt x="503" y="230"/>
                  </a:lnTo>
                  <a:lnTo>
                    <a:pt x="533" y="191"/>
                  </a:lnTo>
                  <a:lnTo>
                    <a:pt x="481" y="150"/>
                  </a:lnTo>
                  <a:lnTo>
                    <a:pt x="479" y="112"/>
                  </a:lnTo>
                  <a:lnTo>
                    <a:pt x="503" y="57"/>
                  </a:lnTo>
                  <a:lnTo>
                    <a:pt x="468" y="40"/>
                  </a:lnTo>
                  <a:lnTo>
                    <a:pt x="430" y="0"/>
                  </a:lnTo>
                  <a:lnTo>
                    <a:pt x="75" y="65"/>
                  </a:lnTo>
                  <a:lnTo>
                    <a:pt x="58" y="40"/>
                  </a:lnTo>
                  <a:lnTo>
                    <a:pt x="0" y="81"/>
                  </a:lnTo>
                  <a:lnTo>
                    <a:pt x="42" y="333"/>
                  </a:lnTo>
                  <a:lnTo>
                    <a:pt x="42" y="33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29" name="Group 86"/>
            <p:cNvGrpSpPr>
              <a:grpSpLocks noChangeAspect="1"/>
            </p:cNvGrpSpPr>
            <p:nvPr/>
          </p:nvGrpSpPr>
          <p:grpSpPr bwMode="auto">
            <a:xfrm>
              <a:off x="5958951" y="1985282"/>
              <a:ext cx="609671" cy="393027"/>
              <a:chOff x="575" y="3173"/>
              <a:chExt cx="580" cy="374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242" name="Freeform 87"/>
              <p:cNvSpPr>
                <a:spLocks noChangeAspect="1"/>
              </p:cNvSpPr>
              <p:nvPr/>
            </p:nvSpPr>
            <p:spPr bwMode="auto">
              <a:xfrm>
                <a:off x="575" y="3201"/>
                <a:ext cx="21" cy="23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17"/>
                  </a:cxn>
                  <a:cxn ang="0">
                    <a:pos x="2" y="19"/>
                  </a:cxn>
                  <a:cxn ang="0">
                    <a:pos x="4" y="21"/>
                  </a:cxn>
                  <a:cxn ang="0">
                    <a:pos x="8" y="23"/>
                  </a:cxn>
                  <a:cxn ang="0">
                    <a:pos x="11" y="21"/>
                  </a:cxn>
                  <a:cxn ang="0">
                    <a:pos x="15" y="17"/>
                  </a:cxn>
                  <a:cxn ang="0">
                    <a:pos x="17" y="14"/>
                  </a:cxn>
                  <a:cxn ang="0">
                    <a:pos x="17" y="12"/>
                  </a:cxn>
                  <a:cxn ang="0">
                    <a:pos x="17" y="10"/>
                  </a:cxn>
                  <a:cxn ang="0">
                    <a:pos x="19" y="8"/>
                  </a:cxn>
                  <a:cxn ang="0">
                    <a:pos x="21" y="4"/>
                  </a:cxn>
                  <a:cxn ang="0">
                    <a:pos x="21" y="2"/>
                  </a:cxn>
                  <a:cxn ang="0">
                    <a:pos x="17" y="0"/>
                  </a:cxn>
                </a:cxnLst>
                <a:rect l="0" t="0" r="r" b="b"/>
                <a:pathLst>
                  <a:path w="21" h="23">
                    <a:moveTo>
                      <a:pt x="17" y="0"/>
                    </a:moveTo>
                    <a:lnTo>
                      <a:pt x="0" y="17"/>
                    </a:lnTo>
                    <a:lnTo>
                      <a:pt x="2" y="19"/>
                    </a:lnTo>
                    <a:lnTo>
                      <a:pt x="4" y="21"/>
                    </a:lnTo>
                    <a:lnTo>
                      <a:pt x="8" y="23"/>
                    </a:lnTo>
                    <a:lnTo>
                      <a:pt x="11" y="21"/>
                    </a:lnTo>
                    <a:lnTo>
                      <a:pt x="15" y="17"/>
                    </a:lnTo>
                    <a:lnTo>
                      <a:pt x="17" y="14"/>
                    </a:lnTo>
                    <a:lnTo>
                      <a:pt x="17" y="12"/>
                    </a:lnTo>
                    <a:lnTo>
                      <a:pt x="17" y="10"/>
                    </a:lnTo>
                    <a:lnTo>
                      <a:pt x="19" y="8"/>
                    </a:lnTo>
                    <a:lnTo>
                      <a:pt x="21" y="4"/>
                    </a:lnTo>
                    <a:lnTo>
                      <a:pt x="21" y="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3" name="Freeform 88"/>
              <p:cNvSpPr>
                <a:spLocks noChangeAspect="1"/>
              </p:cNvSpPr>
              <p:nvPr/>
            </p:nvSpPr>
            <p:spPr bwMode="auto">
              <a:xfrm>
                <a:off x="625" y="3173"/>
                <a:ext cx="55" cy="42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11" y="3"/>
                  </a:cxn>
                  <a:cxn ang="0">
                    <a:pos x="5" y="9"/>
                  </a:cxn>
                  <a:cxn ang="0">
                    <a:pos x="0" y="17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7" y="30"/>
                  </a:cxn>
                  <a:cxn ang="0">
                    <a:pos x="13" y="32"/>
                  </a:cxn>
                  <a:cxn ang="0">
                    <a:pos x="19" y="36"/>
                  </a:cxn>
                  <a:cxn ang="0">
                    <a:pos x="26" y="40"/>
                  </a:cxn>
                  <a:cxn ang="0">
                    <a:pos x="34" y="42"/>
                  </a:cxn>
                  <a:cxn ang="0">
                    <a:pos x="40" y="42"/>
                  </a:cxn>
                  <a:cxn ang="0">
                    <a:pos x="45" y="38"/>
                  </a:cxn>
                  <a:cxn ang="0">
                    <a:pos x="49" y="34"/>
                  </a:cxn>
                  <a:cxn ang="0">
                    <a:pos x="51" y="30"/>
                  </a:cxn>
                  <a:cxn ang="0">
                    <a:pos x="51" y="26"/>
                  </a:cxn>
                  <a:cxn ang="0">
                    <a:pos x="51" y="21"/>
                  </a:cxn>
                  <a:cxn ang="0">
                    <a:pos x="53" y="17"/>
                  </a:cxn>
                  <a:cxn ang="0">
                    <a:pos x="55" y="13"/>
                  </a:cxn>
                  <a:cxn ang="0">
                    <a:pos x="55" y="9"/>
                  </a:cxn>
                  <a:cxn ang="0">
                    <a:pos x="47" y="3"/>
                  </a:cxn>
                  <a:cxn ang="0">
                    <a:pos x="34" y="0"/>
                  </a:cxn>
                  <a:cxn ang="0">
                    <a:pos x="24" y="0"/>
                  </a:cxn>
                  <a:cxn ang="0">
                    <a:pos x="17" y="0"/>
                  </a:cxn>
                  <a:cxn ang="0">
                    <a:pos x="15" y="1"/>
                  </a:cxn>
                </a:cxnLst>
                <a:rect l="0" t="0" r="r" b="b"/>
                <a:pathLst>
                  <a:path w="55" h="42">
                    <a:moveTo>
                      <a:pt x="15" y="1"/>
                    </a:moveTo>
                    <a:lnTo>
                      <a:pt x="11" y="3"/>
                    </a:lnTo>
                    <a:lnTo>
                      <a:pt x="5" y="9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3" y="26"/>
                    </a:lnTo>
                    <a:lnTo>
                      <a:pt x="7" y="30"/>
                    </a:lnTo>
                    <a:lnTo>
                      <a:pt x="13" y="32"/>
                    </a:lnTo>
                    <a:lnTo>
                      <a:pt x="19" y="36"/>
                    </a:lnTo>
                    <a:lnTo>
                      <a:pt x="26" y="40"/>
                    </a:lnTo>
                    <a:lnTo>
                      <a:pt x="34" y="42"/>
                    </a:lnTo>
                    <a:lnTo>
                      <a:pt x="40" y="42"/>
                    </a:lnTo>
                    <a:lnTo>
                      <a:pt x="45" y="38"/>
                    </a:lnTo>
                    <a:lnTo>
                      <a:pt x="49" y="34"/>
                    </a:lnTo>
                    <a:lnTo>
                      <a:pt x="51" y="30"/>
                    </a:lnTo>
                    <a:lnTo>
                      <a:pt x="51" y="26"/>
                    </a:lnTo>
                    <a:lnTo>
                      <a:pt x="51" y="21"/>
                    </a:lnTo>
                    <a:lnTo>
                      <a:pt x="53" y="17"/>
                    </a:lnTo>
                    <a:lnTo>
                      <a:pt x="55" y="13"/>
                    </a:lnTo>
                    <a:lnTo>
                      <a:pt x="55" y="9"/>
                    </a:lnTo>
                    <a:lnTo>
                      <a:pt x="47" y="3"/>
                    </a:lnTo>
                    <a:lnTo>
                      <a:pt x="34" y="0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4" name="Freeform 89"/>
              <p:cNvSpPr>
                <a:spLocks noChangeAspect="1"/>
              </p:cNvSpPr>
              <p:nvPr/>
            </p:nvSpPr>
            <p:spPr bwMode="auto">
              <a:xfrm>
                <a:off x="791" y="3234"/>
                <a:ext cx="59" cy="51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4" y="17"/>
                  </a:cxn>
                  <a:cxn ang="0">
                    <a:pos x="2" y="19"/>
                  </a:cxn>
                  <a:cxn ang="0">
                    <a:pos x="0" y="24"/>
                  </a:cxn>
                  <a:cxn ang="0">
                    <a:pos x="2" y="28"/>
                  </a:cxn>
                  <a:cxn ang="0">
                    <a:pos x="5" y="32"/>
                  </a:cxn>
                  <a:cxn ang="0">
                    <a:pos x="9" y="34"/>
                  </a:cxn>
                  <a:cxn ang="0">
                    <a:pos x="11" y="36"/>
                  </a:cxn>
                  <a:cxn ang="0">
                    <a:pos x="13" y="40"/>
                  </a:cxn>
                  <a:cxn ang="0">
                    <a:pos x="13" y="44"/>
                  </a:cxn>
                  <a:cxn ang="0">
                    <a:pos x="17" y="45"/>
                  </a:cxn>
                  <a:cxn ang="0">
                    <a:pos x="19" y="45"/>
                  </a:cxn>
                  <a:cxn ang="0">
                    <a:pos x="25" y="45"/>
                  </a:cxn>
                  <a:cxn ang="0">
                    <a:pos x="30" y="45"/>
                  </a:cxn>
                  <a:cxn ang="0">
                    <a:pos x="34" y="47"/>
                  </a:cxn>
                  <a:cxn ang="0">
                    <a:pos x="38" y="51"/>
                  </a:cxn>
                  <a:cxn ang="0">
                    <a:pos x="40" y="51"/>
                  </a:cxn>
                  <a:cxn ang="0">
                    <a:pos x="53" y="51"/>
                  </a:cxn>
                  <a:cxn ang="0">
                    <a:pos x="55" y="49"/>
                  </a:cxn>
                  <a:cxn ang="0">
                    <a:pos x="59" y="47"/>
                  </a:cxn>
                  <a:cxn ang="0">
                    <a:pos x="59" y="42"/>
                  </a:cxn>
                  <a:cxn ang="0">
                    <a:pos x="57" y="38"/>
                  </a:cxn>
                  <a:cxn ang="0">
                    <a:pos x="51" y="34"/>
                  </a:cxn>
                  <a:cxn ang="0">
                    <a:pos x="47" y="32"/>
                  </a:cxn>
                  <a:cxn ang="0">
                    <a:pos x="46" y="30"/>
                  </a:cxn>
                  <a:cxn ang="0">
                    <a:pos x="44" y="24"/>
                  </a:cxn>
                  <a:cxn ang="0">
                    <a:pos x="44" y="21"/>
                  </a:cxn>
                  <a:cxn ang="0">
                    <a:pos x="46" y="19"/>
                  </a:cxn>
                  <a:cxn ang="0">
                    <a:pos x="46" y="19"/>
                  </a:cxn>
                  <a:cxn ang="0">
                    <a:pos x="42" y="15"/>
                  </a:cxn>
                  <a:cxn ang="0">
                    <a:pos x="36" y="7"/>
                  </a:cxn>
                  <a:cxn ang="0">
                    <a:pos x="28" y="2"/>
                  </a:cxn>
                  <a:cxn ang="0">
                    <a:pos x="23" y="0"/>
                  </a:cxn>
                  <a:cxn ang="0">
                    <a:pos x="19" y="3"/>
                  </a:cxn>
                  <a:cxn ang="0">
                    <a:pos x="15" y="9"/>
                  </a:cxn>
                  <a:cxn ang="0">
                    <a:pos x="11" y="13"/>
                  </a:cxn>
                  <a:cxn ang="0">
                    <a:pos x="7" y="15"/>
                  </a:cxn>
                  <a:cxn ang="0">
                    <a:pos x="5" y="15"/>
                  </a:cxn>
                </a:cxnLst>
                <a:rect l="0" t="0" r="r" b="b"/>
                <a:pathLst>
                  <a:path w="59" h="51">
                    <a:moveTo>
                      <a:pt x="5" y="15"/>
                    </a:moveTo>
                    <a:lnTo>
                      <a:pt x="4" y="17"/>
                    </a:lnTo>
                    <a:lnTo>
                      <a:pt x="2" y="19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5" y="32"/>
                    </a:lnTo>
                    <a:lnTo>
                      <a:pt x="9" y="34"/>
                    </a:lnTo>
                    <a:lnTo>
                      <a:pt x="11" y="36"/>
                    </a:lnTo>
                    <a:lnTo>
                      <a:pt x="13" y="40"/>
                    </a:lnTo>
                    <a:lnTo>
                      <a:pt x="13" y="44"/>
                    </a:lnTo>
                    <a:lnTo>
                      <a:pt x="17" y="45"/>
                    </a:lnTo>
                    <a:lnTo>
                      <a:pt x="19" y="45"/>
                    </a:lnTo>
                    <a:lnTo>
                      <a:pt x="25" y="45"/>
                    </a:lnTo>
                    <a:lnTo>
                      <a:pt x="30" y="45"/>
                    </a:lnTo>
                    <a:lnTo>
                      <a:pt x="34" y="47"/>
                    </a:lnTo>
                    <a:lnTo>
                      <a:pt x="38" y="51"/>
                    </a:lnTo>
                    <a:lnTo>
                      <a:pt x="40" y="51"/>
                    </a:lnTo>
                    <a:lnTo>
                      <a:pt x="53" y="51"/>
                    </a:lnTo>
                    <a:lnTo>
                      <a:pt x="55" y="49"/>
                    </a:lnTo>
                    <a:lnTo>
                      <a:pt x="59" y="47"/>
                    </a:lnTo>
                    <a:lnTo>
                      <a:pt x="59" y="42"/>
                    </a:lnTo>
                    <a:lnTo>
                      <a:pt x="57" y="38"/>
                    </a:lnTo>
                    <a:lnTo>
                      <a:pt x="51" y="34"/>
                    </a:lnTo>
                    <a:lnTo>
                      <a:pt x="47" y="32"/>
                    </a:lnTo>
                    <a:lnTo>
                      <a:pt x="46" y="30"/>
                    </a:lnTo>
                    <a:lnTo>
                      <a:pt x="44" y="24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6" y="19"/>
                    </a:lnTo>
                    <a:lnTo>
                      <a:pt x="42" y="15"/>
                    </a:lnTo>
                    <a:lnTo>
                      <a:pt x="36" y="7"/>
                    </a:lnTo>
                    <a:lnTo>
                      <a:pt x="28" y="2"/>
                    </a:lnTo>
                    <a:lnTo>
                      <a:pt x="23" y="0"/>
                    </a:lnTo>
                    <a:lnTo>
                      <a:pt x="19" y="3"/>
                    </a:lnTo>
                    <a:lnTo>
                      <a:pt x="15" y="9"/>
                    </a:lnTo>
                    <a:lnTo>
                      <a:pt x="11" y="13"/>
                    </a:lnTo>
                    <a:lnTo>
                      <a:pt x="7" y="15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5" name="Freeform 90"/>
              <p:cNvSpPr>
                <a:spLocks noChangeAspect="1"/>
              </p:cNvSpPr>
              <p:nvPr/>
            </p:nvSpPr>
            <p:spPr bwMode="auto">
              <a:xfrm>
                <a:off x="892" y="3289"/>
                <a:ext cx="57" cy="23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4" y="13"/>
                  </a:cxn>
                  <a:cxn ang="0">
                    <a:pos x="9" y="13"/>
                  </a:cxn>
                  <a:cxn ang="0">
                    <a:pos x="19" y="15"/>
                  </a:cxn>
                  <a:cxn ang="0">
                    <a:pos x="25" y="19"/>
                  </a:cxn>
                  <a:cxn ang="0">
                    <a:pos x="28" y="21"/>
                  </a:cxn>
                  <a:cxn ang="0">
                    <a:pos x="30" y="21"/>
                  </a:cxn>
                  <a:cxn ang="0">
                    <a:pos x="34" y="21"/>
                  </a:cxn>
                  <a:cxn ang="0">
                    <a:pos x="40" y="21"/>
                  </a:cxn>
                  <a:cxn ang="0">
                    <a:pos x="48" y="23"/>
                  </a:cxn>
                  <a:cxn ang="0">
                    <a:pos x="51" y="23"/>
                  </a:cxn>
                  <a:cxn ang="0">
                    <a:pos x="55" y="21"/>
                  </a:cxn>
                  <a:cxn ang="0">
                    <a:pos x="57" y="15"/>
                  </a:cxn>
                  <a:cxn ang="0">
                    <a:pos x="57" y="10"/>
                  </a:cxn>
                  <a:cxn ang="0">
                    <a:pos x="55" y="6"/>
                  </a:cxn>
                  <a:cxn ang="0">
                    <a:pos x="51" y="4"/>
                  </a:cxn>
                  <a:cxn ang="0">
                    <a:pos x="48" y="4"/>
                  </a:cxn>
                  <a:cxn ang="0">
                    <a:pos x="44" y="4"/>
                  </a:cxn>
                  <a:cxn ang="0">
                    <a:pos x="40" y="6"/>
                  </a:cxn>
                  <a:cxn ang="0">
                    <a:pos x="34" y="6"/>
                  </a:cxn>
                  <a:cxn ang="0">
                    <a:pos x="27" y="4"/>
                  </a:cxn>
                  <a:cxn ang="0">
                    <a:pos x="19" y="2"/>
                  </a:cxn>
                  <a:cxn ang="0">
                    <a:pos x="15" y="0"/>
                  </a:cxn>
                  <a:cxn ang="0">
                    <a:pos x="11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2" y="10"/>
                  </a:cxn>
                  <a:cxn ang="0">
                    <a:pos x="0" y="11"/>
                  </a:cxn>
                  <a:cxn ang="0">
                    <a:pos x="0" y="13"/>
                  </a:cxn>
                </a:cxnLst>
                <a:rect l="0" t="0" r="r" b="b"/>
                <a:pathLst>
                  <a:path w="57" h="23">
                    <a:moveTo>
                      <a:pt x="0" y="13"/>
                    </a:moveTo>
                    <a:lnTo>
                      <a:pt x="4" y="13"/>
                    </a:lnTo>
                    <a:lnTo>
                      <a:pt x="9" y="13"/>
                    </a:lnTo>
                    <a:lnTo>
                      <a:pt x="19" y="15"/>
                    </a:lnTo>
                    <a:lnTo>
                      <a:pt x="25" y="19"/>
                    </a:lnTo>
                    <a:lnTo>
                      <a:pt x="28" y="21"/>
                    </a:lnTo>
                    <a:lnTo>
                      <a:pt x="30" y="21"/>
                    </a:lnTo>
                    <a:lnTo>
                      <a:pt x="34" y="21"/>
                    </a:lnTo>
                    <a:lnTo>
                      <a:pt x="40" y="21"/>
                    </a:lnTo>
                    <a:lnTo>
                      <a:pt x="48" y="23"/>
                    </a:lnTo>
                    <a:lnTo>
                      <a:pt x="51" y="23"/>
                    </a:lnTo>
                    <a:lnTo>
                      <a:pt x="55" y="21"/>
                    </a:lnTo>
                    <a:lnTo>
                      <a:pt x="57" y="15"/>
                    </a:lnTo>
                    <a:lnTo>
                      <a:pt x="57" y="10"/>
                    </a:lnTo>
                    <a:lnTo>
                      <a:pt x="55" y="6"/>
                    </a:lnTo>
                    <a:lnTo>
                      <a:pt x="51" y="4"/>
                    </a:lnTo>
                    <a:lnTo>
                      <a:pt x="48" y="4"/>
                    </a:lnTo>
                    <a:lnTo>
                      <a:pt x="44" y="4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7" y="4"/>
                    </a:lnTo>
                    <a:lnTo>
                      <a:pt x="19" y="2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0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6" name="Freeform 91"/>
              <p:cNvSpPr>
                <a:spLocks noChangeAspect="1"/>
              </p:cNvSpPr>
              <p:nvPr/>
            </p:nvSpPr>
            <p:spPr bwMode="auto">
              <a:xfrm>
                <a:off x="917" y="3323"/>
                <a:ext cx="28" cy="23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26" y="4"/>
                  </a:cxn>
                  <a:cxn ang="0">
                    <a:pos x="28" y="10"/>
                  </a:cxn>
                  <a:cxn ang="0">
                    <a:pos x="28" y="16"/>
                  </a:cxn>
                  <a:cxn ang="0">
                    <a:pos x="26" y="18"/>
                  </a:cxn>
                  <a:cxn ang="0">
                    <a:pos x="23" y="18"/>
                  </a:cxn>
                  <a:cxn ang="0">
                    <a:pos x="21" y="18"/>
                  </a:cxn>
                  <a:cxn ang="0">
                    <a:pos x="19" y="18"/>
                  </a:cxn>
                  <a:cxn ang="0">
                    <a:pos x="19" y="18"/>
                  </a:cxn>
                  <a:cxn ang="0">
                    <a:pos x="17" y="19"/>
                  </a:cxn>
                  <a:cxn ang="0">
                    <a:pos x="13" y="21"/>
                  </a:cxn>
                  <a:cxn ang="0">
                    <a:pos x="9" y="23"/>
                  </a:cxn>
                  <a:cxn ang="0">
                    <a:pos x="7" y="21"/>
                  </a:cxn>
                  <a:cxn ang="0">
                    <a:pos x="7" y="19"/>
                  </a:cxn>
                  <a:cxn ang="0">
                    <a:pos x="7" y="19"/>
                  </a:cxn>
                  <a:cxn ang="0">
                    <a:pos x="7" y="19"/>
                  </a:cxn>
                  <a:cxn ang="0">
                    <a:pos x="5" y="16"/>
                  </a:cxn>
                  <a:cxn ang="0">
                    <a:pos x="2" y="8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5" y="0"/>
                  </a:cxn>
                  <a:cxn ang="0">
                    <a:pos x="13" y="2"/>
                  </a:cxn>
                  <a:cxn ang="0">
                    <a:pos x="19" y="2"/>
                  </a:cxn>
                  <a:cxn ang="0">
                    <a:pos x="23" y="2"/>
                  </a:cxn>
                  <a:cxn ang="0">
                    <a:pos x="24" y="2"/>
                  </a:cxn>
                </a:cxnLst>
                <a:rect l="0" t="0" r="r" b="b"/>
                <a:pathLst>
                  <a:path w="28" h="23">
                    <a:moveTo>
                      <a:pt x="24" y="2"/>
                    </a:moveTo>
                    <a:lnTo>
                      <a:pt x="26" y="4"/>
                    </a:lnTo>
                    <a:lnTo>
                      <a:pt x="28" y="10"/>
                    </a:lnTo>
                    <a:lnTo>
                      <a:pt x="28" y="16"/>
                    </a:lnTo>
                    <a:lnTo>
                      <a:pt x="26" y="18"/>
                    </a:lnTo>
                    <a:lnTo>
                      <a:pt x="23" y="18"/>
                    </a:lnTo>
                    <a:lnTo>
                      <a:pt x="21" y="18"/>
                    </a:lnTo>
                    <a:lnTo>
                      <a:pt x="19" y="18"/>
                    </a:lnTo>
                    <a:lnTo>
                      <a:pt x="19" y="18"/>
                    </a:lnTo>
                    <a:lnTo>
                      <a:pt x="17" y="19"/>
                    </a:lnTo>
                    <a:lnTo>
                      <a:pt x="13" y="21"/>
                    </a:lnTo>
                    <a:lnTo>
                      <a:pt x="9" y="23"/>
                    </a:lnTo>
                    <a:lnTo>
                      <a:pt x="7" y="21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5" y="16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3" y="2"/>
                    </a:lnTo>
                    <a:lnTo>
                      <a:pt x="19" y="2"/>
                    </a:lnTo>
                    <a:lnTo>
                      <a:pt x="23" y="2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7" name="Freeform 92"/>
              <p:cNvSpPr>
                <a:spLocks noChangeAspect="1"/>
              </p:cNvSpPr>
              <p:nvPr/>
            </p:nvSpPr>
            <p:spPr bwMode="auto">
              <a:xfrm>
                <a:off x="953" y="3310"/>
                <a:ext cx="86" cy="53"/>
              </a:xfrm>
              <a:custGeom>
                <a:avLst/>
                <a:gdLst/>
                <a:ahLst/>
                <a:cxnLst>
                  <a:cxn ang="0">
                    <a:pos x="17" y="4"/>
                  </a:cxn>
                  <a:cxn ang="0">
                    <a:pos x="15" y="2"/>
                  </a:cxn>
                  <a:cxn ang="0">
                    <a:pos x="13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1"/>
                  </a:cxn>
                  <a:cxn ang="0">
                    <a:pos x="2" y="15"/>
                  </a:cxn>
                  <a:cxn ang="0">
                    <a:pos x="6" y="19"/>
                  </a:cxn>
                  <a:cxn ang="0">
                    <a:pos x="11" y="23"/>
                  </a:cxn>
                  <a:cxn ang="0">
                    <a:pos x="15" y="29"/>
                  </a:cxn>
                  <a:cxn ang="0">
                    <a:pos x="19" y="31"/>
                  </a:cxn>
                  <a:cxn ang="0">
                    <a:pos x="21" y="32"/>
                  </a:cxn>
                  <a:cxn ang="0">
                    <a:pos x="23" y="32"/>
                  </a:cxn>
                  <a:cxn ang="0">
                    <a:pos x="27" y="31"/>
                  </a:cxn>
                  <a:cxn ang="0">
                    <a:pos x="30" y="31"/>
                  </a:cxn>
                  <a:cxn ang="0">
                    <a:pos x="30" y="34"/>
                  </a:cxn>
                  <a:cxn ang="0">
                    <a:pos x="30" y="40"/>
                  </a:cxn>
                  <a:cxn ang="0">
                    <a:pos x="30" y="46"/>
                  </a:cxn>
                  <a:cxn ang="0">
                    <a:pos x="32" y="52"/>
                  </a:cxn>
                  <a:cxn ang="0">
                    <a:pos x="32" y="53"/>
                  </a:cxn>
                  <a:cxn ang="0">
                    <a:pos x="34" y="53"/>
                  </a:cxn>
                  <a:cxn ang="0">
                    <a:pos x="38" y="53"/>
                  </a:cxn>
                  <a:cxn ang="0">
                    <a:pos x="44" y="53"/>
                  </a:cxn>
                  <a:cxn ang="0">
                    <a:pos x="53" y="50"/>
                  </a:cxn>
                  <a:cxn ang="0">
                    <a:pos x="63" y="46"/>
                  </a:cxn>
                  <a:cxn ang="0">
                    <a:pos x="69" y="44"/>
                  </a:cxn>
                  <a:cxn ang="0">
                    <a:pos x="74" y="40"/>
                  </a:cxn>
                  <a:cxn ang="0">
                    <a:pos x="78" y="38"/>
                  </a:cxn>
                  <a:cxn ang="0">
                    <a:pos x="82" y="36"/>
                  </a:cxn>
                  <a:cxn ang="0">
                    <a:pos x="86" y="32"/>
                  </a:cxn>
                  <a:cxn ang="0">
                    <a:pos x="86" y="29"/>
                  </a:cxn>
                  <a:cxn ang="0">
                    <a:pos x="82" y="27"/>
                  </a:cxn>
                  <a:cxn ang="0">
                    <a:pos x="74" y="25"/>
                  </a:cxn>
                  <a:cxn ang="0">
                    <a:pos x="69" y="23"/>
                  </a:cxn>
                  <a:cxn ang="0">
                    <a:pos x="63" y="21"/>
                  </a:cxn>
                  <a:cxn ang="0">
                    <a:pos x="61" y="19"/>
                  </a:cxn>
                  <a:cxn ang="0">
                    <a:pos x="59" y="17"/>
                  </a:cxn>
                  <a:cxn ang="0">
                    <a:pos x="57" y="13"/>
                  </a:cxn>
                  <a:cxn ang="0">
                    <a:pos x="51" y="10"/>
                  </a:cxn>
                  <a:cxn ang="0">
                    <a:pos x="46" y="8"/>
                  </a:cxn>
                  <a:cxn ang="0">
                    <a:pos x="40" y="10"/>
                  </a:cxn>
                  <a:cxn ang="0">
                    <a:pos x="32" y="10"/>
                  </a:cxn>
                  <a:cxn ang="0">
                    <a:pos x="27" y="10"/>
                  </a:cxn>
                  <a:cxn ang="0">
                    <a:pos x="25" y="10"/>
                  </a:cxn>
                  <a:cxn ang="0">
                    <a:pos x="17" y="4"/>
                  </a:cxn>
                </a:cxnLst>
                <a:rect l="0" t="0" r="r" b="b"/>
                <a:pathLst>
                  <a:path w="86" h="53">
                    <a:moveTo>
                      <a:pt x="17" y="4"/>
                    </a:moveTo>
                    <a:lnTo>
                      <a:pt x="15" y="2"/>
                    </a:lnTo>
                    <a:lnTo>
                      <a:pt x="13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1"/>
                    </a:lnTo>
                    <a:lnTo>
                      <a:pt x="2" y="15"/>
                    </a:lnTo>
                    <a:lnTo>
                      <a:pt x="6" y="19"/>
                    </a:lnTo>
                    <a:lnTo>
                      <a:pt x="11" y="23"/>
                    </a:lnTo>
                    <a:lnTo>
                      <a:pt x="15" y="29"/>
                    </a:lnTo>
                    <a:lnTo>
                      <a:pt x="19" y="31"/>
                    </a:lnTo>
                    <a:lnTo>
                      <a:pt x="21" y="32"/>
                    </a:lnTo>
                    <a:lnTo>
                      <a:pt x="23" y="32"/>
                    </a:lnTo>
                    <a:lnTo>
                      <a:pt x="27" y="31"/>
                    </a:lnTo>
                    <a:lnTo>
                      <a:pt x="30" y="31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6"/>
                    </a:lnTo>
                    <a:lnTo>
                      <a:pt x="32" y="52"/>
                    </a:lnTo>
                    <a:lnTo>
                      <a:pt x="32" y="53"/>
                    </a:lnTo>
                    <a:lnTo>
                      <a:pt x="34" y="53"/>
                    </a:lnTo>
                    <a:lnTo>
                      <a:pt x="38" y="53"/>
                    </a:lnTo>
                    <a:lnTo>
                      <a:pt x="44" y="53"/>
                    </a:lnTo>
                    <a:lnTo>
                      <a:pt x="53" y="50"/>
                    </a:lnTo>
                    <a:lnTo>
                      <a:pt x="63" y="46"/>
                    </a:lnTo>
                    <a:lnTo>
                      <a:pt x="69" y="44"/>
                    </a:lnTo>
                    <a:lnTo>
                      <a:pt x="74" y="40"/>
                    </a:lnTo>
                    <a:lnTo>
                      <a:pt x="78" y="38"/>
                    </a:lnTo>
                    <a:lnTo>
                      <a:pt x="82" y="36"/>
                    </a:lnTo>
                    <a:lnTo>
                      <a:pt x="86" y="32"/>
                    </a:lnTo>
                    <a:lnTo>
                      <a:pt x="86" y="29"/>
                    </a:lnTo>
                    <a:lnTo>
                      <a:pt x="82" y="27"/>
                    </a:lnTo>
                    <a:lnTo>
                      <a:pt x="74" y="25"/>
                    </a:lnTo>
                    <a:lnTo>
                      <a:pt x="69" y="23"/>
                    </a:lnTo>
                    <a:lnTo>
                      <a:pt x="63" y="21"/>
                    </a:lnTo>
                    <a:lnTo>
                      <a:pt x="61" y="19"/>
                    </a:lnTo>
                    <a:lnTo>
                      <a:pt x="59" y="17"/>
                    </a:lnTo>
                    <a:lnTo>
                      <a:pt x="57" y="13"/>
                    </a:lnTo>
                    <a:lnTo>
                      <a:pt x="51" y="10"/>
                    </a:lnTo>
                    <a:lnTo>
                      <a:pt x="46" y="8"/>
                    </a:lnTo>
                    <a:lnTo>
                      <a:pt x="40" y="10"/>
                    </a:lnTo>
                    <a:lnTo>
                      <a:pt x="32" y="10"/>
                    </a:lnTo>
                    <a:lnTo>
                      <a:pt x="27" y="10"/>
                    </a:lnTo>
                    <a:lnTo>
                      <a:pt x="25" y="10"/>
                    </a:lnTo>
                    <a:lnTo>
                      <a:pt x="17" y="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8" name="Freeform 93"/>
              <p:cNvSpPr>
                <a:spLocks noChangeAspect="1"/>
              </p:cNvSpPr>
              <p:nvPr/>
            </p:nvSpPr>
            <p:spPr bwMode="auto">
              <a:xfrm>
                <a:off x="959" y="3358"/>
                <a:ext cx="15" cy="17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5" y="2"/>
                  </a:cxn>
                  <a:cxn ang="0">
                    <a:pos x="15" y="7"/>
                  </a:cxn>
                  <a:cxn ang="0">
                    <a:pos x="15" y="13"/>
                  </a:cxn>
                  <a:cxn ang="0">
                    <a:pos x="11" y="17"/>
                  </a:cxn>
                  <a:cxn ang="0">
                    <a:pos x="5" y="17"/>
                  </a:cxn>
                  <a:cxn ang="0">
                    <a:pos x="2" y="13"/>
                  </a:cxn>
                  <a:cxn ang="0">
                    <a:pos x="0" y="11"/>
                  </a:cxn>
                  <a:cxn ang="0">
                    <a:pos x="0" y="9"/>
                  </a:cxn>
                  <a:cxn ang="0">
                    <a:pos x="0" y="7"/>
                  </a:cxn>
                  <a:cxn ang="0">
                    <a:pos x="2" y="4"/>
                  </a:cxn>
                  <a:cxn ang="0">
                    <a:pos x="5" y="2"/>
                  </a:cxn>
                  <a:cxn ang="0">
                    <a:pos x="13" y="0"/>
                  </a:cxn>
                </a:cxnLst>
                <a:rect l="0" t="0" r="r" b="b"/>
                <a:pathLst>
                  <a:path w="15" h="17">
                    <a:moveTo>
                      <a:pt x="13" y="0"/>
                    </a:moveTo>
                    <a:lnTo>
                      <a:pt x="15" y="2"/>
                    </a:lnTo>
                    <a:lnTo>
                      <a:pt x="15" y="7"/>
                    </a:lnTo>
                    <a:lnTo>
                      <a:pt x="15" y="13"/>
                    </a:lnTo>
                    <a:lnTo>
                      <a:pt x="11" y="17"/>
                    </a:lnTo>
                    <a:lnTo>
                      <a:pt x="5" y="17"/>
                    </a:lnTo>
                    <a:lnTo>
                      <a:pt x="2" y="13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9" name="Freeform 94"/>
              <p:cNvSpPr>
                <a:spLocks noChangeAspect="1"/>
              </p:cNvSpPr>
              <p:nvPr/>
            </p:nvSpPr>
            <p:spPr bwMode="auto">
              <a:xfrm>
                <a:off x="1027" y="3398"/>
                <a:ext cx="128" cy="149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5" y="4"/>
                  </a:cxn>
                  <a:cxn ang="0">
                    <a:pos x="23" y="2"/>
                  </a:cxn>
                  <a:cxn ang="0">
                    <a:pos x="19" y="0"/>
                  </a:cxn>
                  <a:cxn ang="0">
                    <a:pos x="16" y="0"/>
                  </a:cxn>
                  <a:cxn ang="0">
                    <a:pos x="14" y="4"/>
                  </a:cxn>
                  <a:cxn ang="0">
                    <a:pos x="16" y="9"/>
                  </a:cxn>
                  <a:cxn ang="0">
                    <a:pos x="18" y="17"/>
                  </a:cxn>
                  <a:cxn ang="0">
                    <a:pos x="19" y="23"/>
                  </a:cxn>
                  <a:cxn ang="0">
                    <a:pos x="21" y="28"/>
                  </a:cxn>
                  <a:cxn ang="0">
                    <a:pos x="21" y="34"/>
                  </a:cxn>
                  <a:cxn ang="0">
                    <a:pos x="21" y="40"/>
                  </a:cxn>
                  <a:cxn ang="0">
                    <a:pos x="18" y="44"/>
                  </a:cxn>
                  <a:cxn ang="0">
                    <a:pos x="12" y="47"/>
                  </a:cxn>
                  <a:cxn ang="0">
                    <a:pos x="4" y="53"/>
                  </a:cxn>
                  <a:cxn ang="0">
                    <a:pos x="0" y="59"/>
                  </a:cxn>
                  <a:cxn ang="0">
                    <a:pos x="2" y="68"/>
                  </a:cxn>
                  <a:cxn ang="0">
                    <a:pos x="6" y="78"/>
                  </a:cxn>
                  <a:cxn ang="0">
                    <a:pos x="10" y="86"/>
                  </a:cxn>
                  <a:cxn ang="0">
                    <a:pos x="12" y="93"/>
                  </a:cxn>
                  <a:cxn ang="0">
                    <a:pos x="12" y="101"/>
                  </a:cxn>
                  <a:cxn ang="0">
                    <a:pos x="12" y="112"/>
                  </a:cxn>
                  <a:cxn ang="0">
                    <a:pos x="14" y="124"/>
                  </a:cxn>
                  <a:cxn ang="0">
                    <a:pos x="19" y="137"/>
                  </a:cxn>
                  <a:cxn ang="0">
                    <a:pos x="27" y="145"/>
                  </a:cxn>
                  <a:cxn ang="0">
                    <a:pos x="37" y="149"/>
                  </a:cxn>
                  <a:cxn ang="0">
                    <a:pos x="44" y="149"/>
                  </a:cxn>
                  <a:cxn ang="0">
                    <a:pos x="50" y="145"/>
                  </a:cxn>
                  <a:cxn ang="0">
                    <a:pos x="54" y="137"/>
                  </a:cxn>
                  <a:cxn ang="0">
                    <a:pos x="58" y="130"/>
                  </a:cxn>
                  <a:cxn ang="0">
                    <a:pos x="61" y="124"/>
                  </a:cxn>
                  <a:cxn ang="0">
                    <a:pos x="65" y="120"/>
                  </a:cxn>
                  <a:cxn ang="0">
                    <a:pos x="75" y="118"/>
                  </a:cxn>
                  <a:cxn ang="0">
                    <a:pos x="88" y="116"/>
                  </a:cxn>
                  <a:cxn ang="0">
                    <a:pos x="102" y="110"/>
                  </a:cxn>
                  <a:cxn ang="0">
                    <a:pos x="113" y="107"/>
                  </a:cxn>
                  <a:cxn ang="0">
                    <a:pos x="119" y="101"/>
                  </a:cxn>
                  <a:cxn ang="0">
                    <a:pos x="124" y="97"/>
                  </a:cxn>
                  <a:cxn ang="0">
                    <a:pos x="128" y="91"/>
                  </a:cxn>
                  <a:cxn ang="0">
                    <a:pos x="128" y="86"/>
                  </a:cxn>
                  <a:cxn ang="0">
                    <a:pos x="121" y="78"/>
                  </a:cxn>
                  <a:cxn ang="0">
                    <a:pos x="111" y="70"/>
                  </a:cxn>
                  <a:cxn ang="0">
                    <a:pos x="107" y="65"/>
                  </a:cxn>
                  <a:cxn ang="0">
                    <a:pos x="105" y="59"/>
                  </a:cxn>
                  <a:cxn ang="0">
                    <a:pos x="103" y="51"/>
                  </a:cxn>
                  <a:cxn ang="0">
                    <a:pos x="100" y="42"/>
                  </a:cxn>
                  <a:cxn ang="0">
                    <a:pos x="90" y="32"/>
                  </a:cxn>
                  <a:cxn ang="0">
                    <a:pos x="79" y="23"/>
                  </a:cxn>
                  <a:cxn ang="0">
                    <a:pos x="63" y="19"/>
                  </a:cxn>
                  <a:cxn ang="0">
                    <a:pos x="50" y="17"/>
                  </a:cxn>
                  <a:cxn ang="0">
                    <a:pos x="40" y="13"/>
                  </a:cxn>
                  <a:cxn ang="0">
                    <a:pos x="33" y="9"/>
                  </a:cxn>
                  <a:cxn ang="0">
                    <a:pos x="27" y="6"/>
                  </a:cxn>
                </a:cxnLst>
                <a:rect l="0" t="0" r="r" b="b"/>
                <a:pathLst>
                  <a:path w="128" h="149">
                    <a:moveTo>
                      <a:pt x="27" y="6"/>
                    </a:moveTo>
                    <a:lnTo>
                      <a:pt x="25" y="4"/>
                    </a:lnTo>
                    <a:lnTo>
                      <a:pt x="23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16" y="9"/>
                    </a:lnTo>
                    <a:lnTo>
                      <a:pt x="18" y="17"/>
                    </a:lnTo>
                    <a:lnTo>
                      <a:pt x="19" y="23"/>
                    </a:lnTo>
                    <a:lnTo>
                      <a:pt x="21" y="28"/>
                    </a:lnTo>
                    <a:lnTo>
                      <a:pt x="21" y="34"/>
                    </a:lnTo>
                    <a:lnTo>
                      <a:pt x="21" y="40"/>
                    </a:lnTo>
                    <a:lnTo>
                      <a:pt x="18" y="44"/>
                    </a:lnTo>
                    <a:lnTo>
                      <a:pt x="12" y="47"/>
                    </a:lnTo>
                    <a:lnTo>
                      <a:pt x="4" y="53"/>
                    </a:lnTo>
                    <a:lnTo>
                      <a:pt x="0" y="59"/>
                    </a:lnTo>
                    <a:lnTo>
                      <a:pt x="2" y="68"/>
                    </a:lnTo>
                    <a:lnTo>
                      <a:pt x="6" y="78"/>
                    </a:lnTo>
                    <a:lnTo>
                      <a:pt x="10" y="86"/>
                    </a:lnTo>
                    <a:lnTo>
                      <a:pt x="12" y="93"/>
                    </a:lnTo>
                    <a:lnTo>
                      <a:pt x="12" y="101"/>
                    </a:lnTo>
                    <a:lnTo>
                      <a:pt x="12" y="112"/>
                    </a:lnTo>
                    <a:lnTo>
                      <a:pt x="14" y="124"/>
                    </a:lnTo>
                    <a:lnTo>
                      <a:pt x="19" y="137"/>
                    </a:lnTo>
                    <a:lnTo>
                      <a:pt x="27" y="145"/>
                    </a:lnTo>
                    <a:lnTo>
                      <a:pt x="37" y="149"/>
                    </a:lnTo>
                    <a:lnTo>
                      <a:pt x="44" y="149"/>
                    </a:lnTo>
                    <a:lnTo>
                      <a:pt x="50" y="145"/>
                    </a:lnTo>
                    <a:lnTo>
                      <a:pt x="54" y="137"/>
                    </a:lnTo>
                    <a:lnTo>
                      <a:pt x="58" y="130"/>
                    </a:lnTo>
                    <a:lnTo>
                      <a:pt x="61" y="124"/>
                    </a:lnTo>
                    <a:lnTo>
                      <a:pt x="65" y="120"/>
                    </a:lnTo>
                    <a:lnTo>
                      <a:pt x="75" y="118"/>
                    </a:lnTo>
                    <a:lnTo>
                      <a:pt x="88" y="116"/>
                    </a:lnTo>
                    <a:lnTo>
                      <a:pt x="102" y="110"/>
                    </a:lnTo>
                    <a:lnTo>
                      <a:pt x="113" y="107"/>
                    </a:lnTo>
                    <a:lnTo>
                      <a:pt x="119" y="101"/>
                    </a:lnTo>
                    <a:lnTo>
                      <a:pt x="124" y="97"/>
                    </a:lnTo>
                    <a:lnTo>
                      <a:pt x="128" y="91"/>
                    </a:lnTo>
                    <a:lnTo>
                      <a:pt x="128" y="86"/>
                    </a:lnTo>
                    <a:lnTo>
                      <a:pt x="121" y="78"/>
                    </a:lnTo>
                    <a:lnTo>
                      <a:pt x="111" y="70"/>
                    </a:lnTo>
                    <a:lnTo>
                      <a:pt x="107" y="65"/>
                    </a:lnTo>
                    <a:lnTo>
                      <a:pt x="105" y="59"/>
                    </a:lnTo>
                    <a:lnTo>
                      <a:pt x="103" y="51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79" y="23"/>
                    </a:lnTo>
                    <a:lnTo>
                      <a:pt x="63" y="19"/>
                    </a:lnTo>
                    <a:lnTo>
                      <a:pt x="50" y="17"/>
                    </a:lnTo>
                    <a:lnTo>
                      <a:pt x="40" y="13"/>
                    </a:lnTo>
                    <a:lnTo>
                      <a:pt x="33" y="9"/>
                    </a:lnTo>
                    <a:lnTo>
                      <a:pt x="27" y="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30" name="Freeform 25"/>
            <p:cNvSpPr>
              <a:spLocks noChangeAspect="1"/>
            </p:cNvSpPr>
            <p:nvPr/>
          </p:nvSpPr>
          <p:spPr bwMode="auto">
            <a:xfrm>
              <a:off x="6341238" y="1361981"/>
              <a:ext cx="910956" cy="858548"/>
            </a:xfrm>
            <a:custGeom>
              <a:avLst/>
              <a:gdLst/>
              <a:ahLst/>
              <a:cxnLst>
                <a:cxn ang="0">
                  <a:pos x="0" y="473"/>
                </a:cxn>
                <a:cxn ang="0">
                  <a:pos x="348" y="505"/>
                </a:cxn>
                <a:cxn ang="0">
                  <a:pos x="396" y="0"/>
                </a:cxn>
                <a:cxn ang="0">
                  <a:pos x="674" y="16"/>
                </a:cxn>
                <a:cxn ang="0">
                  <a:pos x="664" y="233"/>
                </a:cxn>
                <a:cxn ang="0">
                  <a:pos x="692" y="256"/>
                </a:cxn>
                <a:cxn ang="0">
                  <a:pos x="717" y="256"/>
                </a:cxn>
                <a:cxn ang="0">
                  <a:pos x="738" y="276"/>
                </a:cxn>
                <a:cxn ang="0">
                  <a:pos x="779" y="286"/>
                </a:cxn>
                <a:cxn ang="0">
                  <a:pos x="864" y="323"/>
                </a:cxn>
                <a:cxn ang="0">
                  <a:pos x="878" y="307"/>
                </a:cxn>
                <a:cxn ang="0">
                  <a:pos x="933" y="339"/>
                </a:cxn>
                <a:cxn ang="0">
                  <a:pos x="1004" y="337"/>
                </a:cxn>
                <a:cxn ang="0">
                  <a:pos x="1054" y="323"/>
                </a:cxn>
                <a:cxn ang="0">
                  <a:pos x="1123" y="310"/>
                </a:cxn>
                <a:cxn ang="0">
                  <a:pos x="1185" y="344"/>
                </a:cxn>
                <a:cxn ang="0">
                  <a:pos x="1194" y="355"/>
                </a:cxn>
                <a:cxn ang="0">
                  <a:pos x="1228" y="355"/>
                </a:cxn>
                <a:cxn ang="0">
                  <a:pos x="1234" y="533"/>
                </a:cxn>
                <a:cxn ang="0">
                  <a:pos x="1282" y="621"/>
                </a:cxn>
                <a:cxn ang="0">
                  <a:pos x="1265" y="690"/>
                </a:cxn>
                <a:cxn ang="0">
                  <a:pos x="1268" y="747"/>
                </a:cxn>
                <a:cxn ang="0">
                  <a:pos x="1247" y="776"/>
                </a:cxn>
                <a:cxn ang="0">
                  <a:pos x="1255" y="786"/>
                </a:cxn>
                <a:cxn ang="0">
                  <a:pos x="1202" y="802"/>
                </a:cxn>
                <a:cxn ang="0">
                  <a:pos x="1161" y="806"/>
                </a:cxn>
                <a:cxn ang="0">
                  <a:pos x="1169" y="776"/>
                </a:cxn>
                <a:cxn ang="0">
                  <a:pos x="1147" y="794"/>
                </a:cxn>
                <a:cxn ang="0">
                  <a:pos x="1148" y="829"/>
                </a:cxn>
                <a:cxn ang="0">
                  <a:pos x="1119" y="865"/>
                </a:cxn>
                <a:cxn ang="0">
                  <a:pos x="968" y="942"/>
                </a:cxn>
                <a:cxn ang="0">
                  <a:pos x="920" y="991"/>
                </a:cxn>
                <a:cxn ang="0">
                  <a:pos x="875" y="1098"/>
                </a:cxn>
                <a:cxn ang="0">
                  <a:pos x="912" y="1208"/>
                </a:cxn>
                <a:cxn ang="0">
                  <a:pos x="877" y="1208"/>
                </a:cxn>
                <a:cxn ang="0">
                  <a:pos x="712" y="1151"/>
                </a:cxn>
                <a:cxn ang="0">
                  <a:pos x="695" y="1103"/>
                </a:cxn>
                <a:cxn ang="0">
                  <a:pos x="677" y="1082"/>
                </a:cxn>
                <a:cxn ang="0">
                  <a:pos x="672" y="1019"/>
                </a:cxn>
                <a:cxn ang="0">
                  <a:pos x="640" y="996"/>
                </a:cxn>
                <a:cxn ang="0">
                  <a:pos x="553" y="827"/>
                </a:cxn>
                <a:cxn ang="0">
                  <a:pos x="510" y="795"/>
                </a:cxn>
                <a:cxn ang="0">
                  <a:pos x="497" y="768"/>
                </a:cxn>
                <a:cxn ang="0">
                  <a:pos x="368" y="762"/>
                </a:cxn>
                <a:cxn ang="0">
                  <a:pos x="299" y="841"/>
                </a:cxn>
                <a:cxn ang="0">
                  <a:pos x="182" y="758"/>
                </a:cxn>
                <a:cxn ang="0">
                  <a:pos x="147" y="644"/>
                </a:cxn>
                <a:cxn ang="0">
                  <a:pos x="35" y="537"/>
                </a:cxn>
                <a:cxn ang="0">
                  <a:pos x="23" y="502"/>
                </a:cxn>
                <a:cxn ang="0">
                  <a:pos x="7" y="497"/>
                </a:cxn>
                <a:cxn ang="0">
                  <a:pos x="0" y="473"/>
                </a:cxn>
                <a:cxn ang="0">
                  <a:pos x="0" y="473"/>
                </a:cxn>
              </a:cxnLst>
              <a:rect l="0" t="0" r="r" b="b"/>
              <a:pathLst>
                <a:path w="1282" h="1208">
                  <a:moveTo>
                    <a:pt x="0" y="473"/>
                  </a:moveTo>
                  <a:lnTo>
                    <a:pt x="348" y="505"/>
                  </a:lnTo>
                  <a:lnTo>
                    <a:pt x="396" y="0"/>
                  </a:lnTo>
                  <a:lnTo>
                    <a:pt x="674" y="16"/>
                  </a:lnTo>
                  <a:lnTo>
                    <a:pt x="664" y="233"/>
                  </a:lnTo>
                  <a:lnTo>
                    <a:pt x="692" y="256"/>
                  </a:lnTo>
                  <a:lnTo>
                    <a:pt x="717" y="256"/>
                  </a:lnTo>
                  <a:lnTo>
                    <a:pt x="738" y="276"/>
                  </a:lnTo>
                  <a:lnTo>
                    <a:pt x="779" y="286"/>
                  </a:lnTo>
                  <a:lnTo>
                    <a:pt x="864" y="323"/>
                  </a:lnTo>
                  <a:lnTo>
                    <a:pt x="878" y="307"/>
                  </a:lnTo>
                  <a:lnTo>
                    <a:pt x="933" y="339"/>
                  </a:lnTo>
                  <a:lnTo>
                    <a:pt x="1004" y="337"/>
                  </a:lnTo>
                  <a:lnTo>
                    <a:pt x="1054" y="323"/>
                  </a:lnTo>
                  <a:lnTo>
                    <a:pt x="1123" y="310"/>
                  </a:lnTo>
                  <a:lnTo>
                    <a:pt x="1185" y="344"/>
                  </a:lnTo>
                  <a:lnTo>
                    <a:pt x="1194" y="355"/>
                  </a:lnTo>
                  <a:lnTo>
                    <a:pt x="1228" y="355"/>
                  </a:lnTo>
                  <a:lnTo>
                    <a:pt x="1234" y="533"/>
                  </a:lnTo>
                  <a:lnTo>
                    <a:pt x="1282" y="621"/>
                  </a:lnTo>
                  <a:lnTo>
                    <a:pt x="1265" y="690"/>
                  </a:lnTo>
                  <a:lnTo>
                    <a:pt x="1268" y="747"/>
                  </a:lnTo>
                  <a:lnTo>
                    <a:pt x="1247" y="776"/>
                  </a:lnTo>
                  <a:lnTo>
                    <a:pt x="1255" y="786"/>
                  </a:lnTo>
                  <a:lnTo>
                    <a:pt x="1202" y="802"/>
                  </a:lnTo>
                  <a:lnTo>
                    <a:pt x="1161" y="806"/>
                  </a:lnTo>
                  <a:lnTo>
                    <a:pt x="1169" y="776"/>
                  </a:lnTo>
                  <a:lnTo>
                    <a:pt x="1147" y="794"/>
                  </a:lnTo>
                  <a:lnTo>
                    <a:pt x="1148" y="829"/>
                  </a:lnTo>
                  <a:lnTo>
                    <a:pt x="1119" y="865"/>
                  </a:lnTo>
                  <a:lnTo>
                    <a:pt x="968" y="942"/>
                  </a:lnTo>
                  <a:lnTo>
                    <a:pt x="920" y="991"/>
                  </a:lnTo>
                  <a:lnTo>
                    <a:pt x="875" y="1098"/>
                  </a:lnTo>
                  <a:lnTo>
                    <a:pt x="912" y="1208"/>
                  </a:lnTo>
                  <a:lnTo>
                    <a:pt x="877" y="1208"/>
                  </a:lnTo>
                  <a:lnTo>
                    <a:pt x="712" y="1151"/>
                  </a:lnTo>
                  <a:lnTo>
                    <a:pt x="695" y="1103"/>
                  </a:lnTo>
                  <a:lnTo>
                    <a:pt x="677" y="1082"/>
                  </a:lnTo>
                  <a:lnTo>
                    <a:pt x="672" y="1019"/>
                  </a:lnTo>
                  <a:lnTo>
                    <a:pt x="640" y="996"/>
                  </a:lnTo>
                  <a:lnTo>
                    <a:pt x="553" y="827"/>
                  </a:lnTo>
                  <a:lnTo>
                    <a:pt x="510" y="795"/>
                  </a:lnTo>
                  <a:lnTo>
                    <a:pt x="497" y="768"/>
                  </a:lnTo>
                  <a:lnTo>
                    <a:pt x="368" y="762"/>
                  </a:lnTo>
                  <a:lnTo>
                    <a:pt x="299" y="841"/>
                  </a:lnTo>
                  <a:lnTo>
                    <a:pt x="182" y="758"/>
                  </a:lnTo>
                  <a:lnTo>
                    <a:pt x="147" y="644"/>
                  </a:lnTo>
                  <a:lnTo>
                    <a:pt x="35" y="537"/>
                  </a:lnTo>
                  <a:lnTo>
                    <a:pt x="23" y="502"/>
                  </a:lnTo>
                  <a:lnTo>
                    <a:pt x="7" y="497"/>
                  </a:lnTo>
                  <a:lnTo>
                    <a:pt x="0" y="473"/>
                  </a:lnTo>
                  <a:lnTo>
                    <a:pt x="0" y="47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1" name="Freeform 43"/>
            <p:cNvSpPr>
              <a:spLocks noChangeAspect="1"/>
            </p:cNvSpPr>
            <p:nvPr/>
          </p:nvSpPr>
          <p:spPr bwMode="auto">
            <a:xfrm>
              <a:off x="5396887" y="361999"/>
              <a:ext cx="519429" cy="429985"/>
            </a:xfrm>
            <a:custGeom>
              <a:avLst/>
              <a:gdLst/>
              <a:ahLst/>
              <a:cxnLst>
                <a:cxn ang="0">
                  <a:pos x="0" y="451"/>
                </a:cxn>
                <a:cxn ang="0">
                  <a:pos x="32" y="298"/>
                </a:cxn>
                <a:cxn ang="0">
                  <a:pos x="68" y="254"/>
                </a:cxn>
                <a:cxn ang="0">
                  <a:pos x="158" y="0"/>
                </a:cxn>
                <a:cxn ang="0">
                  <a:pos x="204" y="13"/>
                </a:cxn>
                <a:cxn ang="0">
                  <a:pos x="206" y="24"/>
                </a:cxn>
                <a:cxn ang="0">
                  <a:pos x="217" y="25"/>
                </a:cxn>
                <a:cxn ang="0">
                  <a:pos x="273" y="113"/>
                </a:cxn>
                <a:cxn ang="0">
                  <a:pos x="335" y="112"/>
                </a:cxn>
                <a:cxn ang="0">
                  <a:pos x="381" y="132"/>
                </a:cxn>
                <a:cxn ang="0">
                  <a:pos x="404" y="128"/>
                </a:cxn>
                <a:cxn ang="0">
                  <a:pos x="544" y="132"/>
                </a:cxn>
                <a:cxn ang="0">
                  <a:pos x="704" y="167"/>
                </a:cxn>
                <a:cxn ang="0">
                  <a:pos x="712" y="188"/>
                </a:cxn>
                <a:cxn ang="0">
                  <a:pos x="731" y="215"/>
                </a:cxn>
                <a:cxn ang="0">
                  <a:pos x="676" y="297"/>
                </a:cxn>
                <a:cxn ang="0">
                  <a:pos x="643" y="327"/>
                </a:cxn>
                <a:cxn ang="0">
                  <a:pos x="638" y="349"/>
                </a:cxn>
                <a:cxn ang="0">
                  <a:pos x="657" y="373"/>
                </a:cxn>
                <a:cxn ang="0">
                  <a:pos x="635" y="423"/>
                </a:cxn>
                <a:cxn ang="0">
                  <a:pos x="590" y="605"/>
                </a:cxn>
                <a:cxn ang="0">
                  <a:pos x="344" y="546"/>
                </a:cxn>
                <a:cxn ang="0">
                  <a:pos x="0" y="451"/>
                </a:cxn>
                <a:cxn ang="0">
                  <a:pos x="0" y="451"/>
                </a:cxn>
              </a:cxnLst>
              <a:rect l="0" t="0" r="r" b="b"/>
              <a:pathLst>
                <a:path w="731" h="605">
                  <a:moveTo>
                    <a:pt x="0" y="451"/>
                  </a:moveTo>
                  <a:lnTo>
                    <a:pt x="32" y="298"/>
                  </a:lnTo>
                  <a:lnTo>
                    <a:pt x="68" y="254"/>
                  </a:lnTo>
                  <a:lnTo>
                    <a:pt x="158" y="0"/>
                  </a:lnTo>
                  <a:lnTo>
                    <a:pt x="204" y="13"/>
                  </a:lnTo>
                  <a:lnTo>
                    <a:pt x="206" y="24"/>
                  </a:lnTo>
                  <a:lnTo>
                    <a:pt x="217" y="25"/>
                  </a:lnTo>
                  <a:lnTo>
                    <a:pt x="273" y="113"/>
                  </a:lnTo>
                  <a:lnTo>
                    <a:pt x="335" y="112"/>
                  </a:lnTo>
                  <a:lnTo>
                    <a:pt x="381" y="132"/>
                  </a:lnTo>
                  <a:lnTo>
                    <a:pt x="404" y="128"/>
                  </a:lnTo>
                  <a:lnTo>
                    <a:pt x="544" y="132"/>
                  </a:lnTo>
                  <a:lnTo>
                    <a:pt x="704" y="167"/>
                  </a:lnTo>
                  <a:lnTo>
                    <a:pt x="712" y="188"/>
                  </a:lnTo>
                  <a:lnTo>
                    <a:pt x="731" y="215"/>
                  </a:lnTo>
                  <a:lnTo>
                    <a:pt x="676" y="297"/>
                  </a:lnTo>
                  <a:lnTo>
                    <a:pt x="643" y="327"/>
                  </a:lnTo>
                  <a:lnTo>
                    <a:pt x="638" y="349"/>
                  </a:lnTo>
                  <a:lnTo>
                    <a:pt x="657" y="373"/>
                  </a:lnTo>
                  <a:lnTo>
                    <a:pt x="635" y="423"/>
                  </a:lnTo>
                  <a:lnTo>
                    <a:pt x="590" y="605"/>
                  </a:lnTo>
                  <a:lnTo>
                    <a:pt x="344" y="546"/>
                  </a:lnTo>
                  <a:lnTo>
                    <a:pt x="0" y="451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32" name="Group 45"/>
            <p:cNvGrpSpPr>
              <a:grpSpLocks noChangeAspect="1"/>
            </p:cNvGrpSpPr>
            <p:nvPr/>
          </p:nvGrpSpPr>
          <p:grpSpPr bwMode="auto">
            <a:xfrm>
              <a:off x="5511289" y="173659"/>
              <a:ext cx="435582" cy="308452"/>
              <a:chOff x="686" y="995"/>
              <a:chExt cx="613" cy="434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240" name="Freeform 46"/>
              <p:cNvSpPr>
                <a:spLocks noChangeAspect="1"/>
              </p:cNvSpPr>
              <p:nvPr/>
            </p:nvSpPr>
            <p:spPr bwMode="auto">
              <a:xfrm>
                <a:off x="686" y="995"/>
                <a:ext cx="613" cy="434"/>
              </a:xfrm>
              <a:custGeom>
                <a:avLst/>
                <a:gdLst/>
                <a:ahLst/>
                <a:cxnLst>
                  <a:cxn ang="0">
                    <a:pos x="22" y="94"/>
                  </a:cxn>
                  <a:cxn ang="0">
                    <a:pos x="14" y="214"/>
                  </a:cxn>
                  <a:cxn ang="0">
                    <a:pos x="29" y="214"/>
                  </a:cxn>
                  <a:cxn ang="0">
                    <a:pos x="21" y="239"/>
                  </a:cxn>
                  <a:cxn ang="0">
                    <a:pos x="9" y="225"/>
                  </a:cxn>
                  <a:cxn ang="0">
                    <a:pos x="0" y="255"/>
                  </a:cxn>
                  <a:cxn ang="0">
                    <a:pos x="43" y="279"/>
                  </a:cxn>
                  <a:cxn ang="0">
                    <a:pos x="45" y="290"/>
                  </a:cxn>
                  <a:cxn ang="0">
                    <a:pos x="56" y="292"/>
                  </a:cxn>
                  <a:cxn ang="0">
                    <a:pos x="112" y="380"/>
                  </a:cxn>
                  <a:cxn ang="0">
                    <a:pos x="174" y="377"/>
                  </a:cxn>
                  <a:cxn ang="0">
                    <a:pos x="220" y="397"/>
                  </a:cxn>
                  <a:cxn ang="0">
                    <a:pos x="243" y="394"/>
                  </a:cxn>
                  <a:cxn ang="0">
                    <a:pos x="383" y="397"/>
                  </a:cxn>
                  <a:cxn ang="0">
                    <a:pos x="543" y="434"/>
                  </a:cxn>
                  <a:cxn ang="0">
                    <a:pos x="546" y="386"/>
                  </a:cxn>
                  <a:cxn ang="0">
                    <a:pos x="613" y="108"/>
                  </a:cxn>
                  <a:cxn ang="0">
                    <a:pos x="188" y="0"/>
                  </a:cxn>
                  <a:cxn ang="0">
                    <a:pos x="191" y="81"/>
                  </a:cxn>
                  <a:cxn ang="0">
                    <a:pos x="171" y="148"/>
                  </a:cxn>
                  <a:cxn ang="0">
                    <a:pos x="167" y="183"/>
                  </a:cxn>
                  <a:cxn ang="0">
                    <a:pos x="123" y="196"/>
                  </a:cxn>
                  <a:cxn ang="0">
                    <a:pos x="120" y="179"/>
                  </a:cxn>
                  <a:cxn ang="0">
                    <a:pos x="156" y="156"/>
                  </a:cxn>
                  <a:cxn ang="0">
                    <a:pos x="153" y="139"/>
                  </a:cxn>
                  <a:cxn ang="0">
                    <a:pos x="121" y="142"/>
                  </a:cxn>
                  <a:cxn ang="0">
                    <a:pos x="145" y="121"/>
                  </a:cxn>
                  <a:cxn ang="0">
                    <a:pos x="163" y="107"/>
                  </a:cxn>
                  <a:cxn ang="0">
                    <a:pos x="25" y="21"/>
                  </a:cxn>
                  <a:cxn ang="0">
                    <a:pos x="14" y="45"/>
                  </a:cxn>
                  <a:cxn ang="0">
                    <a:pos x="22" y="94"/>
                  </a:cxn>
                  <a:cxn ang="0">
                    <a:pos x="22" y="94"/>
                  </a:cxn>
                </a:cxnLst>
                <a:rect l="0" t="0" r="r" b="b"/>
                <a:pathLst>
                  <a:path w="613" h="434">
                    <a:moveTo>
                      <a:pt x="22" y="94"/>
                    </a:moveTo>
                    <a:lnTo>
                      <a:pt x="14" y="214"/>
                    </a:lnTo>
                    <a:lnTo>
                      <a:pt x="29" y="214"/>
                    </a:lnTo>
                    <a:lnTo>
                      <a:pt x="21" y="239"/>
                    </a:lnTo>
                    <a:lnTo>
                      <a:pt x="9" y="225"/>
                    </a:lnTo>
                    <a:lnTo>
                      <a:pt x="0" y="255"/>
                    </a:lnTo>
                    <a:lnTo>
                      <a:pt x="43" y="279"/>
                    </a:lnTo>
                    <a:lnTo>
                      <a:pt x="45" y="290"/>
                    </a:lnTo>
                    <a:lnTo>
                      <a:pt x="56" y="292"/>
                    </a:lnTo>
                    <a:lnTo>
                      <a:pt x="112" y="380"/>
                    </a:lnTo>
                    <a:lnTo>
                      <a:pt x="174" y="377"/>
                    </a:lnTo>
                    <a:lnTo>
                      <a:pt x="220" y="397"/>
                    </a:lnTo>
                    <a:lnTo>
                      <a:pt x="243" y="394"/>
                    </a:lnTo>
                    <a:lnTo>
                      <a:pt x="383" y="397"/>
                    </a:lnTo>
                    <a:lnTo>
                      <a:pt x="543" y="434"/>
                    </a:lnTo>
                    <a:lnTo>
                      <a:pt x="546" y="386"/>
                    </a:lnTo>
                    <a:lnTo>
                      <a:pt x="613" y="108"/>
                    </a:lnTo>
                    <a:lnTo>
                      <a:pt x="188" y="0"/>
                    </a:lnTo>
                    <a:lnTo>
                      <a:pt x="191" y="81"/>
                    </a:lnTo>
                    <a:lnTo>
                      <a:pt x="171" y="148"/>
                    </a:lnTo>
                    <a:lnTo>
                      <a:pt x="167" y="183"/>
                    </a:lnTo>
                    <a:lnTo>
                      <a:pt x="123" y="196"/>
                    </a:lnTo>
                    <a:lnTo>
                      <a:pt x="120" y="179"/>
                    </a:lnTo>
                    <a:lnTo>
                      <a:pt x="156" y="156"/>
                    </a:lnTo>
                    <a:lnTo>
                      <a:pt x="153" y="139"/>
                    </a:lnTo>
                    <a:lnTo>
                      <a:pt x="121" y="142"/>
                    </a:lnTo>
                    <a:lnTo>
                      <a:pt x="145" y="121"/>
                    </a:lnTo>
                    <a:lnTo>
                      <a:pt x="163" y="107"/>
                    </a:lnTo>
                    <a:lnTo>
                      <a:pt x="25" y="21"/>
                    </a:lnTo>
                    <a:lnTo>
                      <a:pt x="14" y="45"/>
                    </a:lnTo>
                    <a:lnTo>
                      <a:pt x="22" y="94"/>
                    </a:lnTo>
                    <a:lnTo>
                      <a:pt x="22" y="94"/>
                    </a:lnTo>
                    <a:close/>
                  </a:path>
                </a:pathLst>
              </a:custGeom>
              <a:solidFill>
                <a:srgbClr val="B8E7FF"/>
              </a:solidFill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41" name="Freeform 47"/>
              <p:cNvSpPr>
                <a:spLocks noChangeAspect="1"/>
              </p:cNvSpPr>
              <p:nvPr/>
            </p:nvSpPr>
            <p:spPr bwMode="auto">
              <a:xfrm>
                <a:off x="830" y="1020"/>
                <a:ext cx="28" cy="32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2" y="0"/>
                  </a:cxn>
                  <a:cxn ang="0">
                    <a:pos x="28" y="15"/>
                  </a:cxn>
                  <a:cxn ang="0">
                    <a:pos x="23" y="32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28" h="32">
                    <a:moveTo>
                      <a:pt x="0" y="15"/>
                    </a:moveTo>
                    <a:lnTo>
                      <a:pt x="22" y="0"/>
                    </a:lnTo>
                    <a:lnTo>
                      <a:pt x="28" y="15"/>
                    </a:lnTo>
                    <a:lnTo>
                      <a:pt x="23" y="3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33" name="Freeform 55"/>
            <p:cNvSpPr>
              <a:spLocks noChangeAspect="1"/>
            </p:cNvSpPr>
            <p:nvPr/>
          </p:nvSpPr>
          <p:spPr bwMode="auto">
            <a:xfrm>
              <a:off x="7940030" y="974639"/>
              <a:ext cx="291335" cy="282156"/>
            </a:xfrm>
            <a:custGeom>
              <a:avLst/>
              <a:gdLst/>
              <a:ahLst/>
              <a:cxnLst>
                <a:cxn ang="0">
                  <a:pos x="0" y="274"/>
                </a:cxn>
                <a:cxn ang="0">
                  <a:pos x="14" y="328"/>
                </a:cxn>
                <a:cxn ang="0">
                  <a:pos x="67" y="367"/>
                </a:cxn>
                <a:cxn ang="0">
                  <a:pos x="92" y="397"/>
                </a:cxn>
                <a:cxn ang="0">
                  <a:pos x="170" y="365"/>
                </a:cxn>
                <a:cxn ang="0">
                  <a:pos x="205" y="360"/>
                </a:cxn>
                <a:cxn ang="0">
                  <a:pos x="225" y="336"/>
                </a:cxn>
                <a:cxn ang="0">
                  <a:pos x="255" y="217"/>
                </a:cxn>
                <a:cxn ang="0">
                  <a:pos x="289" y="231"/>
                </a:cxn>
                <a:cxn ang="0">
                  <a:pos x="352" y="102"/>
                </a:cxn>
                <a:cxn ang="0">
                  <a:pos x="402" y="129"/>
                </a:cxn>
                <a:cxn ang="0">
                  <a:pos x="410" y="107"/>
                </a:cxn>
                <a:cxn ang="0">
                  <a:pos x="375" y="78"/>
                </a:cxn>
                <a:cxn ang="0">
                  <a:pos x="348" y="81"/>
                </a:cxn>
                <a:cxn ang="0">
                  <a:pos x="338" y="95"/>
                </a:cxn>
                <a:cxn ang="0">
                  <a:pos x="289" y="110"/>
                </a:cxn>
                <a:cxn ang="0">
                  <a:pos x="257" y="145"/>
                </a:cxn>
                <a:cxn ang="0">
                  <a:pos x="247" y="89"/>
                </a:cxn>
                <a:cxn ang="0">
                  <a:pos x="158" y="103"/>
                </a:cxn>
                <a:cxn ang="0">
                  <a:pos x="140" y="0"/>
                </a:cxn>
                <a:cxn ang="0">
                  <a:pos x="127" y="9"/>
                </a:cxn>
                <a:cxn ang="0">
                  <a:pos x="135" y="28"/>
                </a:cxn>
                <a:cxn ang="0">
                  <a:pos x="124" y="119"/>
                </a:cxn>
                <a:cxn ang="0">
                  <a:pos x="60" y="175"/>
                </a:cxn>
                <a:cxn ang="0">
                  <a:pos x="51" y="213"/>
                </a:cxn>
                <a:cxn ang="0">
                  <a:pos x="33" y="204"/>
                </a:cxn>
                <a:cxn ang="0">
                  <a:pos x="27" y="250"/>
                </a:cxn>
                <a:cxn ang="0">
                  <a:pos x="0" y="274"/>
                </a:cxn>
                <a:cxn ang="0">
                  <a:pos x="0" y="274"/>
                </a:cxn>
                <a:cxn ang="0">
                  <a:pos x="0" y="274"/>
                </a:cxn>
              </a:cxnLst>
              <a:rect l="0" t="0" r="r" b="b"/>
              <a:pathLst>
                <a:path w="410" h="397">
                  <a:moveTo>
                    <a:pt x="0" y="274"/>
                  </a:moveTo>
                  <a:lnTo>
                    <a:pt x="14" y="328"/>
                  </a:lnTo>
                  <a:lnTo>
                    <a:pt x="67" y="367"/>
                  </a:lnTo>
                  <a:lnTo>
                    <a:pt x="92" y="397"/>
                  </a:lnTo>
                  <a:lnTo>
                    <a:pt x="170" y="365"/>
                  </a:lnTo>
                  <a:lnTo>
                    <a:pt x="205" y="360"/>
                  </a:lnTo>
                  <a:lnTo>
                    <a:pt x="225" y="336"/>
                  </a:lnTo>
                  <a:lnTo>
                    <a:pt x="255" y="217"/>
                  </a:lnTo>
                  <a:lnTo>
                    <a:pt x="289" y="231"/>
                  </a:lnTo>
                  <a:lnTo>
                    <a:pt x="352" y="102"/>
                  </a:lnTo>
                  <a:lnTo>
                    <a:pt x="402" y="129"/>
                  </a:lnTo>
                  <a:lnTo>
                    <a:pt x="410" y="107"/>
                  </a:lnTo>
                  <a:lnTo>
                    <a:pt x="375" y="78"/>
                  </a:lnTo>
                  <a:lnTo>
                    <a:pt x="348" y="81"/>
                  </a:lnTo>
                  <a:lnTo>
                    <a:pt x="338" y="95"/>
                  </a:lnTo>
                  <a:lnTo>
                    <a:pt x="289" y="110"/>
                  </a:lnTo>
                  <a:lnTo>
                    <a:pt x="257" y="145"/>
                  </a:lnTo>
                  <a:lnTo>
                    <a:pt x="247" y="89"/>
                  </a:lnTo>
                  <a:lnTo>
                    <a:pt x="158" y="103"/>
                  </a:lnTo>
                  <a:lnTo>
                    <a:pt x="140" y="0"/>
                  </a:lnTo>
                  <a:lnTo>
                    <a:pt x="127" y="9"/>
                  </a:lnTo>
                  <a:lnTo>
                    <a:pt x="135" y="28"/>
                  </a:lnTo>
                  <a:lnTo>
                    <a:pt x="124" y="119"/>
                  </a:lnTo>
                  <a:lnTo>
                    <a:pt x="60" y="175"/>
                  </a:lnTo>
                  <a:lnTo>
                    <a:pt x="51" y="213"/>
                  </a:lnTo>
                  <a:lnTo>
                    <a:pt x="33" y="204"/>
                  </a:lnTo>
                  <a:lnTo>
                    <a:pt x="27" y="250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B8E7FF"/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234" name="Group 66"/>
            <p:cNvGrpSpPr>
              <a:grpSpLocks noChangeAspect="1"/>
            </p:cNvGrpSpPr>
            <p:nvPr/>
          </p:nvGrpSpPr>
          <p:grpSpPr bwMode="auto">
            <a:xfrm>
              <a:off x="8063670" y="548919"/>
              <a:ext cx="491006" cy="366731"/>
              <a:chOff x="4278" y="1523"/>
              <a:chExt cx="691" cy="516"/>
            </a:xfrm>
            <a:solidFill>
              <a:schemeClr val="accent1">
                <a:lumMod val="40000"/>
                <a:lumOff val="60000"/>
              </a:schemeClr>
            </a:solidFill>
          </p:grpSpPr>
          <p:sp>
            <p:nvSpPr>
              <p:cNvPr id="237" name="Freeform 67"/>
              <p:cNvSpPr>
                <a:spLocks noChangeAspect="1"/>
              </p:cNvSpPr>
              <p:nvPr/>
            </p:nvSpPr>
            <p:spPr bwMode="auto">
              <a:xfrm>
                <a:off x="4278" y="1523"/>
                <a:ext cx="544" cy="474"/>
              </a:xfrm>
              <a:custGeom>
                <a:avLst/>
                <a:gdLst/>
                <a:ahLst/>
                <a:cxnLst>
                  <a:cxn ang="0">
                    <a:pos x="17" y="434"/>
                  </a:cxn>
                  <a:cxn ang="0">
                    <a:pos x="372" y="369"/>
                  </a:cxn>
                  <a:cxn ang="0">
                    <a:pos x="410" y="409"/>
                  </a:cxn>
                  <a:cxn ang="0">
                    <a:pos x="445" y="426"/>
                  </a:cxn>
                  <a:cxn ang="0">
                    <a:pos x="523" y="453"/>
                  </a:cxn>
                  <a:cxn ang="0">
                    <a:pos x="530" y="474"/>
                  </a:cxn>
                  <a:cxn ang="0">
                    <a:pos x="542" y="445"/>
                  </a:cxn>
                  <a:cxn ang="0">
                    <a:pos x="544" y="406"/>
                  </a:cxn>
                  <a:cxn ang="0">
                    <a:pos x="530" y="329"/>
                  </a:cxn>
                  <a:cxn ang="0">
                    <a:pos x="530" y="249"/>
                  </a:cxn>
                  <a:cxn ang="0">
                    <a:pos x="491" y="133"/>
                  </a:cxn>
                  <a:cxn ang="0">
                    <a:pos x="485" y="82"/>
                  </a:cxn>
                  <a:cxn ang="0">
                    <a:pos x="461" y="0"/>
                  </a:cxn>
                  <a:cxn ang="0">
                    <a:pos x="346" y="27"/>
                  </a:cxn>
                  <a:cxn ang="0">
                    <a:pos x="282" y="94"/>
                  </a:cxn>
                  <a:cxn ang="0">
                    <a:pos x="279" y="112"/>
                  </a:cxn>
                  <a:cxn ang="0">
                    <a:pos x="242" y="152"/>
                  </a:cxn>
                  <a:cxn ang="0">
                    <a:pos x="252" y="166"/>
                  </a:cxn>
                  <a:cxn ang="0">
                    <a:pos x="260" y="177"/>
                  </a:cxn>
                  <a:cxn ang="0">
                    <a:pos x="253" y="180"/>
                  </a:cxn>
                  <a:cxn ang="0">
                    <a:pos x="265" y="196"/>
                  </a:cxn>
                  <a:cxn ang="0">
                    <a:pos x="266" y="211"/>
                  </a:cxn>
                  <a:cxn ang="0">
                    <a:pos x="231" y="244"/>
                  </a:cxn>
                  <a:cxn ang="0">
                    <a:pos x="178" y="259"/>
                  </a:cxn>
                  <a:cxn ang="0">
                    <a:pos x="166" y="268"/>
                  </a:cxn>
                  <a:cxn ang="0">
                    <a:pos x="146" y="260"/>
                  </a:cxn>
                  <a:cxn ang="0">
                    <a:pos x="87" y="267"/>
                  </a:cxn>
                  <a:cxn ang="0">
                    <a:pos x="44" y="284"/>
                  </a:cxn>
                  <a:cxn ang="0">
                    <a:pos x="44" y="307"/>
                  </a:cxn>
                  <a:cxn ang="0">
                    <a:pos x="52" y="321"/>
                  </a:cxn>
                  <a:cxn ang="0">
                    <a:pos x="59" y="321"/>
                  </a:cxn>
                  <a:cxn ang="0">
                    <a:pos x="65" y="338"/>
                  </a:cxn>
                  <a:cxn ang="0">
                    <a:pos x="54" y="348"/>
                  </a:cxn>
                  <a:cxn ang="0">
                    <a:pos x="49" y="364"/>
                  </a:cxn>
                  <a:cxn ang="0">
                    <a:pos x="0" y="409"/>
                  </a:cxn>
                  <a:cxn ang="0">
                    <a:pos x="17" y="434"/>
                  </a:cxn>
                  <a:cxn ang="0">
                    <a:pos x="17" y="434"/>
                  </a:cxn>
                </a:cxnLst>
                <a:rect l="0" t="0" r="r" b="b"/>
                <a:pathLst>
                  <a:path w="544" h="474">
                    <a:moveTo>
                      <a:pt x="17" y="434"/>
                    </a:moveTo>
                    <a:lnTo>
                      <a:pt x="372" y="369"/>
                    </a:lnTo>
                    <a:lnTo>
                      <a:pt x="410" y="409"/>
                    </a:lnTo>
                    <a:lnTo>
                      <a:pt x="445" y="426"/>
                    </a:lnTo>
                    <a:lnTo>
                      <a:pt x="523" y="453"/>
                    </a:lnTo>
                    <a:lnTo>
                      <a:pt x="530" y="474"/>
                    </a:lnTo>
                    <a:lnTo>
                      <a:pt x="542" y="445"/>
                    </a:lnTo>
                    <a:lnTo>
                      <a:pt x="544" y="406"/>
                    </a:lnTo>
                    <a:lnTo>
                      <a:pt x="530" y="329"/>
                    </a:lnTo>
                    <a:lnTo>
                      <a:pt x="530" y="249"/>
                    </a:lnTo>
                    <a:lnTo>
                      <a:pt x="491" y="133"/>
                    </a:lnTo>
                    <a:lnTo>
                      <a:pt x="485" y="82"/>
                    </a:lnTo>
                    <a:lnTo>
                      <a:pt x="461" y="0"/>
                    </a:lnTo>
                    <a:lnTo>
                      <a:pt x="346" y="27"/>
                    </a:lnTo>
                    <a:lnTo>
                      <a:pt x="282" y="94"/>
                    </a:lnTo>
                    <a:lnTo>
                      <a:pt x="279" y="112"/>
                    </a:lnTo>
                    <a:lnTo>
                      <a:pt x="242" y="152"/>
                    </a:lnTo>
                    <a:lnTo>
                      <a:pt x="252" y="166"/>
                    </a:lnTo>
                    <a:lnTo>
                      <a:pt x="260" y="177"/>
                    </a:lnTo>
                    <a:lnTo>
                      <a:pt x="253" y="180"/>
                    </a:lnTo>
                    <a:lnTo>
                      <a:pt x="265" y="196"/>
                    </a:lnTo>
                    <a:lnTo>
                      <a:pt x="266" y="211"/>
                    </a:lnTo>
                    <a:lnTo>
                      <a:pt x="231" y="244"/>
                    </a:lnTo>
                    <a:lnTo>
                      <a:pt x="178" y="259"/>
                    </a:lnTo>
                    <a:lnTo>
                      <a:pt x="166" y="268"/>
                    </a:lnTo>
                    <a:lnTo>
                      <a:pt x="146" y="260"/>
                    </a:lnTo>
                    <a:lnTo>
                      <a:pt x="87" y="267"/>
                    </a:lnTo>
                    <a:lnTo>
                      <a:pt x="44" y="284"/>
                    </a:lnTo>
                    <a:lnTo>
                      <a:pt x="44" y="307"/>
                    </a:lnTo>
                    <a:lnTo>
                      <a:pt x="52" y="321"/>
                    </a:lnTo>
                    <a:lnTo>
                      <a:pt x="59" y="321"/>
                    </a:lnTo>
                    <a:lnTo>
                      <a:pt x="65" y="338"/>
                    </a:lnTo>
                    <a:lnTo>
                      <a:pt x="54" y="348"/>
                    </a:lnTo>
                    <a:lnTo>
                      <a:pt x="49" y="364"/>
                    </a:lnTo>
                    <a:lnTo>
                      <a:pt x="0" y="409"/>
                    </a:lnTo>
                    <a:lnTo>
                      <a:pt x="17" y="434"/>
                    </a:lnTo>
                    <a:lnTo>
                      <a:pt x="17" y="434"/>
                    </a:lnTo>
                    <a:close/>
                  </a:path>
                </a:pathLst>
              </a:custGeom>
              <a:solidFill>
                <a:srgbClr val="B8E7FF"/>
              </a:solidFill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8" name="Freeform 68"/>
              <p:cNvSpPr>
                <a:spLocks noChangeAspect="1"/>
              </p:cNvSpPr>
              <p:nvPr/>
            </p:nvSpPr>
            <p:spPr bwMode="auto">
              <a:xfrm>
                <a:off x="4784" y="2016"/>
                <a:ext cx="14" cy="23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1" y="7"/>
                  </a:cxn>
                  <a:cxn ang="0">
                    <a:pos x="9" y="0"/>
                  </a:cxn>
                  <a:cxn ang="0">
                    <a:pos x="14" y="5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</a:cxnLst>
                <a:rect l="0" t="0" r="r" b="b"/>
                <a:pathLst>
                  <a:path w="14" h="23">
                    <a:moveTo>
                      <a:pt x="0" y="23"/>
                    </a:moveTo>
                    <a:lnTo>
                      <a:pt x="1" y="7"/>
                    </a:lnTo>
                    <a:lnTo>
                      <a:pt x="9" y="0"/>
                    </a:lnTo>
                    <a:lnTo>
                      <a:pt x="14" y="5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239" name="Freeform 69"/>
              <p:cNvSpPr>
                <a:spLocks noChangeAspect="1"/>
              </p:cNvSpPr>
              <p:nvPr/>
            </p:nvSpPr>
            <p:spPr bwMode="auto">
              <a:xfrm>
                <a:off x="4800" y="1927"/>
                <a:ext cx="169" cy="97"/>
              </a:xfrm>
              <a:custGeom>
                <a:avLst/>
                <a:gdLst/>
                <a:ahLst/>
                <a:cxnLst>
                  <a:cxn ang="0">
                    <a:pos x="12" y="97"/>
                  </a:cxn>
                  <a:cxn ang="0">
                    <a:pos x="71" y="64"/>
                  </a:cxn>
                  <a:cxn ang="0">
                    <a:pos x="113" y="45"/>
                  </a:cxn>
                  <a:cxn ang="0">
                    <a:pos x="70" y="75"/>
                  </a:cxn>
                  <a:cxn ang="0">
                    <a:pos x="73" y="77"/>
                  </a:cxn>
                  <a:cxn ang="0">
                    <a:pos x="137" y="33"/>
                  </a:cxn>
                  <a:cxn ang="0">
                    <a:pos x="169" y="5"/>
                  </a:cxn>
                  <a:cxn ang="0">
                    <a:pos x="166" y="0"/>
                  </a:cxn>
                  <a:cxn ang="0">
                    <a:pos x="137" y="16"/>
                  </a:cxn>
                  <a:cxn ang="0">
                    <a:pos x="134" y="14"/>
                  </a:cxn>
                  <a:cxn ang="0">
                    <a:pos x="119" y="33"/>
                  </a:cxn>
                  <a:cxn ang="0">
                    <a:pos x="111" y="33"/>
                  </a:cxn>
                  <a:cxn ang="0">
                    <a:pos x="132" y="0"/>
                  </a:cxn>
                  <a:cxn ang="0">
                    <a:pos x="110" y="25"/>
                  </a:cxn>
                  <a:cxn ang="0">
                    <a:pos x="33" y="51"/>
                  </a:cxn>
                  <a:cxn ang="0">
                    <a:pos x="19" y="70"/>
                  </a:cxn>
                  <a:cxn ang="0">
                    <a:pos x="8" y="73"/>
                  </a:cxn>
                  <a:cxn ang="0">
                    <a:pos x="0" y="88"/>
                  </a:cxn>
                  <a:cxn ang="0">
                    <a:pos x="12" y="97"/>
                  </a:cxn>
                  <a:cxn ang="0">
                    <a:pos x="12" y="97"/>
                  </a:cxn>
                </a:cxnLst>
                <a:rect l="0" t="0" r="r" b="b"/>
                <a:pathLst>
                  <a:path w="169" h="97">
                    <a:moveTo>
                      <a:pt x="12" y="97"/>
                    </a:moveTo>
                    <a:lnTo>
                      <a:pt x="71" y="64"/>
                    </a:lnTo>
                    <a:lnTo>
                      <a:pt x="113" y="45"/>
                    </a:lnTo>
                    <a:lnTo>
                      <a:pt x="70" y="75"/>
                    </a:lnTo>
                    <a:lnTo>
                      <a:pt x="73" y="77"/>
                    </a:lnTo>
                    <a:lnTo>
                      <a:pt x="137" y="33"/>
                    </a:lnTo>
                    <a:lnTo>
                      <a:pt x="169" y="5"/>
                    </a:lnTo>
                    <a:lnTo>
                      <a:pt x="166" y="0"/>
                    </a:lnTo>
                    <a:lnTo>
                      <a:pt x="137" y="16"/>
                    </a:lnTo>
                    <a:lnTo>
                      <a:pt x="134" y="14"/>
                    </a:lnTo>
                    <a:lnTo>
                      <a:pt x="119" y="33"/>
                    </a:lnTo>
                    <a:lnTo>
                      <a:pt x="111" y="33"/>
                    </a:lnTo>
                    <a:lnTo>
                      <a:pt x="132" y="0"/>
                    </a:lnTo>
                    <a:lnTo>
                      <a:pt x="110" y="25"/>
                    </a:lnTo>
                    <a:lnTo>
                      <a:pt x="33" y="51"/>
                    </a:lnTo>
                    <a:lnTo>
                      <a:pt x="19" y="70"/>
                    </a:lnTo>
                    <a:lnTo>
                      <a:pt x="8" y="73"/>
                    </a:lnTo>
                    <a:lnTo>
                      <a:pt x="0" y="88"/>
                    </a:lnTo>
                    <a:lnTo>
                      <a:pt x="12" y="97"/>
                    </a:lnTo>
                    <a:lnTo>
                      <a:pt x="12" y="97"/>
                    </a:lnTo>
                    <a:close/>
                  </a:path>
                </a:pathLst>
              </a:custGeom>
              <a:grpFill/>
              <a:ln w="9525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235" name="Freeform 49"/>
            <p:cNvSpPr>
              <a:spLocks noChangeAspect="1"/>
            </p:cNvSpPr>
            <p:nvPr/>
          </p:nvSpPr>
          <p:spPr bwMode="auto">
            <a:xfrm>
              <a:off x="8391244" y="524044"/>
              <a:ext cx="105164" cy="201845"/>
            </a:xfrm>
            <a:custGeom>
              <a:avLst/>
              <a:gdLst/>
              <a:ahLst/>
              <a:cxnLst>
                <a:cxn ang="0">
                  <a:pos x="24" y="117"/>
                </a:cxn>
                <a:cxn ang="0">
                  <a:pos x="30" y="168"/>
                </a:cxn>
                <a:cxn ang="0">
                  <a:pos x="69" y="284"/>
                </a:cxn>
                <a:cxn ang="0">
                  <a:pos x="134" y="270"/>
                </a:cxn>
                <a:cxn ang="0">
                  <a:pos x="129" y="104"/>
                </a:cxn>
                <a:cxn ang="0">
                  <a:pos x="147" y="72"/>
                </a:cxn>
                <a:cxn ang="0">
                  <a:pos x="148" y="0"/>
                </a:cxn>
                <a:cxn ang="0">
                  <a:pos x="0" y="35"/>
                </a:cxn>
                <a:cxn ang="0">
                  <a:pos x="24" y="117"/>
                </a:cxn>
                <a:cxn ang="0">
                  <a:pos x="24" y="117"/>
                </a:cxn>
              </a:cxnLst>
              <a:rect l="0" t="0" r="r" b="b"/>
              <a:pathLst>
                <a:path w="148" h="284">
                  <a:moveTo>
                    <a:pt x="24" y="117"/>
                  </a:moveTo>
                  <a:lnTo>
                    <a:pt x="30" y="168"/>
                  </a:lnTo>
                  <a:lnTo>
                    <a:pt x="69" y="284"/>
                  </a:lnTo>
                  <a:lnTo>
                    <a:pt x="134" y="270"/>
                  </a:lnTo>
                  <a:lnTo>
                    <a:pt x="129" y="104"/>
                  </a:lnTo>
                  <a:lnTo>
                    <a:pt x="147" y="72"/>
                  </a:lnTo>
                  <a:lnTo>
                    <a:pt x="148" y="0"/>
                  </a:lnTo>
                  <a:lnTo>
                    <a:pt x="0" y="35"/>
                  </a:lnTo>
                  <a:lnTo>
                    <a:pt x="24" y="117"/>
                  </a:lnTo>
                  <a:lnTo>
                    <a:pt x="24" y="117"/>
                  </a:lnTo>
                  <a:close/>
                </a:path>
              </a:pathLst>
            </a:custGeom>
            <a:solidFill>
              <a:srgbClr val="B8E7FF"/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36" name="Freeform 58"/>
            <p:cNvSpPr>
              <a:spLocks noChangeAspect="1"/>
            </p:cNvSpPr>
            <p:nvPr/>
          </p:nvSpPr>
          <p:spPr bwMode="auto">
            <a:xfrm>
              <a:off x="8115542" y="994540"/>
              <a:ext cx="296309" cy="142855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10" y="117"/>
                </a:cxn>
                <a:cxn ang="0">
                  <a:pos x="42" y="82"/>
                </a:cxn>
                <a:cxn ang="0">
                  <a:pos x="91" y="67"/>
                </a:cxn>
                <a:cxn ang="0">
                  <a:pos x="101" y="53"/>
                </a:cxn>
                <a:cxn ang="0">
                  <a:pos x="128" y="50"/>
                </a:cxn>
                <a:cxn ang="0">
                  <a:pos x="163" y="79"/>
                </a:cxn>
                <a:cxn ang="0">
                  <a:pos x="187" y="85"/>
                </a:cxn>
                <a:cxn ang="0">
                  <a:pos x="231" y="125"/>
                </a:cxn>
                <a:cxn ang="0">
                  <a:pos x="216" y="163"/>
                </a:cxn>
                <a:cxn ang="0">
                  <a:pos x="222" y="181"/>
                </a:cxn>
                <a:cxn ang="0">
                  <a:pos x="241" y="173"/>
                </a:cxn>
                <a:cxn ang="0">
                  <a:pos x="259" y="173"/>
                </a:cxn>
                <a:cxn ang="0">
                  <a:pos x="268" y="185"/>
                </a:cxn>
                <a:cxn ang="0">
                  <a:pos x="289" y="185"/>
                </a:cxn>
                <a:cxn ang="0">
                  <a:pos x="297" y="181"/>
                </a:cxn>
                <a:cxn ang="0">
                  <a:pos x="284" y="146"/>
                </a:cxn>
                <a:cxn ang="0">
                  <a:pos x="281" y="82"/>
                </a:cxn>
                <a:cxn ang="0">
                  <a:pos x="265" y="72"/>
                </a:cxn>
                <a:cxn ang="0">
                  <a:pos x="297" y="43"/>
                </a:cxn>
                <a:cxn ang="0">
                  <a:pos x="299" y="24"/>
                </a:cxn>
                <a:cxn ang="0">
                  <a:pos x="319" y="26"/>
                </a:cxn>
                <a:cxn ang="0">
                  <a:pos x="294" y="66"/>
                </a:cxn>
                <a:cxn ang="0">
                  <a:pos x="308" y="114"/>
                </a:cxn>
                <a:cxn ang="0">
                  <a:pos x="314" y="126"/>
                </a:cxn>
                <a:cxn ang="0">
                  <a:pos x="324" y="133"/>
                </a:cxn>
                <a:cxn ang="0">
                  <a:pos x="305" y="131"/>
                </a:cxn>
                <a:cxn ang="0">
                  <a:pos x="311" y="162"/>
                </a:cxn>
                <a:cxn ang="0">
                  <a:pos x="345" y="181"/>
                </a:cxn>
                <a:cxn ang="0">
                  <a:pos x="353" y="185"/>
                </a:cxn>
                <a:cxn ang="0">
                  <a:pos x="362" y="185"/>
                </a:cxn>
                <a:cxn ang="0">
                  <a:pos x="358" y="201"/>
                </a:cxn>
                <a:cxn ang="0">
                  <a:pos x="399" y="181"/>
                </a:cxn>
                <a:cxn ang="0">
                  <a:pos x="407" y="155"/>
                </a:cxn>
                <a:cxn ang="0">
                  <a:pos x="417" y="128"/>
                </a:cxn>
                <a:cxn ang="0">
                  <a:pos x="358" y="141"/>
                </a:cxn>
                <a:cxn ang="0">
                  <a:pos x="319" y="0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417" h="201">
                  <a:moveTo>
                    <a:pt x="0" y="61"/>
                  </a:moveTo>
                  <a:lnTo>
                    <a:pt x="10" y="117"/>
                  </a:lnTo>
                  <a:lnTo>
                    <a:pt x="42" y="82"/>
                  </a:lnTo>
                  <a:lnTo>
                    <a:pt x="91" y="67"/>
                  </a:lnTo>
                  <a:lnTo>
                    <a:pt x="101" y="53"/>
                  </a:lnTo>
                  <a:lnTo>
                    <a:pt x="128" y="50"/>
                  </a:lnTo>
                  <a:lnTo>
                    <a:pt x="163" y="79"/>
                  </a:lnTo>
                  <a:lnTo>
                    <a:pt x="187" y="85"/>
                  </a:lnTo>
                  <a:lnTo>
                    <a:pt x="231" y="125"/>
                  </a:lnTo>
                  <a:lnTo>
                    <a:pt x="216" y="163"/>
                  </a:lnTo>
                  <a:lnTo>
                    <a:pt x="222" y="181"/>
                  </a:lnTo>
                  <a:lnTo>
                    <a:pt x="241" y="173"/>
                  </a:lnTo>
                  <a:lnTo>
                    <a:pt x="259" y="173"/>
                  </a:lnTo>
                  <a:lnTo>
                    <a:pt x="268" y="185"/>
                  </a:lnTo>
                  <a:lnTo>
                    <a:pt x="289" y="185"/>
                  </a:lnTo>
                  <a:lnTo>
                    <a:pt x="297" y="181"/>
                  </a:lnTo>
                  <a:lnTo>
                    <a:pt x="284" y="146"/>
                  </a:lnTo>
                  <a:lnTo>
                    <a:pt x="281" y="82"/>
                  </a:lnTo>
                  <a:lnTo>
                    <a:pt x="265" y="72"/>
                  </a:lnTo>
                  <a:lnTo>
                    <a:pt x="297" y="43"/>
                  </a:lnTo>
                  <a:lnTo>
                    <a:pt x="299" y="24"/>
                  </a:lnTo>
                  <a:lnTo>
                    <a:pt x="319" y="26"/>
                  </a:lnTo>
                  <a:lnTo>
                    <a:pt x="294" y="66"/>
                  </a:lnTo>
                  <a:lnTo>
                    <a:pt x="308" y="114"/>
                  </a:lnTo>
                  <a:lnTo>
                    <a:pt x="314" y="126"/>
                  </a:lnTo>
                  <a:lnTo>
                    <a:pt x="324" y="133"/>
                  </a:lnTo>
                  <a:lnTo>
                    <a:pt x="305" y="131"/>
                  </a:lnTo>
                  <a:lnTo>
                    <a:pt x="311" y="162"/>
                  </a:lnTo>
                  <a:lnTo>
                    <a:pt x="345" y="181"/>
                  </a:lnTo>
                  <a:lnTo>
                    <a:pt x="353" y="185"/>
                  </a:lnTo>
                  <a:lnTo>
                    <a:pt x="362" y="185"/>
                  </a:lnTo>
                  <a:lnTo>
                    <a:pt x="358" y="201"/>
                  </a:lnTo>
                  <a:lnTo>
                    <a:pt x="399" y="181"/>
                  </a:lnTo>
                  <a:lnTo>
                    <a:pt x="407" y="155"/>
                  </a:lnTo>
                  <a:lnTo>
                    <a:pt x="417" y="128"/>
                  </a:lnTo>
                  <a:lnTo>
                    <a:pt x="358" y="141"/>
                  </a:lnTo>
                  <a:lnTo>
                    <a:pt x="319" y="0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352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Advisory Council</a:t>
            </a:r>
          </a:p>
        </p:txBody>
      </p:sp>
      <p:sp>
        <p:nvSpPr>
          <p:cNvPr id="1035268" name="Rectangle 4"/>
          <p:cNvSpPr>
            <a:spLocks noGrp="1" noChangeArrowheads="1"/>
          </p:cNvSpPr>
          <p:nvPr>
            <p:ph idx="1"/>
          </p:nvPr>
        </p:nvSpPr>
        <p:spPr>
          <a:xfrm>
            <a:off x="274320" y="1005840"/>
            <a:ext cx="4572000" cy="5394960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/>
              <a:t>Includes leaders from regulatory, academic, environmental, and scientific organizations, along with the finance and business sectors</a:t>
            </a:r>
          </a:p>
          <a:p>
            <a:pPr>
              <a:spcAft>
                <a:spcPts val="1800"/>
              </a:spcAft>
            </a:pPr>
            <a:r>
              <a:rPr lang="en-US"/>
              <a:t>Advises EPRI management on trends in political, economic and social issues</a:t>
            </a:r>
          </a:p>
          <a:p>
            <a:pPr>
              <a:spcAft>
                <a:spcPts val="1800"/>
              </a:spcAft>
            </a:pPr>
            <a:r>
              <a:rPr lang="en-US"/>
              <a:t>Ensures research relevance and balance in serving the public interest</a:t>
            </a:r>
            <a:endParaRPr lang="en-US" dirty="0"/>
          </a:p>
        </p:txBody>
      </p:sp>
      <p:pic>
        <p:nvPicPr>
          <p:cNvPr id="189" name="Picture 98" descr="IBEW-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8508" y="5293221"/>
            <a:ext cx="1003300" cy="100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Picture 104" descr="NARUC-logo-240x23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46423" y="1965478"/>
            <a:ext cx="1341438" cy="1325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Picture 272" descr="clean-air-task-force.jpg"/>
          <p:cNvPicPr>
            <a:picLocks noChangeAspect="1"/>
          </p:cNvPicPr>
          <p:nvPr/>
        </p:nvPicPr>
        <p:blipFill>
          <a:blip r:embed="rId5" cstate="print"/>
          <a:srcRect r="4521"/>
          <a:stretch>
            <a:fillRect/>
          </a:stretch>
        </p:blipFill>
        <p:spPr>
          <a:xfrm>
            <a:off x="5178780" y="4404167"/>
            <a:ext cx="1845232" cy="797193"/>
          </a:xfrm>
          <a:prstGeom prst="rect">
            <a:avLst/>
          </a:prstGeom>
          <a:ln>
            <a:noFill/>
          </a:ln>
        </p:spPr>
      </p:pic>
      <p:pic>
        <p:nvPicPr>
          <p:cNvPr id="274" name="Picture 273" descr="Logo_for_the_Environmental_Defense_Fund_-_white_backgroun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41730" y="3620492"/>
            <a:ext cx="1463040" cy="683446"/>
          </a:xfrm>
          <a:prstGeom prst="rect">
            <a:avLst/>
          </a:prstGeom>
          <a:ln>
            <a:noFill/>
          </a:ln>
        </p:spPr>
      </p:pic>
      <p:pic>
        <p:nvPicPr>
          <p:cNvPr id="275" name="Picture 274" descr="Rockefeller University log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30735" y="3248104"/>
            <a:ext cx="2124690" cy="252309"/>
          </a:xfrm>
          <a:prstGeom prst="rect">
            <a:avLst/>
          </a:prstGeom>
          <a:ln>
            <a:noFill/>
          </a:ln>
        </p:spPr>
      </p:pic>
      <p:pic>
        <p:nvPicPr>
          <p:cNvPr id="276" name="Picture 27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48" y="5910467"/>
            <a:ext cx="2011680" cy="281084"/>
          </a:xfrm>
          <a:prstGeom prst="rect">
            <a:avLst/>
          </a:prstGeom>
          <a:ln>
            <a:noFill/>
          </a:ln>
        </p:spPr>
      </p:pic>
      <p:pic>
        <p:nvPicPr>
          <p:cNvPr id="277" name="Picture 27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619" y="2722677"/>
            <a:ext cx="1920240" cy="303062"/>
          </a:xfrm>
          <a:prstGeom prst="rect">
            <a:avLst/>
          </a:prstGeom>
          <a:ln>
            <a:noFill/>
          </a:ln>
        </p:spPr>
      </p:pic>
      <p:pic>
        <p:nvPicPr>
          <p:cNvPr id="284" name="Picture 28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1257" y="3734846"/>
            <a:ext cx="1645920" cy="277750"/>
          </a:xfrm>
          <a:prstGeom prst="rect">
            <a:avLst/>
          </a:prstGeom>
          <a:ln>
            <a:noFill/>
          </a:ln>
        </p:spPr>
      </p:pic>
      <p:pic>
        <p:nvPicPr>
          <p:cNvPr id="285" name="Picture 28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73" y="4234015"/>
            <a:ext cx="1554480" cy="476558"/>
          </a:xfrm>
          <a:prstGeom prst="rect">
            <a:avLst/>
          </a:prstGeom>
          <a:ln>
            <a:noFill/>
          </a:ln>
        </p:spPr>
      </p:pic>
      <p:pic>
        <p:nvPicPr>
          <p:cNvPr id="286" name="Picture 28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188" y="4936830"/>
            <a:ext cx="1188720" cy="77266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7255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301" y="2349658"/>
            <a:ext cx="3217757" cy="2096119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Developing Foundation for an Integrated Grid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5618" y="1534025"/>
            <a:ext cx="5906877" cy="3852472"/>
            <a:chOff x="175618" y="1534025"/>
            <a:chExt cx="5906877" cy="3852472"/>
          </a:xfrm>
        </p:grpSpPr>
        <p:sp>
          <p:nvSpPr>
            <p:cNvPr id="8" name="Right Arrow 7"/>
            <p:cNvSpPr/>
            <p:nvPr/>
          </p:nvSpPr>
          <p:spPr>
            <a:xfrm>
              <a:off x="175618" y="1534025"/>
              <a:ext cx="5906877" cy="3852472"/>
            </a:xfrm>
            <a:prstGeom prst="rightArrow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200555" y="2753625"/>
              <a:ext cx="1636714" cy="1401683"/>
            </a:xfrm>
            <a:custGeom>
              <a:avLst/>
              <a:gdLst>
                <a:gd name="connsiteX0" fmla="*/ 0 w 1636714"/>
                <a:gd name="connsiteY0" fmla="*/ 233619 h 1401683"/>
                <a:gd name="connsiteX1" fmla="*/ 233619 w 1636714"/>
                <a:gd name="connsiteY1" fmla="*/ 0 h 1401683"/>
                <a:gd name="connsiteX2" fmla="*/ 1403095 w 1636714"/>
                <a:gd name="connsiteY2" fmla="*/ 0 h 1401683"/>
                <a:gd name="connsiteX3" fmla="*/ 1636714 w 1636714"/>
                <a:gd name="connsiteY3" fmla="*/ 233619 h 1401683"/>
                <a:gd name="connsiteX4" fmla="*/ 1636714 w 1636714"/>
                <a:gd name="connsiteY4" fmla="*/ 1168064 h 1401683"/>
                <a:gd name="connsiteX5" fmla="*/ 1403095 w 1636714"/>
                <a:gd name="connsiteY5" fmla="*/ 1401683 h 1401683"/>
                <a:gd name="connsiteX6" fmla="*/ 233619 w 1636714"/>
                <a:gd name="connsiteY6" fmla="*/ 1401683 h 1401683"/>
                <a:gd name="connsiteX7" fmla="*/ 0 w 1636714"/>
                <a:gd name="connsiteY7" fmla="*/ 1168064 h 1401683"/>
                <a:gd name="connsiteX8" fmla="*/ 0 w 1636714"/>
                <a:gd name="connsiteY8" fmla="*/ 233619 h 1401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6714" h="1401683">
                  <a:moveTo>
                    <a:pt x="0" y="233619"/>
                  </a:moveTo>
                  <a:cubicBezTo>
                    <a:pt x="0" y="104595"/>
                    <a:pt x="104595" y="0"/>
                    <a:pt x="233619" y="0"/>
                  </a:cubicBezTo>
                  <a:lnTo>
                    <a:pt x="1403095" y="0"/>
                  </a:lnTo>
                  <a:cubicBezTo>
                    <a:pt x="1532119" y="0"/>
                    <a:pt x="1636714" y="104595"/>
                    <a:pt x="1636714" y="233619"/>
                  </a:cubicBezTo>
                  <a:lnTo>
                    <a:pt x="1636714" y="1168064"/>
                  </a:lnTo>
                  <a:cubicBezTo>
                    <a:pt x="1636714" y="1297088"/>
                    <a:pt x="1532119" y="1401683"/>
                    <a:pt x="1403095" y="1401683"/>
                  </a:cubicBezTo>
                  <a:lnTo>
                    <a:pt x="233619" y="1401683"/>
                  </a:lnTo>
                  <a:cubicBezTo>
                    <a:pt x="104595" y="1401683"/>
                    <a:pt x="0" y="1297088"/>
                    <a:pt x="0" y="1168064"/>
                  </a:cubicBezTo>
                  <a:lnTo>
                    <a:pt x="0" y="233619"/>
                  </a:lnTo>
                  <a:close/>
                </a:path>
              </a:pathLst>
            </a:custGeom>
            <a:solidFill>
              <a:srgbClr val="00A8A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9385" tIns="129385" rIns="129385" bIns="12938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/>
                <a:t>Phase 1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/>
                <a:t>Integrated Grid Concept Paper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/>
                <a:t>Feb 2014</a:t>
              </a:r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95901" y="2759426"/>
              <a:ext cx="1625800" cy="1378522"/>
            </a:xfrm>
            <a:custGeom>
              <a:avLst/>
              <a:gdLst>
                <a:gd name="connsiteX0" fmla="*/ 0 w 1625800"/>
                <a:gd name="connsiteY0" fmla="*/ 229758 h 1378522"/>
                <a:gd name="connsiteX1" fmla="*/ 229758 w 1625800"/>
                <a:gd name="connsiteY1" fmla="*/ 0 h 1378522"/>
                <a:gd name="connsiteX2" fmla="*/ 1396042 w 1625800"/>
                <a:gd name="connsiteY2" fmla="*/ 0 h 1378522"/>
                <a:gd name="connsiteX3" fmla="*/ 1625800 w 1625800"/>
                <a:gd name="connsiteY3" fmla="*/ 229758 h 1378522"/>
                <a:gd name="connsiteX4" fmla="*/ 1625800 w 1625800"/>
                <a:gd name="connsiteY4" fmla="*/ 1148764 h 1378522"/>
                <a:gd name="connsiteX5" fmla="*/ 1396042 w 1625800"/>
                <a:gd name="connsiteY5" fmla="*/ 1378522 h 1378522"/>
                <a:gd name="connsiteX6" fmla="*/ 229758 w 1625800"/>
                <a:gd name="connsiteY6" fmla="*/ 1378522 h 1378522"/>
                <a:gd name="connsiteX7" fmla="*/ 0 w 1625800"/>
                <a:gd name="connsiteY7" fmla="*/ 1148764 h 1378522"/>
                <a:gd name="connsiteX8" fmla="*/ 0 w 1625800"/>
                <a:gd name="connsiteY8" fmla="*/ 229758 h 1378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25800" h="1378522">
                  <a:moveTo>
                    <a:pt x="0" y="229758"/>
                  </a:moveTo>
                  <a:cubicBezTo>
                    <a:pt x="0" y="102866"/>
                    <a:pt x="102866" y="0"/>
                    <a:pt x="229758" y="0"/>
                  </a:cubicBezTo>
                  <a:lnTo>
                    <a:pt x="1396042" y="0"/>
                  </a:lnTo>
                  <a:cubicBezTo>
                    <a:pt x="1522934" y="0"/>
                    <a:pt x="1625800" y="102866"/>
                    <a:pt x="1625800" y="229758"/>
                  </a:cubicBezTo>
                  <a:lnTo>
                    <a:pt x="1625800" y="1148764"/>
                  </a:lnTo>
                  <a:cubicBezTo>
                    <a:pt x="1625800" y="1275656"/>
                    <a:pt x="1522934" y="1378522"/>
                    <a:pt x="1396042" y="1378522"/>
                  </a:cubicBezTo>
                  <a:lnTo>
                    <a:pt x="229758" y="1378522"/>
                  </a:lnTo>
                  <a:cubicBezTo>
                    <a:pt x="102866" y="1378522"/>
                    <a:pt x="0" y="1275656"/>
                    <a:pt x="0" y="1148764"/>
                  </a:cubicBezTo>
                  <a:lnTo>
                    <a:pt x="0" y="229758"/>
                  </a:lnTo>
                  <a:close/>
                </a:path>
              </a:pathLst>
            </a:custGeom>
            <a:solidFill>
              <a:srgbClr val="BA97FF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8254" tIns="128254" rIns="128254" bIns="12825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/>
                <a:t>Phase 2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/>
                <a:t>Benefit - Cost Framework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/>
                <a:t>Feb 2015 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85803" y="2753632"/>
              <a:ext cx="1637246" cy="1413256"/>
            </a:xfrm>
            <a:custGeom>
              <a:avLst/>
              <a:gdLst>
                <a:gd name="connsiteX0" fmla="*/ 0 w 1637246"/>
                <a:gd name="connsiteY0" fmla="*/ 235547 h 1413256"/>
                <a:gd name="connsiteX1" fmla="*/ 235547 w 1637246"/>
                <a:gd name="connsiteY1" fmla="*/ 0 h 1413256"/>
                <a:gd name="connsiteX2" fmla="*/ 1401699 w 1637246"/>
                <a:gd name="connsiteY2" fmla="*/ 0 h 1413256"/>
                <a:gd name="connsiteX3" fmla="*/ 1637246 w 1637246"/>
                <a:gd name="connsiteY3" fmla="*/ 235547 h 1413256"/>
                <a:gd name="connsiteX4" fmla="*/ 1637246 w 1637246"/>
                <a:gd name="connsiteY4" fmla="*/ 1177709 h 1413256"/>
                <a:gd name="connsiteX5" fmla="*/ 1401699 w 1637246"/>
                <a:gd name="connsiteY5" fmla="*/ 1413256 h 1413256"/>
                <a:gd name="connsiteX6" fmla="*/ 235547 w 1637246"/>
                <a:gd name="connsiteY6" fmla="*/ 1413256 h 1413256"/>
                <a:gd name="connsiteX7" fmla="*/ 0 w 1637246"/>
                <a:gd name="connsiteY7" fmla="*/ 1177709 h 1413256"/>
                <a:gd name="connsiteX8" fmla="*/ 0 w 1637246"/>
                <a:gd name="connsiteY8" fmla="*/ 235547 h 1413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37246" h="1413256">
                  <a:moveTo>
                    <a:pt x="0" y="235547"/>
                  </a:moveTo>
                  <a:cubicBezTo>
                    <a:pt x="0" y="105458"/>
                    <a:pt x="105458" y="0"/>
                    <a:pt x="235547" y="0"/>
                  </a:cubicBezTo>
                  <a:lnTo>
                    <a:pt x="1401699" y="0"/>
                  </a:lnTo>
                  <a:cubicBezTo>
                    <a:pt x="1531788" y="0"/>
                    <a:pt x="1637246" y="105458"/>
                    <a:pt x="1637246" y="235547"/>
                  </a:cubicBezTo>
                  <a:lnTo>
                    <a:pt x="1637246" y="1177709"/>
                  </a:lnTo>
                  <a:cubicBezTo>
                    <a:pt x="1637246" y="1307798"/>
                    <a:pt x="1531788" y="1413256"/>
                    <a:pt x="1401699" y="1413256"/>
                  </a:cubicBezTo>
                  <a:lnTo>
                    <a:pt x="235547" y="1413256"/>
                  </a:lnTo>
                  <a:cubicBezTo>
                    <a:pt x="105458" y="1413256"/>
                    <a:pt x="0" y="1307798"/>
                    <a:pt x="0" y="1177709"/>
                  </a:cubicBezTo>
                  <a:lnTo>
                    <a:pt x="0" y="235547"/>
                  </a:lnTo>
                  <a:close/>
                </a:path>
              </a:pathLst>
            </a:custGeom>
            <a:solidFill>
              <a:srgbClr val="FF993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9949" tIns="129949" rIns="129949" bIns="129949" numCol="1" spcCol="1270" anchor="ctr" anchorCtr="0">
              <a:noAutofit/>
            </a:bodyPr>
            <a:lstStyle/>
            <a:p>
              <a:pPr lvl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/>
                <a:t>Phase 3</a:t>
              </a:r>
            </a:p>
            <a:p>
              <a:pPr lvl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/>
                <a:t>Integrated Grid Pilot Projects </a:t>
              </a:r>
            </a:p>
            <a:p>
              <a:pPr lvl="0" algn="ctr" defTabSz="7112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/>
                <a:t>Now </a:t>
              </a:r>
            </a:p>
          </p:txBody>
        </p:sp>
      </p:grp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175618" y="5881352"/>
            <a:ext cx="8869680" cy="457200"/>
          </a:xfrm>
          <a:prstGeom prst="rect">
            <a:avLst/>
          </a:prstGeom>
          <a:solidFill>
            <a:srgbClr val="5195D3"/>
          </a:solidFill>
          <a:ln w="9525" algn="ctr">
            <a:noFill/>
            <a:round/>
            <a:headEnd/>
            <a:tailEnd/>
          </a:ln>
          <a:effectLst/>
        </p:spPr>
        <p:txBody>
          <a:bodyPr wrap="square" anchor="ctr" anchorCtr="0">
            <a:norm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Extensive Industry Coordination in all Phases</a:t>
            </a:r>
          </a:p>
        </p:txBody>
      </p:sp>
      <p:sp>
        <p:nvSpPr>
          <p:cNvPr id="6" name="Rectangle 5"/>
          <p:cNvSpPr/>
          <p:nvPr/>
        </p:nvSpPr>
        <p:spPr>
          <a:xfrm>
            <a:off x="412871" y="824932"/>
            <a:ext cx="839518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/>
              <a:t>More Information Available at: </a:t>
            </a:r>
            <a:r>
              <a:rPr lang="en-US" sz="2200" b="1" dirty="0">
                <a:hlinkClick r:id="rId4"/>
              </a:rPr>
              <a:t>http://integratedgrid.epri.com/</a:t>
            </a:r>
            <a:r>
              <a:rPr lang="en-US" sz="2200" b="1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t="638" r="984"/>
          <a:stretch/>
        </p:blipFill>
        <p:spPr>
          <a:xfrm>
            <a:off x="516368" y="4288172"/>
            <a:ext cx="1021897" cy="1325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l="1082" t="1169" r="1843"/>
          <a:stretch/>
        </p:blipFill>
        <p:spPr>
          <a:xfrm>
            <a:off x="2154588" y="4288172"/>
            <a:ext cx="1011704" cy="1325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8518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3509" y="2007775"/>
            <a:ext cx="2482394" cy="3234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ctangle 2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Define Integrated Grid Concept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371538" y="718408"/>
          <a:ext cx="6469837" cy="7900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8" name="Rectangle 27"/>
          <p:cNvSpPr/>
          <p:nvPr/>
        </p:nvSpPr>
        <p:spPr>
          <a:xfrm>
            <a:off x="446351" y="2117065"/>
            <a:ext cx="4414343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000" b="1" dirty="0"/>
              <a:t>Integrated Grid Concept Paper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How will power systems evolve</a:t>
            </a:r>
            <a:br>
              <a:rPr lang="en-US" sz="2000" dirty="0"/>
            </a:br>
            <a:r>
              <a:rPr lang="en-US" sz="2000" dirty="0"/>
              <a:t>with DER growth?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Can we capture the benefits of both central and distributed resources?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How do we fairly, thoroughly and transparently evaluate costs?</a:t>
            </a:r>
          </a:p>
        </p:txBody>
      </p:sp>
      <p:sp>
        <p:nvSpPr>
          <p:cNvPr id="31" name="AutoShape 4"/>
          <p:cNvSpPr>
            <a:spLocks noChangeArrowheads="1"/>
          </p:cNvSpPr>
          <p:nvPr/>
        </p:nvSpPr>
        <p:spPr bwMode="auto">
          <a:xfrm>
            <a:off x="137160" y="5879057"/>
            <a:ext cx="8869680" cy="457200"/>
          </a:xfrm>
          <a:prstGeom prst="rect">
            <a:avLst/>
          </a:prstGeom>
          <a:solidFill>
            <a:srgbClr val="5195D3"/>
          </a:solidFill>
          <a:ln w="9525" algn="ctr">
            <a:noFill/>
            <a:round/>
            <a:headEnd/>
            <a:tailEnd/>
          </a:ln>
          <a:effectLst/>
        </p:spPr>
        <p:txBody>
          <a:bodyPr wrap="square" anchor="ctr" anchorCtr="0">
            <a:normAutofit/>
          </a:bodyPr>
          <a:lstStyle>
            <a:defPPr>
              <a:defRPr lang="en-US"/>
            </a:defPPr>
            <a:lvl1pPr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1"/>
                </a:solidFill>
              </a:rPr>
              <a:t>Key attributes on an integrated approach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479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2"/>
          <p:cNvGrpSpPr/>
          <p:nvPr/>
        </p:nvGrpSpPr>
        <p:grpSpPr>
          <a:xfrm>
            <a:off x="517527" y="1690689"/>
            <a:ext cx="8168177" cy="3338513"/>
            <a:chOff x="517525" y="1455760"/>
            <a:chExt cx="8168177" cy="333851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105025" y="3711598"/>
              <a:ext cx="1425575" cy="1030287"/>
              <a:chOff x="1326" y="2329"/>
              <a:chExt cx="898" cy="649"/>
            </a:xfrm>
          </p:grpSpPr>
          <p:pic>
            <p:nvPicPr>
              <p:cNvPr id="177" name="Picture 4" descr="Cooling Tower_v2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3" y="2329"/>
                <a:ext cx="271" cy="381"/>
              </a:xfrm>
              <a:prstGeom prst="rect">
                <a:avLst/>
              </a:prstGeom>
              <a:noFill/>
            </p:spPr>
          </p:pic>
          <p:pic>
            <p:nvPicPr>
              <p:cNvPr id="178" name="Picture 5" descr="Pond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26" y="2725"/>
                <a:ext cx="626" cy="253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1236663" y="1901848"/>
              <a:ext cx="6786562" cy="2201862"/>
              <a:chOff x="779" y="1189"/>
              <a:chExt cx="4275" cy="1387"/>
            </a:xfrm>
          </p:grpSpPr>
          <p:sp>
            <p:nvSpPr>
              <p:cNvPr id="166" name="Line 17"/>
              <p:cNvSpPr>
                <a:spLocks noChangeShapeType="1"/>
              </p:cNvSpPr>
              <p:nvPr/>
            </p:nvSpPr>
            <p:spPr bwMode="auto">
              <a:xfrm flipH="1" flipV="1">
                <a:off x="825" y="1396"/>
                <a:ext cx="470" cy="281"/>
              </a:xfrm>
              <a:prstGeom prst="line">
                <a:avLst/>
              </a:prstGeom>
              <a:noFill/>
              <a:ln w="762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7" name="Line 18"/>
              <p:cNvSpPr>
                <a:spLocks noChangeShapeType="1"/>
              </p:cNvSpPr>
              <p:nvPr/>
            </p:nvSpPr>
            <p:spPr bwMode="auto">
              <a:xfrm flipV="1">
                <a:off x="1405" y="1189"/>
                <a:ext cx="93" cy="484"/>
              </a:xfrm>
              <a:prstGeom prst="line">
                <a:avLst/>
              </a:prstGeom>
              <a:noFill/>
              <a:ln w="762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8" name="Line 19"/>
              <p:cNvSpPr>
                <a:spLocks noChangeShapeType="1"/>
              </p:cNvSpPr>
              <p:nvPr/>
            </p:nvSpPr>
            <p:spPr bwMode="auto">
              <a:xfrm flipV="1">
                <a:off x="1705" y="1589"/>
                <a:ext cx="328" cy="342"/>
              </a:xfrm>
              <a:prstGeom prst="line">
                <a:avLst/>
              </a:prstGeom>
              <a:noFill/>
              <a:ln w="762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9" name="Line 20"/>
              <p:cNvSpPr>
                <a:spLocks noChangeShapeType="1"/>
              </p:cNvSpPr>
              <p:nvPr/>
            </p:nvSpPr>
            <p:spPr bwMode="auto">
              <a:xfrm flipV="1">
                <a:off x="779" y="2152"/>
                <a:ext cx="539" cy="286"/>
              </a:xfrm>
              <a:prstGeom prst="line">
                <a:avLst/>
              </a:prstGeom>
              <a:noFill/>
              <a:ln w="762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70" name="Freeform 21"/>
              <p:cNvSpPr>
                <a:spLocks/>
              </p:cNvSpPr>
              <p:nvPr/>
            </p:nvSpPr>
            <p:spPr bwMode="auto">
              <a:xfrm>
                <a:off x="1373" y="2175"/>
                <a:ext cx="433" cy="4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3" y="152"/>
                  </a:cxn>
                  <a:cxn ang="0">
                    <a:pos x="433" y="401"/>
                  </a:cxn>
                </a:cxnLst>
                <a:rect l="0" t="0" r="r" b="b"/>
                <a:pathLst>
                  <a:path w="433" h="401">
                    <a:moveTo>
                      <a:pt x="0" y="0"/>
                    </a:moveTo>
                    <a:lnTo>
                      <a:pt x="263" y="152"/>
                    </a:lnTo>
                    <a:lnTo>
                      <a:pt x="433" y="401"/>
                    </a:lnTo>
                  </a:path>
                </a:pathLst>
              </a:custGeom>
              <a:noFill/>
              <a:ln w="76200" cap="flat" cmpd="sng">
                <a:solidFill>
                  <a:srgbClr val="C0C0C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71" name="Line 22"/>
              <p:cNvSpPr>
                <a:spLocks noChangeShapeType="1"/>
              </p:cNvSpPr>
              <p:nvPr/>
            </p:nvSpPr>
            <p:spPr bwMode="auto">
              <a:xfrm flipV="1">
                <a:off x="4513" y="1914"/>
                <a:ext cx="0" cy="629"/>
              </a:xfrm>
              <a:prstGeom prst="line">
                <a:avLst/>
              </a:prstGeom>
              <a:noFill/>
              <a:ln w="28575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72" name="Line 23"/>
              <p:cNvSpPr>
                <a:spLocks noChangeShapeType="1"/>
              </p:cNvSpPr>
              <p:nvPr/>
            </p:nvSpPr>
            <p:spPr bwMode="auto">
              <a:xfrm flipV="1">
                <a:off x="3684" y="1271"/>
                <a:ext cx="0" cy="655"/>
              </a:xfrm>
              <a:prstGeom prst="line">
                <a:avLst/>
              </a:prstGeom>
              <a:noFill/>
              <a:ln w="28575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73" name="Line 24"/>
              <p:cNvSpPr>
                <a:spLocks noChangeShapeType="1"/>
              </p:cNvSpPr>
              <p:nvPr/>
            </p:nvSpPr>
            <p:spPr bwMode="auto">
              <a:xfrm flipV="1">
                <a:off x="4577" y="1270"/>
                <a:ext cx="0" cy="655"/>
              </a:xfrm>
              <a:prstGeom prst="line">
                <a:avLst/>
              </a:prstGeom>
              <a:noFill/>
              <a:ln w="28575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74" name="Freeform 25"/>
              <p:cNvSpPr>
                <a:spLocks/>
              </p:cNvSpPr>
              <p:nvPr/>
            </p:nvSpPr>
            <p:spPr bwMode="auto">
              <a:xfrm>
                <a:off x="2776" y="1894"/>
                <a:ext cx="2278" cy="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69"/>
                  </a:cxn>
                  <a:cxn ang="0">
                    <a:pos x="2601" y="41"/>
                  </a:cxn>
                  <a:cxn ang="0">
                    <a:pos x="2619" y="31"/>
                  </a:cxn>
                  <a:cxn ang="0">
                    <a:pos x="0" y="0"/>
                  </a:cxn>
                </a:cxnLst>
                <a:rect l="0" t="0" r="r" b="b"/>
                <a:pathLst>
                  <a:path w="2619" h="69">
                    <a:moveTo>
                      <a:pt x="0" y="0"/>
                    </a:moveTo>
                    <a:lnTo>
                      <a:pt x="2" y="69"/>
                    </a:lnTo>
                    <a:lnTo>
                      <a:pt x="2601" y="41"/>
                    </a:lnTo>
                    <a:lnTo>
                      <a:pt x="2619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solidFill>
                  <a:srgbClr val="C0C0C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75" name="Line 26"/>
              <p:cNvSpPr>
                <a:spLocks noChangeShapeType="1"/>
              </p:cNvSpPr>
              <p:nvPr/>
            </p:nvSpPr>
            <p:spPr bwMode="auto">
              <a:xfrm>
                <a:off x="1695" y="1930"/>
                <a:ext cx="953" cy="0"/>
              </a:xfrm>
              <a:prstGeom prst="line">
                <a:avLst/>
              </a:prstGeom>
              <a:noFill/>
              <a:ln w="1143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76" name="Line 27"/>
              <p:cNvSpPr>
                <a:spLocks noChangeShapeType="1"/>
              </p:cNvSpPr>
              <p:nvPr/>
            </p:nvSpPr>
            <p:spPr bwMode="auto">
              <a:xfrm>
                <a:off x="4373" y="1436"/>
                <a:ext cx="382" cy="0"/>
              </a:xfrm>
              <a:prstGeom prst="line">
                <a:avLst/>
              </a:prstGeom>
              <a:noFill/>
              <a:ln w="28575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</p:grpSp>
        <p:pic>
          <p:nvPicPr>
            <p:cNvPr id="126" name="Picture 29" descr="Hydro_iStock_14468249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13" y="1693885"/>
              <a:ext cx="1157287" cy="800100"/>
            </a:xfrm>
            <a:prstGeom prst="rect">
              <a:avLst/>
            </a:prstGeom>
            <a:noFill/>
          </p:spPr>
        </p:pic>
        <p:pic>
          <p:nvPicPr>
            <p:cNvPr id="127" name="Picture 30" descr="power plant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8425" y="3692548"/>
              <a:ext cx="758825" cy="922337"/>
            </a:xfrm>
            <a:prstGeom prst="rect">
              <a:avLst/>
            </a:prstGeom>
            <a:noFill/>
          </p:spPr>
        </p:pic>
        <p:pic>
          <p:nvPicPr>
            <p:cNvPr id="128" name="Picture 31" descr="power plant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45194">
              <a:off x="2028825" y="1462110"/>
              <a:ext cx="838200" cy="796925"/>
            </a:xfrm>
            <a:prstGeom prst="rect">
              <a:avLst/>
            </a:prstGeom>
            <a:noFill/>
          </p:spPr>
        </p:pic>
        <p:pic>
          <p:nvPicPr>
            <p:cNvPr id="129" name="Picture 32" descr="Nuclear_iStock_14565504Illustration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3363" y="2024085"/>
              <a:ext cx="1211262" cy="792163"/>
            </a:xfrm>
            <a:prstGeom prst="rect">
              <a:avLst/>
            </a:prstGeom>
            <a:noFill/>
          </p:spPr>
        </p:pic>
        <p:pic>
          <p:nvPicPr>
            <p:cNvPr id="130" name="Picture 33" descr="factory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525" y="3541735"/>
              <a:ext cx="1077913" cy="879475"/>
            </a:xfrm>
            <a:prstGeom prst="rect">
              <a:avLst/>
            </a:prstGeom>
            <a:noFill/>
          </p:spPr>
        </p:pic>
        <p:pic>
          <p:nvPicPr>
            <p:cNvPr id="131" name="Picture 40" descr="EDF render_Building 3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853523">
              <a:off x="5345113" y="1657373"/>
              <a:ext cx="850900" cy="808037"/>
            </a:xfrm>
            <a:prstGeom prst="rect">
              <a:avLst/>
            </a:prstGeom>
            <a:noFill/>
          </p:spPr>
        </p:pic>
        <p:pic>
          <p:nvPicPr>
            <p:cNvPr id="132" name="Picture 41" descr="commercial center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5575" y="3667148"/>
              <a:ext cx="1247775" cy="1127125"/>
            </a:xfrm>
            <a:prstGeom prst="rect">
              <a:avLst/>
            </a:prstGeom>
            <a:noFill/>
          </p:spPr>
        </p:pic>
        <p:grpSp>
          <p:nvGrpSpPr>
            <p:cNvPr id="5" name="Group 42"/>
            <p:cNvGrpSpPr>
              <a:grpSpLocks/>
            </p:cNvGrpSpPr>
            <p:nvPr/>
          </p:nvGrpSpPr>
          <p:grpSpPr bwMode="auto">
            <a:xfrm>
              <a:off x="6408738" y="1606573"/>
              <a:ext cx="1620837" cy="869950"/>
              <a:chOff x="3112" y="1213"/>
              <a:chExt cx="1021" cy="548"/>
            </a:xfrm>
          </p:grpSpPr>
          <p:pic>
            <p:nvPicPr>
              <p:cNvPr id="163" name="Picture 5" descr="house (green)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12" y="1442"/>
                <a:ext cx="336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Picture 7" descr="house (green)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93" y="1213"/>
                <a:ext cx="336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5" name="Picture 8" descr="house (green)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7" y="1459"/>
                <a:ext cx="336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34" name="Picture 46" descr="EDF render_Building 1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6388" y="2586060"/>
              <a:ext cx="741362" cy="828675"/>
            </a:xfrm>
            <a:prstGeom prst="rect">
              <a:avLst/>
            </a:prstGeom>
            <a:noFill/>
          </p:spPr>
        </p:pic>
        <p:sp>
          <p:nvSpPr>
            <p:cNvPr id="135" name="Line 47"/>
            <p:cNvSpPr>
              <a:spLocks noChangeShapeType="1"/>
            </p:cNvSpPr>
            <p:nvPr/>
          </p:nvSpPr>
          <p:spPr bwMode="auto">
            <a:xfrm flipH="1">
              <a:off x="2917825" y="2713060"/>
              <a:ext cx="269875" cy="2762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36" name="Line 48"/>
            <p:cNvSpPr>
              <a:spLocks noChangeShapeType="1"/>
            </p:cNvSpPr>
            <p:nvPr/>
          </p:nvSpPr>
          <p:spPr bwMode="auto">
            <a:xfrm flipH="1">
              <a:off x="2341563" y="2238398"/>
              <a:ext cx="65087" cy="3794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37" name="Line 49"/>
            <p:cNvSpPr>
              <a:spLocks noChangeShapeType="1"/>
            </p:cNvSpPr>
            <p:nvPr/>
          </p:nvSpPr>
          <p:spPr bwMode="auto">
            <a:xfrm flipV="1">
              <a:off x="1346200" y="3438548"/>
              <a:ext cx="541338" cy="2841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38" name="Freeform 50"/>
            <p:cNvSpPr>
              <a:spLocks/>
            </p:cNvSpPr>
            <p:nvPr/>
          </p:nvSpPr>
          <p:spPr bwMode="auto">
            <a:xfrm>
              <a:off x="2274888" y="3643335"/>
              <a:ext cx="358775" cy="350838"/>
            </a:xfrm>
            <a:custGeom>
              <a:avLst/>
              <a:gdLst/>
              <a:ahLst/>
              <a:cxnLst>
                <a:cxn ang="0">
                  <a:pos x="226" y="221"/>
                </a:cxn>
                <a:cxn ang="0">
                  <a:pos x="148" y="92"/>
                </a:cxn>
                <a:cxn ang="0">
                  <a:pos x="0" y="0"/>
                </a:cxn>
              </a:cxnLst>
              <a:rect l="0" t="0" r="r" b="b"/>
              <a:pathLst>
                <a:path w="226" h="221">
                  <a:moveTo>
                    <a:pt x="226" y="221"/>
                  </a:moveTo>
                  <a:lnTo>
                    <a:pt x="148" y="92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39" name="Line 51"/>
            <p:cNvSpPr>
              <a:spLocks noChangeShapeType="1"/>
            </p:cNvSpPr>
            <p:nvPr/>
          </p:nvSpPr>
          <p:spPr bwMode="auto">
            <a:xfrm>
              <a:off x="1419225" y="2398735"/>
              <a:ext cx="439738" cy="2635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pic>
          <p:nvPicPr>
            <p:cNvPr id="140" name="Picture 52" descr="power distribution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9338" y="3729060"/>
              <a:ext cx="192087" cy="465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1" name="Picture 53" descr="power distribution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4938" y="2057423"/>
              <a:ext cx="192087" cy="465137"/>
            </a:xfrm>
            <a:prstGeom prst="rect">
              <a:avLst/>
            </a:prstGeom>
            <a:noFill/>
          </p:spPr>
        </p:pic>
        <p:pic>
          <p:nvPicPr>
            <p:cNvPr id="142" name="Picture 54" descr="power distribution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7875" y="2413023"/>
              <a:ext cx="192088" cy="465137"/>
            </a:xfrm>
            <a:prstGeom prst="rect">
              <a:avLst/>
            </a:prstGeom>
            <a:noFill/>
          </p:spPr>
        </p:pic>
        <p:pic>
          <p:nvPicPr>
            <p:cNvPr id="143" name="Picture 55" descr="power distribution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8788" y="1606573"/>
              <a:ext cx="192087" cy="465137"/>
            </a:xfrm>
            <a:prstGeom prst="rect">
              <a:avLst/>
            </a:prstGeom>
            <a:noFill/>
          </p:spPr>
        </p:pic>
        <p:sp>
          <p:nvSpPr>
            <p:cNvPr id="144" name="Freeform 71"/>
            <p:cNvSpPr>
              <a:spLocks/>
            </p:cNvSpPr>
            <p:nvPr/>
          </p:nvSpPr>
          <p:spPr bwMode="auto">
            <a:xfrm>
              <a:off x="5383213" y="3159148"/>
              <a:ext cx="533400" cy="431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6" y="0"/>
                </a:cxn>
                <a:cxn ang="0">
                  <a:pos x="336" y="272"/>
                </a:cxn>
              </a:cxnLst>
              <a:rect l="0" t="0" r="r" b="b"/>
              <a:pathLst>
                <a:path w="336" h="272">
                  <a:moveTo>
                    <a:pt x="0" y="0"/>
                  </a:moveTo>
                  <a:lnTo>
                    <a:pt x="336" y="0"/>
                  </a:lnTo>
                  <a:lnTo>
                    <a:pt x="336" y="272"/>
                  </a:lnTo>
                </a:path>
              </a:pathLst>
            </a:custGeom>
            <a:noFill/>
            <a:ln w="19050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6" name="Group 72"/>
            <p:cNvGrpSpPr>
              <a:grpSpLocks/>
            </p:cNvGrpSpPr>
            <p:nvPr/>
          </p:nvGrpSpPr>
          <p:grpSpPr bwMode="auto">
            <a:xfrm>
              <a:off x="5284788" y="2428898"/>
              <a:ext cx="2606675" cy="1271587"/>
              <a:chOff x="3329" y="1521"/>
              <a:chExt cx="1642" cy="801"/>
            </a:xfrm>
          </p:grpSpPr>
          <p:sp>
            <p:nvSpPr>
              <p:cNvPr id="159" name="Freeform 73"/>
              <p:cNvSpPr>
                <a:spLocks/>
              </p:cNvSpPr>
              <p:nvPr/>
            </p:nvSpPr>
            <p:spPr bwMode="auto">
              <a:xfrm>
                <a:off x="4129" y="1981"/>
                <a:ext cx="336" cy="34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6" y="0"/>
                  </a:cxn>
                  <a:cxn ang="0">
                    <a:pos x="336" y="272"/>
                  </a:cxn>
                </a:cxnLst>
                <a:rect l="0" t="0" r="r" b="b"/>
                <a:pathLst>
                  <a:path w="336" h="272">
                    <a:moveTo>
                      <a:pt x="0" y="0"/>
                    </a:moveTo>
                    <a:lnTo>
                      <a:pt x="336" y="0"/>
                    </a:lnTo>
                    <a:lnTo>
                      <a:pt x="336" y="272"/>
                    </a:lnTo>
                  </a:path>
                </a:pathLst>
              </a:custGeom>
              <a:noFill/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0" name="Freeform 74"/>
              <p:cNvSpPr>
                <a:spLocks/>
              </p:cNvSpPr>
              <p:nvPr/>
            </p:nvSpPr>
            <p:spPr bwMode="auto">
              <a:xfrm>
                <a:off x="4229" y="1521"/>
                <a:ext cx="304" cy="364"/>
              </a:xfrm>
              <a:custGeom>
                <a:avLst/>
                <a:gdLst/>
                <a:ahLst/>
                <a:cxnLst>
                  <a:cxn ang="0">
                    <a:pos x="0" y="364"/>
                  </a:cxn>
                  <a:cxn ang="0">
                    <a:pos x="304" y="364"/>
                  </a:cxn>
                  <a:cxn ang="0">
                    <a:pos x="304" y="0"/>
                  </a:cxn>
                </a:cxnLst>
                <a:rect l="0" t="0" r="r" b="b"/>
                <a:pathLst>
                  <a:path w="304" h="364">
                    <a:moveTo>
                      <a:pt x="0" y="364"/>
                    </a:moveTo>
                    <a:lnTo>
                      <a:pt x="304" y="364"/>
                    </a:lnTo>
                    <a:lnTo>
                      <a:pt x="304" y="0"/>
                    </a:lnTo>
                  </a:path>
                </a:pathLst>
              </a:custGeom>
              <a:noFill/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1" name="Line 75"/>
              <p:cNvSpPr>
                <a:spLocks noChangeShapeType="1"/>
              </p:cNvSpPr>
              <p:nvPr/>
            </p:nvSpPr>
            <p:spPr bwMode="auto">
              <a:xfrm>
                <a:off x="4653" y="1885"/>
                <a:ext cx="318" cy="0"/>
              </a:xfrm>
              <a:prstGeom prst="line">
                <a:avLst/>
              </a:prstGeom>
              <a:noFill/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2" name="Freeform 76"/>
              <p:cNvSpPr>
                <a:spLocks/>
              </p:cNvSpPr>
              <p:nvPr/>
            </p:nvSpPr>
            <p:spPr bwMode="auto">
              <a:xfrm>
                <a:off x="3329" y="1575"/>
                <a:ext cx="304" cy="300"/>
              </a:xfrm>
              <a:custGeom>
                <a:avLst/>
                <a:gdLst/>
                <a:ahLst/>
                <a:cxnLst>
                  <a:cxn ang="0">
                    <a:pos x="0" y="364"/>
                  </a:cxn>
                  <a:cxn ang="0">
                    <a:pos x="304" y="364"/>
                  </a:cxn>
                  <a:cxn ang="0">
                    <a:pos x="304" y="0"/>
                  </a:cxn>
                </a:cxnLst>
                <a:rect l="0" t="0" r="r" b="b"/>
                <a:pathLst>
                  <a:path w="304" h="364">
                    <a:moveTo>
                      <a:pt x="0" y="364"/>
                    </a:moveTo>
                    <a:lnTo>
                      <a:pt x="304" y="364"/>
                    </a:lnTo>
                    <a:lnTo>
                      <a:pt x="304" y="0"/>
                    </a:lnTo>
                  </a:path>
                </a:pathLst>
              </a:custGeom>
              <a:noFill/>
              <a:ln w="1905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</p:grpSp>
        <p:pic>
          <p:nvPicPr>
            <p:cNvPr id="146" name="Picture 95" descr="Scrubber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938" y="1811360"/>
              <a:ext cx="355600" cy="339725"/>
            </a:xfrm>
            <a:prstGeom prst="rect">
              <a:avLst/>
            </a:prstGeom>
            <a:noFill/>
          </p:spPr>
        </p:pic>
        <p:pic>
          <p:nvPicPr>
            <p:cNvPr id="147" name="Picture 44" descr="substation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9713" y="2679723"/>
              <a:ext cx="1028700" cy="769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Group 34"/>
            <p:cNvGrpSpPr>
              <a:grpSpLocks/>
            </p:cNvGrpSpPr>
            <p:nvPr/>
          </p:nvGrpSpPr>
          <p:grpSpPr bwMode="auto">
            <a:xfrm>
              <a:off x="1360488" y="2235223"/>
              <a:ext cx="1597025" cy="1349375"/>
              <a:chOff x="461" y="1399"/>
              <a:chExt cx="1006" cy="850"/>
            </a:xfrm>
          </p:grpSpPr>
          <p:sp>
            <p:nvSpPr>
              <p:cNvPr id="154" name="AutoShape 35"/>
              <p:cNvSpPr>
                <a:spLocks noChangeArrowheads="1"/>
              </p:cNvSpPr>
              <p:nvPr/>
            </p:nvSpPr>
            <p:spPr bwMode="auto">
              <a:xfrm>
                <a:off x="595" y="1689"/>
                <a:ext cx="728" cy="484"/>
              </a:xfrm>
              <a:prstGeom prst="diamond">
                <a:avLst/>
              </a:prstGeom>
              <a:noFill/>
              <a:ln w="1143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155" name="Picture 36" descr="Transmission Tower-a"/>
              <p:cNvPicPr>
                <a:picLocks noChangeAspect="1" noChangeArrowheads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5" y="1399"/>
                <a:ext cx="317" cy="397"/>
              </a:xfrm>
              <a:prstGeom prst="rect">
                <a:avLst/>
              </a:prstGeom>
              <a:noFill/>
            </p:spPr>
          </p:pic>
          <p:pic>
            <p:nvPicPr>
              <p:cNvPr id="156" name="Picture 37" descr="Transmission Tower-a"/>
              <p:cNvPicPr>
                <a:picLocks noChangeAspect="1" noChangeArrowheads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5" y="1858"/>
                <a:ext cx="311" cy="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7" name="Picture 38" descr="Transmission Tower-a"/>
              <p:cNvPicPr>
                <a:picLocks noChangeAspect="1" noChangeArrowheads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" y="1634"/>
                <a:ext cx="317" cy="397"/>
              </a:xfrm>
              <a:prstGeom prst="rect">
                <a:avLst/>
              </a:prstGeom>
              <a:noFill/>
            </p:spPr>
          </p:pic>
          <p:pic>
            <p:nvPicPr>
              <p:cNvPr id="158" name="Picture 39" descr="Transmission Tower-a"/>
              <p:cNvPicPr>
                <a:picLocks noChangeAspect="1" noChangeArrowheads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0" y="1634"/>
                <a:ext cx="317" cy="397"/>
              </a:xfrm>
              <a:prstGeom prst="rect">
                <a:avLst/>
              </a:prstGeom>
              <a:noFill/>
            </p:spPr>
          </p:pic>
        </p:grpSp>
        <p:pic>
          <p:nvPicPr>
            <p:cNvPr id="149" name="Picture 108"/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4899" y="1455760"/>
              <a:ext cx="300038" cy="495300"/>
            </a:xfrm>
            <a:prstGeom prst="rect">
              <a:avLst/>
            </a:prstGeom>
            <a:noFill/>
          </p:spPr>
        </p:pic>
        <p:pic>
          <p:nvPicPr>
            <p:cNvPr id="150" name="Picture 110"/>
            <p:cNvPicPr>
              <a:picLocks noChangeAspect="1" noChangeArrowheads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2449" y="1960585"/>
              <a:ext cx="328613" cy="487363"/>
            </a:xfrm>
            <a:prstGeom prst="rect">
              <a:avLst/>
            </a:prstGeom>
            <a:noFill/>
          </p:spPr>
        </p:pic>
        <p:pic>
          <p:nvPicPr>
            <p:cNvPr id="151" name="Picture 111"/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5664" y="3559879"/>
              <a:ext cx="300038" cy="495300"/>
            </a:xfrm>
            <a:prstGeom prst="rect">
              <a:avLst/>
            </a:prstGeom>
            <a:noFill/>
          </p:spPr>
        </p:pic>
        <p:pic>
          <p:nvPicPr>
            <p:cNvPr id="152" name="Picture 112"/>
            <p:cNvPicPr>
              <a:picLocks noChangeAspect="1" noChangeArrowheads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3747" y="3729351"/>
              <a:ext cx="382587" cy="503238"/>
            </a:xfrm>
            <a:prstGeom prst="rect">
              <a:avLst/>
            </a:prstGeom>
            <a:noFill/>
          </p:spPr>
        </p:pic>
        <p:pic>
          <p:nvPicPr>
            <p:cNvPr id="153" name="Picture 109"/>
            <p:cNvPicPr>
              <a:picLocks noChangeAspect="1" noChangeArrowheads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5737" y="4165756"/>
              <a:ext cx="368300" cy="517525"/>
            </a:xfrm>
            <a:prstGeom prst="rect">
              <a:avLst/>
            </a:prstGeom>
            <a:noFill/>
          </p:spPr>
        </p:pic>
      </p:grpSp>
      <p:sp>
        <p:nvSpPr>
          <p:cNvPr id="397340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Integrated Grid: The Vision</a:t>
            </a:r>
          </a:p>
        </p:txBody>
      </p:sp>
      <p:sp>
        <p:nvSpPr>
          <p:cNvPr id="119" name="AutoShape 5"/>
          <p:cNvSpPr>
            <a:spLocks noChangeArrowheads="1"/>
          </p:cNvSpPr>
          <p:nvPr/>
        </p:nvSpPr>
        <p:spPr bwMode="auto">
          <a:xfrm>
            <a:off x="137160" y="5457311"/>
            <a:ext cx="8869680" cy="914400"/>
          </a:xfrm>
          <a:prstGeom prst="rect">
            <a:avLst/>
          </a:prstGeom>
          <a:solidFill>
            <a:srgbClr val="5195D3"/>
          </a:solidFill>
          <a:ln w="9525" algn="ctr">
            <a:noFill/>
            <a:round/>
            <a:headEnd/>
            <a:tailEnd/>
          </a:ln>
          <a:effectLst/>
        </p:spPr>
        <p:txBody>
          <a:bodyPr wrap="square" anchor="ctr" anchorCtr="0">
            <a:norm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Power System that is Highly </a:t>
            </a:r>
            <a:r>
              <a:rPr lang="en-US" sz="2400" b="1" i="1" u="sng" dirty="0">
                <a:solidFill>
                  <a:schemeClr val="bg1"/>
                </a:solidFill>
                <a:latin typeface="Arial" charset="0"/>
              </a:rPr>
              <a:t>Flexible</a:t>
            </a:r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, </a:t>
            </a:r>
            <a:r>
              <a:rPr lang="en-US" sz="2400" b="1" i="1" dirty="0">
                <a:solidFill>
                  <a:schemeClr val="bg1"/>
                </a:solidFill>
                <a:latin typeface="Arial" charset="0"/>
              </a:rPr>
              <a:t>Resilient</a:t>
            </a:r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 and </a:t>
            </a:r>
            <a:r>
              <a:rPr lang="en-US" sz="2400" b="1" i="1" u="sng" dirty="0">
                <a:solidFill>
                  <a:schemeClr val="bg1"/>
                </a:solidFill>
                <a:latin typeface="Arial" charset="0"/>
              </a:rPr>
              <a:t>Connected</a:t>
            </a:r>
            <a:r>
              <a:rPr lang="en-US" sz="2400" b="1" dirty="0">
                <a:solidFill>
                  <a:schemeClr val="bg1"/>
                </a:solidFill>
                <a:latin typeface="Arial" charset="0"/>
              </a:rPr>
              <a:t> and Optimizes Energy Resources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228600" y="1295400"/>
            <a:ext cx="8686800" cy="38862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grpSp>
        <p:nvGrpSpPr>
          <p:cNvPr id="8" name="Group 178"/>
          <p:cNvGrpSpPr/>
          <p:nvPr/>
        </p:nvGrpSpPr>
        <p:grpSpPr>
          <a:xfrm>
            <a:off x="487365" y="1447801"/>
            <a:ext cx="8428037" cy="3874827"/>
            <a:chOff x="487363" y="1447800"/>
            <a:chExt cx="8428037" cy="3874827"/>
          </a:xfrm>
        </p:grpSpPr>
        <p:grpSp>
          <p:nvGrpSpPr>
            <p:cNvPr id="9" name="Group 119"/>
            <p:cNvGrpSpPr/>
            <p:nvPr/>
          </p:nvGrpSpPr>
          <p:grpSpPr>
            <a:xfrm>
              <a:off x="5077971" y="1458276"/>
              <a:ext cx="975206" cy="603976"/>
              <a:chOff x="5077971" y="1232381"/>
              <a:chExt cx="975206" cy="603976"/>
            </a:xfrm>
          </p:grpSpPr>
          <p:cxnSp>
            <p:nvCxnSpPr>
              <p:cNvPr id="275" name="Elbow Connector 274"/>
              <p:cNvCxnSpPr/>
              <p:nvPr/>
            </p:nvCxnSpPr>
            <p:spPr bwMode="auto">
              <a:xfrm>
                <a:off x="5584641" y="1390492"/>
                <a:ext cx="468536" cy="445865"/>
              </a:xfrm>
              <a:prstGeom prst="bentConnector3">
                <a:avLst>
                  <a:gd name="adj1" fmla="val 50000"/>
                </a:avLst>
              </a:prstGeom>
              <a:solidFill>
                <a:schemeClr val="accent1"/>
              </a:solidFill>
              <a:ln w="31750" cap="flat" cmpd="sng" algn="ctr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pic>
            <p:nvPicPr>
              <p:cNvPr id="276" name="Picture 275" descr="Microturbines.png"/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883049">
                <a:off x="5077971" y="1232381"/>
                <a:ext cx="594301" cy="432617"/>
              </a:xfrm>
              <a:prstGeom prst="rect">
                <a:avLst/>
              </a:prstGeom>
            </p:spPr>
          </p:pic>
        </p:grpSp>
        <p:grpSp>
          <p:nvGrpSpPr>
            <p:cNvPr id="10" name="Group 3"/>
            <p:cNvGrpSpPr>
              <a:grpSpLocks/>
            </p:cNvGrpSpPr>
            <p:nvPr/>
          </p:nvGrpSpPr>
          <p:grpSpPr bwMode="auto">
            <a:xfrm>
              <a:off x="2105025" y="3937493"/>
              <a:ext cx="1425575" cy="1030287"/>
              <a:chOff x="1326" y="2329"/>
              <a:chExt cx="898" cy="649"/>
            </a:xfrm>
          </p:grpSpPr>
          <p:pic>
            <p:nvPicPr>
              <p:cNvPr id="273" name="Picture 4" descr="Cooling Tower_v2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3" y="2329"/>
                <a:ext cx="271" cy="381"/>
              </a:xfrm>
              <a:prstGeom prst="rect">
                <a:avLst/>
              </a:prstGeom>
              <a:noFill/>
            </p:spPr>
          </p:pic>
          <p:pic>
            <p:nvPicPr>
              <p:cNvPr id="274" name="Picture 5" descr="Pond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26" y="2725"/>
                <a:ext cx="626" cy="253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Group 16"/>
            <p:cNvGrpSpPr>
              <a:grpSpLocks/>
            </p:cNvGrpSpPr>
            <p:nvPr/>
          </p:nvGrpSpPr>
          <p:grpSpPr bwMode="auto">
            <a:xfrm>
              <a:off x="1236663" y="2127743"/>
              <a:ext cx="6786562" cy="2201862"/>
              <a:chOff x="779" y="1189"/>
              <a:chExt cx="4275" cy="1387"/>
            </a:xfrm>
          </p:grpSpPr>
          <p:sp>
            <p:nvSpPr>
              <p:cNvPr id="262" name="Line 17"/>
              <p:cNvSpPr>
                <a:spLocks noChangeShapeType="1"/>
              </p:cNvSpPr>
              <p:nvPr/>
            </p:nvSpPr>
            <p:spPr bwMode="auto">
              <a:xfrm flipH="1" flipV="1">
                <a:off x="825" y="1396"/>
                <a:ext cx="470" cy="281"/>
              </a:xfrm>
              <a:prstGeom prst="line">
                <a:avLst/>
              </a:prstGeom>
              <a:noFill/>
              <a:ln w="762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63" name="Line 18"/>
              <p:cNvSpPr>
                <a:spLocks noChangeShapeType="1"/>
              </p:cNvSpPr>
              <p:nvPr/>
            </p:nvSpPr>
            <p:spPr bwMode="auto">
              <a:xfrm flipV="1">
                <a:off x="1405" y="1189"/>
                <a:ext cx="93" cy="484"/>
              </a:xfrm>
              <a:prstGeom prst="line">
                <a:avLst/>
              </a:prstGeom>
              <a:noFill/>
              <a:ln w="762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64" name="Line 19"/>
              <p:cNvSpPr>
                <a:spLocks noChangeShapeType="1"/>
              </p:cNvSpPr>
              <p:nvPr/>
            </p:nvSpPr>
            <p:spPr bwMode="auto">
              <a:xfrm flipV="1">
                <a:off x="1705" y="1589"/>
                <a:ext cx="328" cy="342"/>
              </a:xfrm>
              <a:prstGeom prst="line">
                <a:avLst/>
              </a:prstGeom>
              <a:noFill/>
              <a:ln w="762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65" name="Line 20"/>
              <p:cNvSpPr>
                <a:spLocks noChangeShapeType="1"/>
              </p:cNvSpPr>
              <p:nvPr/>
            </p:nvSpPr>
            <p:spPr bwMode="auto">
              <a:xfrm flipV="1">
                <a:off x="779" y="2152"/>
                <a:ext cx="539" cy="286"/>
              </a:xfrm>
              <a:prstGeom prst="line">
                <a:avLst/>
              </a:prstGeom>
              <a:noFill/>
              <a:ln w="762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66" name="Freeform 21"/>
              <p:cNvSpPr>
                <a:spLocks/>
              </p:cNvSpPr>
              <p:nvPr/>
            </p:nvSpPr>
            <p:spPr bwMode="auto">
              <a:xfrm>
                <a:off x="1373" y="2175"/>
                <a:ext cx="433" cy="40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3" y="152"/>
                  </a:cxn>
                  <a:cxn ang="0">
                    <a:pos x="433" y="401"/>
                  </a:cxn>
                </a:cxnLst>
                <a:rect l="0" t="0" r="r" b="b"/>
                <a:pathLst>
                  <a:path w="433" h="401">
                    <a:moveTo>
                      <a:pt x="0" y="0"/>
                    </a:moveTo>
                    <a:lnTo>
                      <a:pt x="263" y="152"/>
                    </a:lnTo>
                    <a:lnTo>
                      <a:pt x="433" y="401"/>
                    </a:lnTo>
                  </a:path>
                </a:pathLst>
              </a:custGeom>
              <a:noFill/>
              <a:ln w="76200" cap="flat" cmpd="sng">
                <a:solidFill>
                  <a:srgbClr val="C0C0C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67" name="Line 22"/>
              <p:cNvSpPr>
                <a:spLocks noChangeShapeType="1"/>
              </p:cNvSpPr>
              <p:nvPr/>
            </p:nvSpPr>
            <p:spPr bwMode="auto">
              <a:xfrm flipV="1">
                <a:off x="4513" y="1914"/>
                <a:ext cx="0" cy="629"/>
              </a:xfrm>
              <a:prstGeom prst="line">
                <a:avLst/>
              </a:prstGeom>
              <a:noFill/>
              <a:ln w="28575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68" name="Line 23"/>
              <p:cNvSpPr>
                <a:spLocks noChangeShapeType="1"/>
              </p:cNvSpPr>
              <p:nvPr/>
            </p:nvSpPr>
            <p:spPr bwMode="auto">
              <a:xfrm flipV="1">
                <a:off x="3684" y="1271"/>
                <a:ext cx="0" cy="655"/>
              </a:xfrm>
              <a:prstGeom prst="line">
                <a:avLst/>
              </a:prstGeom>
              <a:noFill/>
              <a:ln w="28575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69" name="Line 24"/>
              <p:cNvSpPr>
                <a:spLocks noChangeShapeType="1"/>
              </p:cNvSpPr>
              <p:nvPr/>
            </p:nvSpPr>
            <p:spPr bwMode="auto">
              <a:xfrm flipV="1">
                <a:off x="4577" y="1270"/>
                <a:ext cx="0" cy="655"/>
              </a:xfrm>
              <a:prstGeom prst="line">
                <a:avLst/>
              </a:prstGeom>
              <a:noFill/>
              <a:ln w="28575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70" name="Freeform 25"/>
              <p:cNvSpPr>
                <a:spLocks/>
              </p:cNvSpPr>
              <p:nvPr/>
            </p:nvSpPr>
            <p:spPr bwMode="auto">
              <a:xfrm>
                <a:off x="2776" y="1894"/>
                <a:ext cx="2278" cy="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69"/>
                  </a:cxn>
                  <a:cxn ang="0">
                    <a:pos x="2601" y="41"/>
                  </a:cxn>
                  <a:cxn ang="0">
                    <a:pos x="2619" y="31"/>
                  </a:cxn>
                  <a:cxn ang="0">
                    <a:pos x="0" y="0"/>
                  </a:cxn>
                </a:cxnLst>
                <a:rect l="0" t="0" r="r" b="b"/>
                <a:pathLst>
                  <a:path w="2619" h="69">
                    <a:moveTo>
                      <a:pt x="0" y="0"/>
                    </a:moveTo>
                    <a:lnTo>
                      <a:pt x="2" y="69"/>
                    </a:lnTo>
                    <a:lnTo>
                      <a:pt x="2601" y="41"/>
                    </a:lnTo>
                    <a:lnTo>
                      <a:pt x="2619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 cmpd="sng">
                <a:solidFill>
                  <a:srgbClr val="C0C0C0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71" name="Line 26"/>
              <p:cNvSpPr>
                <a:spLocks noChangeShapeType="1"/>
              </p:cNvSpPr>
              <p:nvPr/>
            </p:nvSpPr>
            <p:spPr bwMode="auto">
              <a:xfrm>
                <a:off x="1695" y="1930"/>
                <a:ext cx="953" cy="0"/>
              </a:xfrm>
              <a:prstGeom prst="line">
                <a:avLst/>
              </a:prstGeom>
              <a:noFill/>
              <a:ln w="114300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272" name="Line 27"/>
              <p:cNvSpPr>
                <a:spLocks noChangeShapeType="1"/>
              </p:cNvSpPr>
              <p:nvPr/>
            </p:nvSpPr>
            <p:spPr bwMode="auto">
              <a:xfrm>
                <a:off x="4373" y="1436"/>
                <a:ext cx="382" cy="0"/>
              </a:xfrm>
              <a:prstGeom prst="line">
                <a:avLst/>
              </a:prstGeom>
              <a:noFill/>
              <a:ln w="28575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</p:grpSp>
        <p:pic>
          <p:nvPicPr>
            <p:cNvPr id="183" name="Picture 29" descr="Hydro_iStock_14468249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513" y="1919780"/>
              <a:ext cx="1157287" cy="800100"/>
            </a:xfrm>
            <a:prstGeom prst="rect">
              <a:avLst/>
            </a:prstGeom>
            <a:noFill/>
          </p:spPr>
        </p:pic>
        <p:pic>
          <p:nvPicPr>
            <p:cNvPr id="184" name="Picture 30" descr="power plant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8425" y="3918443"/>
              <a:ext cx="758825" cy="922337"/>
            </a:xfrm>
            <a:prstGeom prst="rect">
              <a:avLst/>
            </a:prstGeom>
            <a:noFill/>
          </p:spPr>
        </p:pic>
        <p:pic>
          <p:nvPicPr>
            <p:cNvPr id="185" name="Picture 32" descr="Nuclear_iStock_14565504Illustration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3363" y="2249980"/>
              <a:ext cx="1211262" cy="792163"/>
            </a:xfrm>
            <a:prstGeom prst="rect">
              <a:avLst/>
            </a:prstGeom>
            <a:noFill/>
          </p:spPr>
        </p:pic>
        <p:pic>
          <p:nvPicPr>
            <p:cNvPr id="186" name="Picture 33" descr="factory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525" y="3767630"/>
              <a:ext cx="1077913" cy="879475"/>
            </a:xfrm>
            <a:prstGeom prst="rect">
              <a:avLst/>
            </a:prstGeom>
            <a:noFill/>
          </p:spPr>
        </p:pic>
        <p:pic>
          <p:nvPicPr>
            <p:cNvPr id="187" name="Picture 40" descr="EDF render_Building 3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853523">
              <a:off x="5345113" y="1883268"/>
              <a:ext cx="850900" cy="808037"/>
            </a:xfrm>
            <a:prstGeom prst="rect">
              <a:avLst/>
            </a:prstGeom>
            <a:noFill/>
          </p:spPr>
        </p:pic>
        <p:pic>
          <p:nvPicPr>
            <p:cNvPr id="188" name="Picture 41" descr="commercial center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5575" y="3893043"/>
              <a:ext cx="1247775" cy="1127125"/>
            </a:xfrm>
            <a:prstGeom prst="rect">
              <a:avLst/>
            </a:prstGeom>
            <a:noFill/>
          </p:spPr>
        </p:pic>
        <p:grpSp>
          <p:nvGrpSpPr>
            <p:cNvPr id="12" name="Group 42"/>
            <p:cNvGrpSpPr>
              <a:grpSpLocks/>
            </p:cNvGrpSpPr>
            <p:nvPr/>
          </p:nvGrpSpPr>
          <p:grpSpPr bwMode="auto">
            <a:xfrm>
              <a:off x="6408738" y="1832468"/>
              <a:ext cx="1620837" cy="869950"/>
              <a:chOff x="3112" y="1213"/>
              <a:chExt cx="1021" cy="548"/>
            </a:xfrm>
          </p:grpSpPr>
          <p:pic>
            <p:nvPicPr>
              <p:cNvPr id="259" name="Picture 5" descr="house (green)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12" y="1442"/>
                <a:ext cx="336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0" name="Picture 7" descr="house (green)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93" y="1213"/>
                <a:ext cx="336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1" name="Picture 8" descr="house (green)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7" y="1459"/>
                <a:ext cx="336" cy="3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90" name="Picture 46" descr="EDF render_Building 1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6388" y="2811955"/>
              <a:ext cx="741362" cy="828675"/>
            </a:xfrm>
            <a:prstGeom prst="rect">
              <a:avLst/>
            </a:prstGeom>
            <a:noFill/>
          </p:spPr>
        </p:pic>
        <p:sp>
          <p:nvSpPr>
            <p:cNvPr id="191" name="Line 47"/>
            <p:cNvSpPr>
              <a:spLocks noChangeShapeType="1"/>
            </p:cNvSpPr>
            <p:nvPr/>
          </p:nvSpPr>
          <p:spPr bwMode="auto">
            <a:xfrm flipH="1">
              <a:off x="2917825" y="2938955"/>
              <a:ext cx="269875" cy="2762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92" name="Line 48"/>
            <p:cNvSpPr>
              <a:spLocks noChangeShapeType="1"/>
            </p:cNvSpPr>
            <p:nvPr/>
          </p:nvSpPr>
          <p:spPr bwMode="auto">
            <a:xfrm flipH="1">
              <a:off x="2341563" y="2464293"/>
              <a:ext cx="65087" cy="3794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93" name="Line 49"/>
            <p:cNvSpPr>
              <a:spLocks noChangeShapeType="1"/>
            </p:cNvSpPr>
            <p:nvPr/>
          </p:nvSpPr>
          <p:spPr bwMode="auto">
            <a:xfrm flipV="1">
              <a:off x="1346200" y="3664443"/>
              <a:ext cx="541338" cy="2841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94" name="Freeform 50"/>
            <p:cNvSpPr>
              <a:spLocks/>
            </p:cNvSpPr>
            <p:nvPr/>
          </p:nvSpPr>
          <p:spPr bwMode="auto">
            <a:xfrm>
              <a:off x="2274888" y="3869230"/>
              <a:ext cx="358775" cy="350838"/>
            </a:xfrm>
            <a:custGeom>
              <a:avLst/>
              <a:gdLst/>
              <a:ahLst/>
              <a:cxnLst>
                <a:cxn ang="0">
                  <a:pos x="226" y="221"/>
                </a:cxn>
                <a:cxn ang="0">
                  <a:pos x="148" y="92"/>
                </a:cxn>
                <a:cxn ang="0">
                  <a:pos x="0" y="0"/>
                </a:cxn>
              </a:cxnLst>
              <a:rect l="0" t="0" r="r" b="b"/>
              <a:pathLst>
                <a:path w="226" h="221">
                  <a:moveTo>
                    <a:pt x="226" y="221"/>
                  </a:moveTo>
                  <a:lnTo>
                    <a:pt x="148" y="92"/>
                  </a:ln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95" name="Line 51"/>
            <p:cNvSpPr>
              <a:spLocks noChangeShapeType="1"/>
            </p:cNvSpPr>
            <p:nvPr/>
          </p:nvSpPr>
          <p:spPr bwMode="auto">
            <a:xfrm>
              <a:off x="1419225" y="2624630"/>
              <a:ext cx="439738" cy="2635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en-US"/>
            </a:p>
          </p:txBody>
        </p:sp>
        <p:pic>
          <p:nvPicPr>
            <p:cNvPr id="196" name="Picture 52" descr="power distribution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9338" y="3954955"/>
              <a:ext cx="192087" cy="465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7" name="Picture 53" descr="power distribution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4938" y="2283318"/>
              <a:ext cx="192087" cy="465137"/>
            </a:xfrm>
            <a:prstGeom prst="rect">
              <a:avLst/>
            </a:prstGeom>
            <a:noFill/>
          </p:spPr>
        </p:pic>
        <p:pic>
          <p:nvPicPr>
            <p:cNvPr id="198" name="Picture 54" descr="power distribution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7875" y="2638918"/>
              <a:ext cx="192088" cy="465137"/>
            </a:xfrm>
            <a:prstGeom prst="rect">
              <a:avLst/>
            </a:prstGeom>
            <a:noFill/>
          </p:spPr>
        </p:pic>
        <p:pic>
          <p:nvPicPr>
            <p:cNvPr id="199" name="Picture 55" descr="power distribution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8788" y="1832468"/>
              <a:ext cx="192087" cy="465137"/>
            </a:xfrm>
            <a:prstGeom prst="rect">
              <a:avLst/>
            </a:prstGeom>
            <a:noFill/>
          </p:spPr>
        </p:pic>
        <p:grpSp>
          <p:nvGrpSpPr>
            <p:cNvPr id="13" name="Group 57"/>
            <p:cNvGrpSpPr>
              <a:grpSpLocks/>
            </p:cNvGrpSpPr>
            <p:nvPr/>
          </p:nvGrpSpPr>
          <p:grpSpPr bwMode="auto">
            <a:xfrm>
              <a:off x="5337175" y="3283443"/>
              <a:ext cx="1028700" cy="1506537"/>
              <a:chOff x="3231" y="1917"/>
              <a:chExt cx="648" cy="949"/>
            </a:xfrm>
          </p:grpSpPr>
          <p:sp>
            <p:nvSpPr>
              <p:cNvPr id="256" name="Line 58"/>
              <p:cNvSpPr>
                <a:spLocks noChangeShapeType="1"/>
              </p:cNvSpPr>
              <p:nvPr/>
            </p:nvSpPr>
            <p:spPr bwMode="auto">
              <a:xfrm flipV="1">
                <a:off x="3650" y="1917"/>
                <a:ext cx="0" cy="433"/>
              </a:xfrm>
              <a:prstGeom prst="line">
                <a:avLst/>
              </a:prstGeom>
              <a:noFill/>
              <a:ln w="28575">
                <a:solidFill>
                  <a:srgbClr val="C0C0C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pic>
            <p:nvPicPr>
              <p:cNvPr id="257" name="Picture 59" descr="Electric Vehicle"/>
              <p:cNvPicPr>
                <a:picLocks noChangeAspect="1" noChangeArrowheads="1"/>
              </p:cNvPicPr>
              <p:nvPr/>
            </p:nvPicPr>
            <p:blipFill>
              <a:blip r:embed="rId2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8" y="2176"/>
                <a:ext cx="641" cy="690"/>
              </a:xfrm>
              <a:prstGeom prst="rect">
                <a:avLst/>
              </a:prstGeom>
              <a:noFill/>
            </p:spPr>
          </p:pic>
          <p:pic>
            <p:nvPicPr>
              <p:cNvPr id="258" name="Picture 60" descr="power distribution"/>
              <p:cNvPicPr>
                <a:picLocks noChangeAspect="1" noChangeArrowheads="1"/>
              </p:cNvPicPr>
              <p:nvPr/>
            </p:nvPicPr>
            <p:blipFill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31" y="2374"/>
                <a:ext cx="121" cy="293"/>
              </a:xfrm>
              <a:prstGeom prst="rect">
                <a:avLst/>
              </a:prstGeom>
              <a:noFill/>
            </p:spPr>
          </p:pic>
        </p:grpSp>
        <p:grpSp>
          <p:nvGrpSpPr>
            <p:cNvPr id="14" name="Group 61"/>
            <p:cNvGrpSpPr>
              <a:grpSpLocks/>
            </p:cNvGrpSpPr>
            <p:nvPr/>
          </p:nvGrpSpPr>
          <p:grpSpPr bwMode="auto">
            <a:xfrm>
              <a:off x="7596188" y="1721343"/>
              <a:ext cx="722312" cy="3235325"/>
              <a:chOff x="4785" y="933"/>
              <a:chExt cx="455" cy="2038"/>
            </a:xfrm>
          </p:grpSpPr>
          <p:pic>
            <p:nvPicPr>
              <p:cNvPr id="254" name="Picture 62" descr="C3c"/>
              <p:cNvPicPr>
                <a:picLocks noChangeAspect="1" noChangeArrowheads="1"/>
              </p:cNvPicPr>
              <p:nvPr/>
            </p:nvPicPr>
            <p:blipFill>
              <a:blip r:embed="rId2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5" y="933"/>
                <a:ext cx="206" cy="306"/>
              </a:xfrm>
              <a:prstGeom prst="rect">
                <a:avLst/>
              </a:prstGeom>
              <a:noFill/>
            </p:spPr>
          </p:pic>
          <p:pic>
            <p:nvPicPr>
              <p:cNvPr id="255" name="Picture 77" descr="Demand Response"/>
              <p:cNvPicPr>
                <a:picLocks noChangeAspect="1" noChangeArrowheads="1"/>
              </p:cNvPicPr>
              <p:nvPr/>
            </p:nvPicPr>
            <p:blipFill>
              <a:blip r:embed="rId27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20" y="2633"/>
                <a:ext cx="32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" name="Group 64"/>
            <p:cNvGrpSpPr>
              <a:grpSpLocks/>
            </p:cNvGrpSpPr>
            <p:nvPr/>
          </p:nvGrpSpPr>
          <p:grpSpPr bwMode="auto">
            <a:xfrm>
              <a:off x="6408738" y="1832468"/>
              <a:ext cx="1609725" cy="2840037"/>
              <a:chOff x="4037" y="1003"/>
              <a:chExt cx="1014" cy="1789"/>
            </a:xfrm>
          </p:grpSpPr>
          <p:pic>
            <p:nvPicPr>
              <p:cNvPr id="249" name="Picture 27" descr="S1"/>
              <p:cNvPicPr>
                <a:picLocks noChangeAspect="1" noChangeArrowheads="1"/>
              </p:cNvPicPr>
              <p:nvPr/>
            </p:nvPicPr>
            <p:blipFill>
              <a:blip r:embed="rId2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499861">
                <a:off x="4473" y="2586"/>
                <a:ext cx="299" cy="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6" name="Group 66"/>
              <p:cNvGrpSpPr>
                <a:grpSpLocks/>
              </p:cNvGrpSpPr>
              <p:nvPr/>
            </p:nvGrpSpPr>
            <p:grpSpPr bwMode="auto">
              <a:xfrm>
                <a:off x="4037" y="1003"/>
                <a:ext cx="1014" cy="555"/>
                <a:chOff x="3403" y="1136"/>
                <a:chExt cx="1014" cy="555"/>
              </a:xfrm>
            </p:grpSpPr>
            <p:pic>
              <p:nvPicPr>
                <p:cNvPr id="251" name="Picture 31" descr="House with 6 Solar Panels"/>
                <p:cNvPicPr>
                  <a:picLocks noChangeAspect="1" noChangeArrowheads="1"/>
                </p:cNvPicPr>
                <p:nvPr/>
              </p:nvPicPr>
              <p:blipFill>
                <a:blip r:embed="rId2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403" y="1372"/>
                  <a:ext cx="331" cy="3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2" name="Picture 32" descr="House with 6 Solar Panels"/>
                <p:cNvPicPr>
                  <a:picLocks noChangeAspect="1" noChangeArrowheads="1"/>
                </p:cNvPicPr>
                <p:nvPr/>
              </p:nvPicPr>
              <p:blipFill>
                <a:blip r:embed="rId2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81" y="1136"/>
                  <a:ext cx="331" cy="3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3" name="Picture 33" descr="House with 6 Solar Panels"/>
                <p:cNvPicPr>
                  <a:picLocks noChangeAspect="1" noChangeArrowheads="1"/>
                </p:cNvPicPr>
                <p:nvPr/>
              </p:nvPicPr>
              <p:blipFill>
                <a:blip r:embed="rId29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86" y="1384"/>
                  <a:ext cx="331" cy="3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grpSp>
          <p:nvGrpSpPr>
            <p:cNvPr id="17" name="Group 70"/>
            <p:cNvGrpSpPr>
              <a:grpSpLocks/>
            </p:cNvGrpSpPr>
            <p:nvPr/>
          </p:nvGrpSpPr>
          <p:grpSpPr bwMode="auto">
            <a:xfrm>
              <a:off x="5284788" y="2641283"/>
              <a:ext cx="2606675" cy="1271587"/>
              <a:chOff x="3425" y="1617"/>
              <a:chExt cx="1642" cy="801"/>
            </a:xfrm>
          </p:grpSpPr>
          <p:sp>
            <p:nvSpPr>
              <p:cNvPr id="243" name="Freeform 71"/>
              <p:cNvSpPr>
                <a:spLocks/>
              </p:cNvSpPr>
              <p:nvPr/>
            </p:nvSpPr>
            <p:spPr bwMode="auto">
              <a:xfrm>
                <a:off x="3487" y="2077"/>
                <a:ext cx="336" cy="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36" y="0"/>
                  </a:cxn>
                  <a:cxn ang="0">
                    <a:pos x="336" y="272"/>
                  </a:cxn>
                </a:cxnLst>
                <a:rect l="0" t="0" r="r" b="b"/>
                <a:pathLst>
                  <a:path w="336" h="272">
                    <a:moveTo>
                      <a:pt x="0" y="0"/>
                    </a:moveTo>
                    <a:lnTo>
                      <a:pt x="336" y="0"/>
                    </a:lnTo>
                    <a:lnTo>
                      <a:pt x="336" y="272"/>
                    </a:ln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en-US"/>
              </a:p>
            </p:txBody>
          </p:sp>
          <p:grpSp>
            <p:nvGrpSpPr>
              <p:cNvPr id="18" name="Group 72"/>
              <p:cNvGrpSpPr>
                <a:grpSpLocks/>
              </p:cNvGrpSpPr>
              <p:nvPr/>
            </p:nvGrpSpPr>
            <p:grpSpPr bwMode="auto">
              <a:xfrm>
                <a:off x="3425" y="1617"/>
                <a:ext cx="1642" cy="801"/>
                <a:chOff x="3329" y="1521"/>
                <a:chExt cx="1642" cy="801"/>
              </a:xfrm>
            </p:grpSpPr>
            <p:sp>
              <p:nvSpPr>
                <p:cNvPr id="245" name="Freeform 73"/>
                <p:cNvSpPr>
                  <a:spLocks/>
                </p:cNvSpPr>
                <p:nvPr/>
              </p:nvSpPr>
              <p:spPr bwMode="auto">
                <a:xfrm>
                  <a:off x="4129" y="1981"/>
                  <a:ext cx="336" cy="34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36" y="0"/>
                    </a:cxn>
                    <a:cxn ang="0">
                      <a:pos x="336" y="272"/>
                    </a:cxn>
                  </a:cxnLst>
                  <a:rect l="0" t="0" r="r" b="b"/>
                  <a:pathLst>
                    <a:path w="336" h="272">
                      <a:moveTo>
                        <a:pt x="0" y="0"/>
                      </a:moveTo>
                      <a:lnTo>
                        <a:pt x="336" y="0"/>
                      </a:lnTo>
                      <a:lnTo>
                        <a:pt x="336" y="272"/>
                      </a:lnTo>
                    </a:path>
                  </a:pathLst>
                </a:cu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246" name="Freeform 74"/>
                <p:cNvSpPr>
                  <a:spLocks/>
                </p:cNvSpPr>
                <p:nvPr/>
              </p:nvSpPr>
              <p:spPr bwMode="auto">
                <a:xfrm>
                  <a:off x="4229" y="1521"/>
                  <a:ext cx="304" cy="364"/>
                </a:xfrm>
                <a:custGeom>
                  <a:avLst/>
                  <a:gdLst/>
                  <a:ahLst/>
                  <a:cxnLst>
                    <a:cxn ang="0">
                      <a:pos x="0" y="364"/>
                    </a:cxn>
                    <a:cxn ang="0">
                      <a:pos x="304" y="364"/>
                    </a:cxn>
                    <a:cxn ang="0">
                      <a:pos x="304" y="0"/>
                    </a:cxn>
                  </a:cxnLst>
                  <a:rect l="0" t="0" r="r" b="b"/>
                  <a:pathLst>
                    <a:path w="304" h="364">
                      <a:moveTo>
                        <a:pt x="0" y="364"/>
                      </a:moveTo>
                      <a:lnTo>
                        <a:pt x="304" y="364"/>
                      </a:lnTo>
                      <a:lnTo>
                        <a:pt x="304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247" name="Line 75"/>
                <p:cNvSpPr>
                  <a:spLocks noChangeShapeType="1"/>
                </p:cNvSpPr>
                <p:nvPr/>
              </p:nvSpPr>
              <p:spPr bwMode="auto">
                <a:xfrm>
                  <a:off x="4653" y="1885"/>
                  <a:ext cx="318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248" name="Freeform 76"/>
                <p:cNvSpPr>
                  <a:spLocks/>
                </p:cNvSpPr>
                <p:nvPr/>
              </p:nvSpPr>
              <p:spPr bwMode="auto">
                <a:xfrm>
                  <a:off x="3329" y="1575"/>
                  <a:ext cx="304" cy="300"/>
                </a:xfrm>
                <a:custGeom>
                  <a:avLst/>
                  <a:gdLst/>
                  <a:ahLst/>
                  <a:cxnLst>
                    <a:cxn ang="0">
                      <a:pos x="0" y="364"/>
                    </a:cxn>
                    <a:cxn ang="0">
                      <a:pos x="304" y="364"/>
                    </a:cxn>
                    <a:cxn ang="0">
                      <a:pos x="304" y="0"/>
                    </a:cxn>
                  </a:cxnLst>
                  <a:rect l="0" t="0" r="r" b="b"/>
                  <a:pathLst>
                    <a:path w="304" h="364">
                      <a:moveTo>
                        <a:pt x="0" y="364"/>
                      </a:moveTo>
                      <a:lnTo>
                        <a:pt x="304" y="364"/>
                      </a:lnTo>
                      <a:lnTo>
                        <a:pt x="304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FF0000"/>
                  </a:solidFill>
                  <a:prstDash val="solid"/>
                  <a:round/>
                  <a:headEnd type="triangle" w="med" len="med"/>
                  <a:tailEnd type="triangle" w="med" len="med"/>
                </a:ln>
                <a:effectLst/>
              </p:spPr>
              <p:txBody>
                <a:bodyPr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9" name="Group 77"/>
            <p:cNvGrpSpPr>
              <a:grpSpLocks/>
            </p:cNvGrpSpPr>
            <p:nvPr/>
          </p:nvGrpSpPr>
          <p:grpSpPr bwMode="auto">
            <a:xfrm>
              <a:off x="3425825" y="3439018"/>
              <a:ext cx="5118100" cy="836612"/>
              <a:chOff x="2158" y="2015"/>
              <a:chExt cx="3224" cy="527"/>
            </a:xfrm>
          </p:grpSpPr>
          <p:pic>
            <p:nvPicPr>
              <p:cNvPr id="241" name="Picture 78" descr="F2"/>
              <p:cNvPicPr>
                <a:picLocks noChangeAspect="1" noChangeArrowheads="1"/>
              </p:cNvPicPr>
              <p:nvPr/>
            </p:nvPicPr>
            <p:blipFill>
              <a:blip r:embed="rId3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8" y="2015"/>
                <a:ext cx="340" cy="349"/>
              </a:xfrm>
              <a:prstGeom prst="rect">
                <a:avLst/>
              </a:prstGeom>
              <a:noFill/>
            </p:spPr>
          </p:pic>
          <p:pic>
            <p:nvPicPr>
              <p:cNvPr id="242" name="Picture 81" descr="Distributed Storage"/>
              <p:cNvPicPr>
                <a:picLocks noChangeAspect="1" noChangeArrowheads="1"/>
              </p:cNvPicPr>
              <p:nvPr/>
            </p:nvPicPr>
            <p:blipFill>
              <a:blip r:embed="rId3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63" y="2196"/>
                <a:ext cx="519" cy="3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" name="Picture 44" descr="substation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9713" y="2905618"/>
              <a:ext cx="1028700" cy="769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" name="Group 97"/>
            <p:cNvGrpSpPr>
              <a:grpSpLocks/>
            </p:cNvGrpSpPr>
            <p:nvPr/>
          </p:nvGrpSpPr>
          <p:grpSpPr bwMode="auto">
            <a:xfrm>
              <a:off x="487363" y="2810368"/>
              <a:ext cx="1703387" cy="2168525"/>
              <a:chOff x="307" y="1619"/>
              <a:chExt cx="1073" cy="1366"/>
            </a:xfrm>
          </p:grpSpPr>
          <p:grpSp>
            <p:nvGrpSpPr>
              <p:cNvPr id="22" name="Group 98"/>
              <p:cNvGrpSpPr>
                <a:grpSpLocks/>
              </p:cNvGrpSpPr>
              <p:nvPr/>
            </p:nvGrpSpPr>
            <p:grpSpPr bwMode="auto">
              <a:xfrm>
                <a:off x="673" y="1922"/>
                <a:ext cx="700" cy="539"/>
                <a:chOff x="673" y="1922"/>
                <a:chExt cx="700" cy="539"/>
              </a:xfrm>
            </p:grpSpPr>
            <p:sp>
              <p:nvSpPr>
                <p:cNvPr id="237" name="Freeform 99"/>
                <p:cNvSpPr>
                  <a:spLocks/>
                </p:cNvSpPr>
                <p:nvPr/>
              </p:nvSpPr>
              <p:spPr bwMode="auto">
                <a:xfrm>
                  <a:off x="673" y="1922"/>
                  <a:ext cx="327" cy="207"/>
                </a:xfrm>
                <a:custGeom>
                  <a:avLst/>
                  <a:gdLst/>
                  <a:ahLst/>
                  <a:cxnLst>
                    <a:cxn ang="0">
                      <a:pos x="327" y="0"/>
                    </a:cxn>
                    <a:cxn ang="0">
                      <a:pos x="327" y="207"/>
                    </a:cxn>
                    <a:cxn ang="0">
                      <a:pos x="0" y="69"/>
                    </a:cxn>
                  </a:cxnLst>
                  <a:rect l="0" t="0" r="r" b="b"/>
                  <a:pathLst>
                    <a:path w="327" h="207">
                      <a:moveTo>
                        <a:pt x="327" y="0"/>
                      </a:moveTo>
                      <a:lnTo>
                        <a:pt x="327" y="207"/>
                      </a:lnTo>
                      <a:lnTo>
                        <a:pt x="0" y="69"/>
                      </a:lnTo>
                    </a:path>
                  </a:pathLst>
                </a:custGeom>
                <a:noFill/>
                <a:ln w="76200" cap="flat" cmpd="sng">
                  <a:solidFill>
                    <a:srgbClr val="C0C0C0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238" name="Line 100"/>
                <p:cNvSpPr>
                  <a:spLocks noChangeShapeType="1"/>
                </p:cNvSpPr>
                <p:nvPr/>
              </p:nvSpPr>
              <p:spPr bwMode="auto">
                <a:xfrm flipV="1">
                  <a:off x="1230" y="2170"/>
                  <a:ext cx="116" cy="291"/>
                </a:xfrm>
                <a:prstGeom prst="line">
                  <a:avLst/>
                </a:prstGeom>
                <a:noFill/>
                <a:ln w="76200">
                  <a:solidFill>
                    <a:srgbClr val="C0C0C0"/>
                  </a:solidFill>
                  <a:round/>
                  <a:headEnd/>
                  <a:tailEnd/>
                </a:ln>
                <a:effectLst/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239" name="Freeform 101"/>
                <p:cNvSpPr>
                  <a:spLocks/>
                </p:cNvSpPr>
                <p:nvPr/>
              </p:nvSpPr>
              <p:spPr bwMode="auto">
                <a:xfrm>
                  <a:off x="686" y="2054"/>
                  <a:ext cx="360" cy="14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60" y="143"/>
                    </a:cxn>
                    <a:cxn ang="0">
                      <a:pos x="360" y="5"/>
                    </a:cxn>
                  </a:cxnLst>
                  <a:rect l="0" t="0" r="r" b="b"/>
                  <a:pathLst>
                    <a:path w="360" h="143">
                      <a:moveTo>
                        <a:pt x="0" y="0"/>
                      </a:moveTo>
                      <a:lnTo>
                        <a:pt x="360" y="143"/>
                      </a:lnTo>
                      <a:lnTo>
                        <a:pt x="360" y="5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 w="med" len="med"/>
                </a:ln>
                <a:effectLst/>
              </p:spPr>
              <p:txBody>
                <a:bodyPr anchor="ctr"/>
                <a:lstStyle/>
                <a:p>
                  <a:endParaRPr lang="en-US"/>
                </a:p>
              </p:txBody>
            </p:sp>
            <p:sp>
              <p:nvSpPr>
                <p:cNvPr id="240" name="Line 102"/>
                <p:cNvSpPr>
                  <a:spLocks noChangeShapeType="1"/>
                </p:cNvSpPr>
                <p:nvPr/>
              </p:nvSpPr>
              <p:spPr bwMode="auto">
                <a:xfrm flipV="1">
                  <a:off x="1295" y="2249"/>
                  <a:ext cx="78" cy="21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anchor="ctr"/>
                <a:lstStyle/>
                <a:p>
                  <a:endParaRPr lang="en-US"/>
                </a:p>
              </p:txBody>
            </p:sp>
          </p:grpSp>
          <p:pic>
            <p:nvPicPr>
              <p:cNvPr id="235" name="Picture 103" descr="wind turbine"/>
              <p:cNvPicPr>
                <a:picLocks noChangeAspect="1" noChangeArrowheads="1"/>
              </p:cNvPicPr>
              <p:nvPr/>
            </p:nvPicPr>
            <p:blipFill>
              <a:blip r:embed="rId3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8" y="2361"/>
                <a:ext cx="332" cy="624"/>
              </a:xfrm>
              <a:prstGeom prst="rect">
                <a:avLst/>
              </a:prstGeom>
              <a:noFill/>
            </p:spPr>
          </p:pic>
          <p:pic>
            <p:nvPicPr>
              <p:cNvPr id="236" name="Picture 104" descr="Solar_iStock_14496791Illustration"/>
              <p:cNvPicPr>
                <a:picLocks noChangeAspect="1" noChangeArrowheads="1"/>
              </p:cNvPicPr>
              <p:nvPr/>
            </p:nvPicPr>
            <p:blipFill>
              <a:blip r:embed="rId3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" y="1619"/>
                <a:ext cx="504" cy="468"/>
              </a:xfrm>
              <a:prstGeom prst="rect">
                <a:avLst/>
              </a:prstGeom>
              <a:noFill/>
            </p:spPr>
          </p:pic>
        </p:grpSp>
        <p:grpSp>
          <p:nvGrpSpPr>
            <p:cNvPr id="23" name="Group 34"/>
            <p:cNvGrpSpPr>
              <a:grpSpLocks/>
            </p:cNvGrpSpPr>
            <p:nvPr/>
          </p:nvGrpSpPr>
          <p:grpSpPr bwMode="auto">
            <a:xfrm>
              <a:off x="1360488" y="2461118"/>
              <a:ext cx="1597025" cy="1349375"/>
              <a:chOff x="461" y="1399"/>
              <a:chExt cx="1006" cy="850"/>
            </a:xfrm>
          </p:grpSpPr>
          <p:sp>
            <p:nvSpPr>
              <p:cNvPr id="229" name="AutoShape 35"/>
              <p:cNvSpPr>
                <a:spLocks noChangeArrowheads="1"/>
              </p:cNvSpPr>
              <p:nvPr/>
            </p:nvSpPr>
            <p:spPr bwMode="auto">
              <a:xfrm>
                <a:off x="595" y="1689"/>
                <a:ext cx="728" cy="484"/>
              </a:xfrm>
              <a:prstGeom prst="diamond">
                <a:avLst/>
              </a:prstGeom>
              <a:noFill/>
              <a:ln w="114300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230" name="Picture 36" descr="Transmission Tower-a"/>
              <p:cNvPicPr>
                <a:picLocks noChangeAspect="1" noChangeArrowheads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5" y="1399"/>
                <a:ext cx="317" cy="397"/>
              </a:xfrm>
              <a:prstGeom prst="rect">
                <a:avLst/>
              </a:prstGeom>
              <a:noFill/>
            </p:spPr>
          </p:pic>
          <p:pic>
            <p:nvPicPr>
              <p:cNvPr id="231" name="Picture 37" descr="Transmission Tower-a"/>
              <p:cNvPicPr>
                <a:picLocks noChangeAspect="1" noChangeArrowheads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5" y="1858"/>
                <a:ext cx="311" cy="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2" name="Picture 38" descr="Transmission Tower-a"/>
              <p:cNvPicPr>
                <a:picLocks noChangeAspect="1" noChangeArrowheads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" y="1634"/>
                <a:ext cx="317" cy="397"/>
              </a:xfrm>
              <a:prstGeom prst="rect">
                <a:avLst/>
              </a:prstGeom>
              <a:noFill/>
            </p:spPr>
          </p:pic>
          <p:pic>
            <p:nvPicPr>
              <p:cNvPr id="233" name="Picture 39" descr="Transmission Tower-a"/>
              <p:cNvPicPr>
                <a:picLocks noChangeAspect="1" noChangeArrowheads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0" y="1634"/>
                <a:ext cx="317" cy="397"/>
              </a:xfrm>
              <a:prstGeom prst="rect">
                <a:avLst/>
              </a:prstGeom>
              <a:noFill/>
            </p:spPr>
          </p:pic>
        </p:grpSp>
        <p:pic>
          <p:nvPicPr>
            <p:cNvPr id="208" name="Picture 108"/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4899" y="1681655"/>
              <a:ext cx="300038" cy="495300"/>
            </a:xfrm>
            <a:prstGeom prst="rect">
              <a:avLst/>
            </a:prstGeom>
            <a:noFill/>
          </p:spPr>
        </p:pic>
        <p:pic>
          <p:nvPicPr>
            <p:cNvPr id="209" name="Picture 110"/>
            <p:cNvPicPr>
              <a:picLocks noChangeAspect="1" noChangeArrowheads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2449" y="2186480"/>
              <a:ext cx="328613" cy="487363"/>
            </a:xfrm>
            <a:prstGeom prst="rect">
              <a:avLst/>
            </a:prstGeom>
            <a:noFill/>
          </p:spPr>
        </p:pic>
        <p:pic>
          <p:nvPicPr>
            <p:cNvPr id="210" name="Picture 111"/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15362" y="3880343"/>
              <a:ext cx="300038" cy="495300"/>
            </a:xfrm>
            <a:prstGeom prst="rect">
              <a:avLst/>
            </a:prstGeom>
            <a:noFill/>
          </p:spPr>
        </p:pic>
        <p:pic>
          <p:nvPicPr>
            <p:cNvPr id="211" name="Picture 112"/>
            <p:cNvPicPr>
              <a:picLocks noChangeAspect="1" noChangeArrowheads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65724" y="4374055"/>
              <a:ext cx="382587" cy="503238"/>
            </a:xfrm>
            <a:prstGeom prst="rect">
              <a:avLst/>
            </a:prstGeom>
            <a:noFill/>
          </p:spPr>
        </p:pic>
        <p:grpSp>
          <p:nvGrpSpPr>
            <p:cNvPr id="24" name="Group 100"/>
            <p:cNvGrpSpPr/>
            <p:nvPr/>
          </p:nvGrpSpPr>
          <p:grpSpPr>
            <a:xfrm>
              <a:off x="1151894" y="1447800"/>
              <a:ext cx="7272146" cy="3871936"/>
              <a:chOff x="1151894" y="1221905"/>
              <a:chExt cx="7272146" cy="3871936"/>
            </a:xfrm>
          </p:grpSpPr>
          <p:pic>
            <p:nvPicPr>
              <p:cNvPr id="217" name="Picture 90" descr="control console"/>
              <p:cNvPicPr>
                <a:picLocks noChangeAspect="1" noChangeArrowheads="1"/>
              </p:cNvPicPr>
              <p:nvPr/>
            </p:nvPicPr>
            <p:blipFill>
              <a:blip r:embed="rId3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86203" y="3686197"/>
                <a:ext cx="1330298" cy="722029"/>
              </a:xfrm>
              <a:prstGeom prst="rect">
                <a:avLst/>
              </a:prstGeom>
              <a:noFill/>
            </p:spPr>
          </p:pic>
          <p:grpSp>
            <p:nvGrpSpPr>
              <p:cNvPr id="25" name="Group 99"/>
              <p:cNvGrpSpPr/>
              <p:nvPr/>
            </p:nvGrpSpPr>
            <p:grpSpPr>
              <a:xfrm>
                <a:off x="1151894" y="1221905"/>
                <a:ext cx="7272146" cy="3871936"/>
                <a:chOff x="1151894" y="1221905"/>
                <a:chExt cx="7272146" cy="3871936"/>
              </a:xfrm>
            </p:grpSpPr>
            <p:pic>
              <p:nvPicPr>
                <p:cNvPr id="219" name="Picture 91" descr="Tower_iStock_14522123Illustration"/>
                <p:cNvPicPr>
                  <a:picLocks noChangeAspect="1" noChangeArrowheads="1"/>
                </p:cNvPicPr>
                <p:nvPr/>
              </p:nvPicPr>
              <p:blipFill>
                <a:blip r:embed="rId3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98950" y="1825648"/>
                  <a:ext cx="511175" cy="869950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26" name="Group 117"/>
                <p:cNvGrpSpPr/>
                <p:nvPr/>
              </p:nvGrpSpPr>
              <p:grpSpPr>
                <a:xfrm>
                  <a:off x="1151894" y="1221905"/>
                  <a:ext cx="7272146" cy="3871936"/>
                  <a:chOff x="1151894" y="1290145"/>
                  <a:chExt cx="7272146" cy="3871936"/>
                </a:xfrm>
              </p:grpSpPr>
              <p:pic>
                <p:nvPicPr>
                  <p:cNvPr id="221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3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160074" y="2542828"/>
                    <a:ext cx="351084" cy="5382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222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3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828294" y="3262787"/>
                    <a:ext cx="351084" cy="5382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223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3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473867" y="3210236"/>
                    <a:ext cx="351084" cy="5382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224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3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514501" y="1428732"/>
                    <a:ext cx="351084" cy="5382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225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3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151894" y="4503008"/>
                    <a:ext cx="351084" cy="5382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226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3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072956" y="1349904"/>
                    <a:ext cx="351084" cy="5382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227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3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545218" y="4623877"/>
                    <a:ext cx="351084" cy="5382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228" name="Picture 92" descr="Security Symbol and Lock"/>
                  <p:cNvPicPr>
                    <a:picLocks noChangeAspect="1" noChangeArrowheads="1"/>
                  </p:cNvPicPr>
                  <p:nvPr/>
                </p:nvPicPr>
                <p:blipFill>
                  <a:blip r:embed="rId37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283075" y="1290145"/>
                    <a:ext cx="530225" cy="585788"/>
                  </a:xfrm>
                  <a:prstGeom prst="rect">
                    <a:avLst/>
                  </a:prstGeom>
                  <a:noFill/>
                </p:spPr>
              </p:pic>
            </p:grpSp>
          </p:grpSp>
        </p:grpSp>
        <p:pic>
          <p:nvPicPr>
            <p:cNvPr id="213" name="Picture 109"/>
            <p:cNvPicPr>
              <a:picLocks noChangeAspect="1" noChangeArrowheads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6505" y="4634831"/>
              <a:ext cx="368300" cy="517525"/>
            </a:xfrm>
            <a:prstGeom prst="rect">
              <a:avLst/>
            </a:prstGeom>
            <a:noFill/>
          </p:spPr>
        </p:pic>
        <p:pic>
          <p:nvPicPr>
            <p:cNvPr id="214" name="Picture 119" descr="New Image"/>
            <p:cNvPicPr>
              <a:picLocks noChangeAspect="1" noChangeArrowheads="1"/>
            </p:cNvPicPr>
            <p:nvPr/>
          </p:nvPicPr>
          <p:blipFill>
            <a:blip r:embed="rId38" cstate="email">
              <a:lum brigh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600" y="4572000"/>
              <a:ext cx="613983" cy="750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" name="Picture 31" descr="power plant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45194">
              <a:off x="2028825" y="1688005"/>
              <a:ext cx="838200" cy="796925"/>
            </a:xfrm>
            <a:prstGeom prst="rect">
              <a:avLst/>
            </a:prstGeom>
            <a:noFill/>
          </p:spPr>
        </p:pic>
        <p:pic>
          <p:nvPicPr>
            <p:cNvPr id="216" name="Picture 95" descr="Scrubber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2938" y="2037255"/>
              <a:ext cx="355600" cy="339725"/>
            </a:xfrm>
            <a:prstGeom prst="rect">
              <a:avLst/>
            </a:prstGeom>
            <a:noFill/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58792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76859"/>
            <a:ext cx="3851596" cy="350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Plus 24"/>
          <p:cNvSpPr/>
          <p:nvPr/>
        </p:nvSpPr>
        <p:spPr bwMode="auto">
          <a:xfrm>
            <a:off x="3668486" y="2880758"/>
            <a:ext cx="1426028" cy="1415143"/>
          </a:xfrm>
          <a:prstGeom prst="mathPlus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219075" marR="0" indent="-219075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743" y="1168732"/>
            <a:ext cx="295002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</a:rPr>
              <a:t>Interconnected</a:t>
            </a:r>
            <a:br>
              <a:rPr lang="en-US" b="1" dirty="0"/>
            </a:br>
            <a:r>
              <a:rPr lang="en-US" b="1" dirty="0"/>
              <a:t>Value of Grid Connectivity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78592" y="1091534"/>
            <a:ext cx="357447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</a:rPr>
              <a:t>Integrated</a:t>
            </a:r>
            <a:br>
              <a:rPr lang="en-US" b="1" dirty="0"/>
            </a:br>
            <a:r>
              <a:rPr lang="en-US" b="1" dirty="0"/>
              <a:t>Value of DER and Grid </a:t>
            </a:r>
          </a:p>
        </p:txBody>
      </p:sp>
      <p:sp>
        <p:nvSpPr>
          <p:cNvPr id="30" name="Title 103"/>
          <p:cNvSpPr>
            <a:spLocks noGrp="1"/>
          </p:cNvSpPr>
          <p:nvPr>
            <p:ph type="title"/>
          </p:nvPr>
        </p:nvSpPr>
        <p:spPr>
          <a:xfrm>
            <a:off x="365760" y="182563"/>
            <a:ext cx="8412480" cy="914400"/>
          </a:xfrm>
        </p:spPr>
        <p:txBody>
          <a:bodyPr/>
          <a:lstStyle/>
          <a:p>
            <a:r>
              <a:rPr lang="en-US" dirty="0"/>
              <a:t>Interconnected but Not Integrated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8801" y="1675702"/>
            <a:ext cx="3911024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588646" y="5694215"/>
            <a:ext cx="7735836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b="1" dirty="0"/>
              <a:t>Integration Enables Values of all Resources </a:t>
            </a:r>
          </a:p>
        </p:txBody>
      </p:sp>
    </p:spTree>
    <p:extLst>
      <p:ext uri="{BB962C8B-B14F-4D97-AF65-F5344CB8AC3E}">
        <p14:creationId xmlns:p14="http://schemas.microsoft.com/office/powerpoint/2010/main" val="1126916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Integrated Grid is about </a:t>
            </a:r>
            <a:br>
              <a:rPr lang="en-US" dirty="0"/>
            </a:br>
            <a:r>
              <a:rPr lang="en-US" dirty="0"/>
              <a:t>Enabling the Customer</a:t>
            </a:r>
          </a:p>
        </p:txBody>
      </p:sp>
      <p:sp>
        <p:nvSpPr>
          <p:cNvPr id="3" name="Rectangle 2"/>
          <p:cNvSpPr/>
          <p:nvPr/>
        </p:nvSpPr>
        <p:spPr>
          <a:xfrm>
            <a:off x="583324" y="5331034"/>
            <a:ext cx="7882759" cy="830997"/>
          </a:xfrm>
          <a:prstGeom prst="rect">
            <a:avLst/>
          </a:prstGeom>
          <a:ln w="31750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/>
              <a:t>The integrated grid allows </a:t>
            </a:r>
            <a:r>
              <a:rPr lang="en-US" sz="2400" b="1" dirty="0">
                <a:solidFill>
                  <a:srgbClr val="00B050"/>
                </a:solidFill>
              </a:rPr>
              <a:t>Local Energy Optimization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/>
              <a:t>to become part of </a:t>
            </a:r>
            <a:r>
              <a:rPr lang="en-US" sz="2400" b="1" dirty="0">
                <a:solidFill>
                  <a:schemeClr val="tx2"/>
                </a:solidFill>
              </a:rPr>
              <a:t>Global Energy Optimization</a:t>
            </a:r>
            <a:r>
              <a:rPr lang="en-US" sz="2400" b="1" dirty="0"/>
              <a:t>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271317" y="1296380"/>
            <a:ext cx="6905734" cy="3732213"/>
            <a:chOff x="1476266" y="2305378"/>
            <a:chExt cx="6905734" cy="3732213"/>
          </a:xfrm>
        </p:grpSpPr>
        <p:sp>
          <p:nvSpPr>
            <p:cNvPr id="10" name="Text Box 3"/>
            <p:cNvSpPr txBox="1">
              <a:spLocks noChangeArrowheads="1"/>
            </p:cNvSpPr>
            <p:nvPr/>
          </p:nvSpPr>
          <p:spPr bwMode="auto">
            <a:xfrm>
              <a:off x="5105400" y="4953000"/>
              <a:ext cx="1676400" cy="579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buClrTx/>
                <a:buFontTx/>
                <a:buNone/>
              </a:pPr>
              <a:endParaRPr lang="en-US" altLang="en-US" sz="3200" b="0"/>
            </a:p>
          </p:txBody>
        </p:sp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6781800" y="4724400"/>
              <a:ext cx="1447800" cy="579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buClrTx/>
                <a:buFontTx/>
                <a:buNone/>
              </a:pPr>
              <a:endParaRPr lang="en-US" altLang="en-US" sz="3200" b="0"/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7239000" y="3810000"/>
              <a:ext cx="1143000" cy="5794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buClrTx/>
                <a:buFontTx/>
                <a:buNone/>
              </a:pPr>
              <a:endParaRPr lang="en-US" altLang="en-US" sz="3200" b="0"/>
            </a:p>
          </p:txBody>
        </p:sp>
        <p:grpSp>
          <p:nvGrpSpPr>
            <p:cNvPr id="13" name="Group 4"/>
            <p:cNvGrpSpPr>
              <a:grpSpLocks noChangeAspect="1"/>
            </p:cNvGrpSpPr>
            <p:nvPr/>
          </p:nvGrpSpPr>
          <p:grpSpPr bwMode="auto">
            <a:xfrm>
              <a:off x="1476266" y="2305378"/>
              <a:ext cx="6465888" cy="3732213"/>
              <a:chOff x="920" y="1482"/>
              <a:chExt cx="4073" cy="2351"/>
            </a:xfrm>
          </p:grpSpPr>
          <p:sp>
            <p:nvSpPr>
              <p:cNvPr id="1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920" y="1482"/>
                <a:ext cx="4073" cy="23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15" name="Picture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032" y="3071"/>
                <a:ext cx="683" cy="6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Picture 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2" y="1681"/>
                <a:ext cx="2015" cy="1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" name="Picture 7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142" y="2702"/>
                <a:ext cx="705" cy="6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" name="Picture 8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87" y="3071"/>
                <a:ext cx="650" cy="6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" name="Oval 9"/>
              <p:cNvSpPr>
                <a:spLocks noChangeArrowheads="1"/>
              </p:cNvSpPr>
              <p:nvPr/>
            </p:nvSpPr>
            <p:spPr bwMode="auto">
              <a:xfrm>
                <a:off x="1037" y="2652"/>
                <a:ext cx="907" cy="816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Line 10"/>
              <p:cNvSpPr>
                <a:spLocks noChangeShapeType="1"/>
              </p:cNvSpPr>
              <p:nvPr/>
            </p:nvSpPr>
            <p:spPr bwMode="auto">
              <a:xfrm flipV="1">
                <a:off x="1824" y="2425"/>
                <a:ext cx="630" cy="348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Line 11"/>
              <p:cNvSpPr>
                <a:spLocks noChangeShapeType="1"/>
              </p:cNvSpPr>
              <p:nvPr/>
            </p:nvSpPr>
            <p:spPr bwMode="auto">
              <a:xfrm>
                <a:off x="2822" y="2525"/>
                <a:ext cx="368" cy="496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Oval 12"/>
              <p:cNvSpPr>
                <a:spLocks noChangeArrowheads="1"/>
              </p:cNvSpPr>
              <p:nvPr/>
            </p:nvSpPr>
            <p:spPr bwMode="auto">
              <a:xfrm>
                <a:off x="2927" y="2972"/>
                <a:ext cx="893" cy="844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Line 13"/>
              <p:cNvSpPr>
                <a:spLocks noChangeShapeType="1"/>
              </p:cNvSpPr>
              <p:nvPr/>
            </p:nvSpPr>
            <p:spPr bwMode="auto">
              <a:xfrm flipH="1">
                <a:off x="2454" y="2475"/>
                <a:ext cx="263" cy="497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Oval 14"/>
              <p:cNvSpPr>
                <a:spLocks noChangeArrowheads="1"/>
              </p:cNvSpPr>
              <p:nvPr/>
            </p:nvSpPr>
            <p:spPr bwMode="auto">
              <a:xfrm>
                <a:off x="1929" y="2972"/>
                <a:ext cx="960" cy="828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5" name="Group 24"/>
              <p:cNvGrpSpPr>
                <a:grpSpLocks/>
              </p:cNvGrpSpPr>
              <p:nvPr/>
            </p:nvGrpSpPr>
            <p:grpSpPr bwMode="auto">
              <a:xfrm>
                <a:off x="3850" y="1707"/>
                <a:ext cx="1015" cy="621"/>
                <a:chOff x="3850" y="1707"/>
                <a:chExt cx="1015" cy="621"/>
              </a:xfrm>
            </p:grpSpPr>
            <p:pic>
              <p:nvPicPr>
                <p:cNvPr id="56" name="Picture 15"/>
                <p:cNvPicPr>
                  <a:picLocks noChangeAspect="1"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auto">
                <a:xfrm>
                  <a:off x="3850" y="1707"/>
                  <a:ext cx="1015" cy="6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7" name="Picture 16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3850" y="1707"/>
                  <a:ext cx="1015" cy="6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26" name="Oval 18"/>
              <p:cNvSpPr>
                <a:spLocks noChangeArrowheads="1"/>
              </p:cNvSpPr>
              <p:nvPr/>
            </p:nvSpPr>
            <p:spPr bwMode="auto">
              <a:xfrm>
                <a:off x="3793" y="1713"/>
                <a:ext cx="1182" cy="663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Line 19"/>
              <p:cNvSpPr>
                <a:spLocks noChangeShapeType="1"/>
              </p:cNvSpPr>
              <p:nvPr/>
            </p:nvSpPr>
            <p:spPr bwMode="auto">
              <a:xfrm flipV="1">
                <a:off x="3347" y="2058"/>
                <a:ext cx="446" cy="268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28" name="Picture 20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978" y="2574"/>
                <a:ext cx="626" cy="7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9" name="Oval 21"/>
              <p:cNvSpPr>
                <a:spLocks noChangeArrowheads="1"/>
              </p:cNvSpPr>
              <p:nvPr/>
            </p:nvSpPr>
            <p:spPr bwMode="auto">
              <a:xfrm>
                <a:off x="3767" y="2425"/>
                <a:ext cx="962" cy="1008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Line 22"/>
              <p:cNvSpPr>
                <a:spLocks noChangeShapeType="1"/>
              </p:cNvSpPr>
              <p:nvPr/>
            </p:nvSpPr>
            <p:spPr bwMode="auto">
              <a:xfrm>
                <a:off x="3085" y="2326"/>
                <a:ext cx="735" cy="397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31" name="Picture 23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037" y="1830"/>
                <a:ext cx="809" cy="5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" name="Oval 24"/>
              <p:cNvSpPr>
                <a:spLocks noChangeArrowheads="1"/>
              </p:cNvSpPr>
              <p:nvPr/>
            </p:nvSpPr>
            <p:spPr bwMode="auto">
              <a:xfrm>
                <a:off x="932" y="1730"/>
                <a:ext cx="1050" cy="728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Line 25"/>
              <p:cNvSpPr>
                <a:spLocks noChangeShapeType="1"/>
              </p:cNvSpPr>
              <p:nvPr/>
            </p:nvSpPr>
            <p:spPr bwMode="auto">
              <a:xfrm>
                <a:off x="1982" y="2028"/>
                <a:ext cx="472" cy="99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Rectangle 26"/>
              <p:cNvSpPr>
                <a:spLocks noChangeArrowheads="1"/>
              </p:cNvSpPr>
              <p:nvPr/>
            </p:nvSpPr>
            <p:spPr bwMode="auto">
              <a:xfrm>
                <a:off x="2182" y="1507"/>
                <a:ext cx="0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35" name="Picture 2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032" y="3071"/>
                <a:ext cx="683" cy="6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" name="Picture 28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1772" y="1681"/>
                <a:ext cx="2015" cy="1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" name="Picture 2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142" y="2702"/>
                <a:ext cx="705" cy="6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8" name="Picture 3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87" y="3071"/>
                <a:ext cx="650" cy="6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9" name="Oval 31"/>
              <p:cNvSpPr>
                <a:spLocks noChangeArrowheads="1"/>
              </p:cNvSpPr>
              <p:nvPr/>
            </p:nvSpPr>
            <p:spPr bwMode="auto">
              <a:xfrm>
                <a:off x="1037" y="2652"/>
                <a:ext cx="907" cy="816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Line 32"/>
              <p:cNvSpPr>
                <a:spLocks noChangeShapeType="1"/>
              </p:cNvSpPr>
              <p:nvPr/>
            </p:nvSpPr>
            <p:spPr bwMode="auto">
              <a:xfrm flipV="1">
                <a:off x="1824" y="2425"/>
                <a:ext cx="630" cy="348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Line 33"/>
              <p:cNvSpPr>
                <a:spLocks noChangeShapeType="1"/>
              </p:cNvSpPr>
              <p:nvPr/>
            </p:nvSpPr>
            <p:spPr bwMode="auto">
              <a:xfrm>
                <a:off x="2822" y="2525"/>
                <a:ext cx="368" cy="496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Oval 34"/>
              <p:cNvSpPr>
                <a:spLocks noChangeArrowheads="1"/>
              </p:cNvSpPr>
              <p:nvPr/>
            </p:nvSpPr>
            <p:spPr bwMode="auto">
              <a:xfrm>
                <a:off x="2927" y="2972"/>
                <a:ext cx="893" cy="844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Line 35"/>
              <p:cNvSpPr>
                <a:spLocks noChangeShapeType="1"/>
              </p:cNvSpPr>
              <p:nvPr/>
            </p:nvSpPr>
            <p:spPr bwMode="auto">
              <a:xfrm flipH="1">
                <a:off x="2454" y="2475"/>
                <a:ext cx="263" cy="497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Oval 36"/>
              <p:cNvSpPr>
                <a:spLocks noChangeArrowheads="1"/>
              </p:cNvSpPr>
              <p:nvPr/>
            </p:nvSpPr>
            <p:spPr bwMode="auto">
              <a:xfrm>
                <a:off x="1929" y="2972"/>
                <a:ext cx="960" cy="828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45" name="Group 39"/>
              <p:cNvGrpSpPr>
                <a:grpSpLocks/>
              </p:cNvGrpSpPr>
              <p:nvPr/>
            </p:nvGrpSpPr>
            <p:grpSpPr bwMode="auto">
              <a:xfrm>
                <a:off x="3850" y="1707"/>
                <a:ext cx="1015" cy="621"/>
                <a:chOff x="3850" y="1707"/>
                <a:chExt cx="1015" cy="621"/>
              </a:xfrm>
            </p:grpSpPr>
            <p:pic>
              <p:nvPicPr>
                <p:cNvPr id="54" name="Picture 37"/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/>
                <a:stretch>
                  <a:fillRect/>
                </a:stretch>
              </p:blipFill>
              <p:spPr bwMode="auto">
                <a:xfrm>
                  <a:off x="3850" y="1707"/>
                  <a:ext cx="1015" cy="6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5" name="Picture 38"/>
                <p:cNvPicPr>
                  <a:picLocks noChangeAspect="1" noChangeArrowheads="1"/>
                </p:cNvPicPr>
                <p:nvPr/>
              </p:nvPicPr>
              <p:blipFill>
                <a:blip r:embed="rId13" cstate="print"/>
                <a:srcRect/>
                <a:stretch>
                  <a:fillRect/>
                </a:stretch>
              </p:blipFill>
              <p:spPr bwMode="auto">
                <a:xfrm>
                  <a:off x="3850" y="1707"/>
                  <a:ext cx="1015" cy="6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46" name="Oval 40"/>
              <p:cNvSpPr>
                <a:spLocks noChangeArrowheads="1"/>
              </p:cNvSpPr>
              <p:nvPr/>
            </p:nvSpPr>
            <p:spPr bwMode="auto">
              <a:xfrm>
                <a:off x="3793" y="1713"/>
                <a:ext cx="1182" cy="663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Line 41"/>
              <p:cNvSpPr>
                <a:spLocks noChangeShapeType="1"/>
              </p:cNvSpPr>
              <p:nvPr/>
            </p:nvSpPr>
            <p:spPr bwMode="auto">
              <a:xfrm flipV="1">
                <a:off x="3347" y="2058"/>
                <a:ext cx="446" cy="268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48" name="Picture 42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978" y="2574"/>
                <a:ext cx="626" cy="7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9" name="Oval 43"/>
              <p:cNvSpPr>
                <a:spLocks noChangeArrowheads="1"/>
              </p:cNvSpPr>
              <p:nvPr/>
            </p:nvSpPr>
            <p:spPr bwMode="auto">
              <a:xfrm>
                <a:off x="3767" y="2425"/>
                <a:ext cx="962" cy="1008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Line 44"/>
              <p:cNvSpPr>
                <a:spLocks noChangeShapeType="1"/>
              </p:cNvSpPr>
              <p:nvPr/>
            </p:nvSpPr>
            <p:spPr bwMode="auto">
              <a:xfrm>
                <a:off x="3085" y="2326"/>
                <a:ext cx="735" cy="397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51" name="Picture 45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037" y="1830"/>
                <a:ext cx="809" cy="5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2" name="Oval 46"/>
              <p:cNvSpPr>
                <a:spLocks noChangeArrowheads="1"/>
              </p:cNvSpPr>
              <p:nvPr/>
            </p:nvSpPr>
            <p:spPr bwMode="auto">
              <a:xfrm>
                <a:off x="932" y="1730"/>
                <a:ext cx="1050" cy="728"/>
              </a:xfrm>
              <a:prstGeom prst="ellipse">
                <a:avLst/>
              </a:prstGeom>
              <a:noFill/>
              <a:ln w="38100" cap="rnd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Line 47"/>
              <p:cNvSpPr>
                <a:spLocks noChangeShapeType="1"/>
              </p:cNvSpPr>
              <p:nvPr/>
            </p:nvSpPr>
            <p:spPr bwMode="auto">
              <a:xfrm>
                <a:off x="1982" y="2028"/>
                <a:ext cx="472" cy="99"/>
              </a:xfrm>
              <a:prstGeom prst="line">
                <a:avLst/>
              </a:prstGeom>
              <a:noFill/>
              <a:ln w="28575" cap="flat">
                <a:solidFill>
                  <a:srgbClr val="003366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1668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 Integrated Grid_lines only_FINA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" y="524028"/>
            <a:ext cx="7955280" cy="5177651"/>
          </a:xfrm>
          <a:prstGeom prst="rect">
            <a:avLst/>
          </a:prstGeom>
        </p:spPr>
      </p:pic>
      <p:pic>
        <p:nvPicPr>
          <p:cNvPr id="3" name="Picture 2" descr="Blue Cub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43454" y="1001057"/>
            <a:ext cx="441594" cy="414991"/>
          </a:xfrm>
          <a:prstGeom prst="rect">
            <a:avLst/>
          </a:prstGeom>
        </p:spPr>
      </p:pic>
      <p:pic>
        <p:nvPicPr>
          <p:cNvPr id="5" name="Picture 4" descr="Coa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6553" y="2214560"/>
            <a:ext cx="1106643" cy="904468"/>
          </a:xfrm>
          <a:prstGeom prst="rect">
            <a:avLst/>
          </a:prstGeom>
        </p:spPr>
      </p:pic>
      <p:pic>
        <p:nvPicPr>
          <p:cNvPr id="6" name="Picture 5" descr="Commercia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35698" y="3932265"/>
            <a:ext cx="1287537" cy="1069400"/>
          </a:xfrm>
          <a:prstGeom prst="rect">
            <a:avLst/>
          </a:prstGeom>
        </p:spPr>
      </p:pic>
      <p:pic>
        <p:nvPicPr>
          <p:cNvPr id="7" name="Picture 6" descr="Demand Respons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12031" y="1368526"/>
            <a:ext cx="750177" cy="670371"/>
          </a:xfrm>
          <a:prstGeom prst="rect">
            <a:avLst/>
          </a:prstGeom>
        </p:spPr>
      </p:pic>
      <p:pic>
        <p:nvPicPr>
          <p:cNvPr id="8" name="Picture 7" descr="Distributio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64602" y="1975278"/>
            <a:ext cx="414991" cy="734216"/>
          </a:xfrm>
          <a:prstGeom prst="rect">
            <a:avLst/>
          </a:prstGeom>
        </p:spPr>
      </p:pic>
      <p:pic>
        <p:nvPicPr>
          <p:cNvPr id="9" name="Picture 8" descr="Hydro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8880" y="3308423"/>
            <a:ext cx="1351382" cy="952352"/>
          </a:xfrm>
          <a:prstGeom prst="rect">
            <a:avLst/>
          </a:prstGeom>
        </p:spPr>
      </p:pic>
      <p:pic>
        <p:nvPicPr>
          <p:cNvPr id="10" name="Picture 9" descr="Industrial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311568" y="2633304"/>
            <a:ext cx="824662" cy="925750"/>
          </a:xfrm>
          <a:prstGeom prst="rect">
            <a:avLst/>
          </a:prstGeom>
        </p:spPr>
      </p:pic>
      <p:pic>
        <p:nvPicPr>
          <p:cNvPr id="11" name="Picture 10" descr="Man 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853715" y="2556391"/>
            <a:ext cx="377748" cy="414991"/>
          </a:xfrm>
          <a:prstGeom prst="rect">
            <a:avLst/>
          </a:prstGeom>
        </p:spPr>
      </p:pic>
      <p:pic>
        <p:nvPicPr>
          <p:cNvPr id="12" name="Picture 11" descr="Man 2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946628" y="3522068"/>
            <a:ext cx="404351" cy="441594"/>
          </a:xfrm>
          <a:prstGeom prst="rect">
            <a:avLst/>
          </a:prstGeom>
        </p:spPr>
      </p:pic>
      <p:pic>
        <p:nvPicPr>
          <p:cNvPr id="13" name="Picture 12" descr="Manufacturing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059640" y="753230"/>
            <a:ext cx="1223693" cy="1197091"/>
          </a:xfrm>
          <a:prstGeom prst="rect">
            <a:avLst/>
          </a:prstGeom>
        </p:spPr>
      </p:pic>
      <p:pic>
        <p:nvPicPr>
          <p:cNvPr id="14" name="Picture 13" descr="Mobil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216933" y="1351435"/>
            <a:ext cx="516079" cy="659730"/>
          </a:xfrm>
          <a:prstGeom prst="rect">
            <a:avLst/>
          </a:prstGeom>
        </p:spPr>
      </p:pic>
      <p:pic>
        <p:nvPicPr>
          <p:cNvPr id="15" name="Picture 14" descr="Natural Gas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337951" y="4316826"/>
            <a:ext cx="1234333" cy="941711"/>
          </a:xfrm>
          <a:prstGeom prst="rect">
            <a:avLst/>
          </a:prstGeom>
        </p:spPr>
      </p:pic>
      <p:pic>
        <p:nvPicPr>
          <p:cNvPr id="16" name="Picture 15" descr="Nuclear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300153" y="1283069"/>
            <a:ext cx="1425868" cy="978954"/>
          </a:xfrm>
          <a:prstGeom prst="rect">
            <a:avLst/>
          </a:prstGeom>
        </p:spPr>
      </p:pic>
      <p:pic>
        <p:nvPicPr>
          <p:cNvPr id="17" name="Picture 16" descr="PEV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7451932" y="1898367"/>
            <a:ext cx="952352" cy="1016197"/>
          </a:xfrm>
          <a:prstGeom prst="rect">
            <a:avLst/>
          </a:prstGeom>
        </p:spPr>
      </p:pic>
      <p:pic>
        <p:nvPicPr>
          <p:cNvPr id="18" name="Picture 17" descr="Residential Solar.pn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5496198" y="4487741"/>
            <a:ext cx="1005556" cy="1005556"/>
          </a:xfrm>
          <a:prstGeom prst="rect">
            <a:avLst/>
          </a:prstGeom>
        </p:spPr>
      </p:pic>
      <p:pic>
        <p:nvPicPr>
          <p:cNvPr id="19" name="Picture 18" descr="Residential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6457190" y="1547988"/>
            <a:ext cx="1074721" cy="861905"/>
          </a:xfrm>
          <a:prstGeom prst="rect">
            <a:avLst/>
          </a:prstGeom>
        </p:spPr>
      </p:pic>
      <p:pic>
        <p:nvPicPr>
          <p:cNvPr id="20" name="Picture 19" descr="Storage.png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7351123" y="3564796"/>
            <a:ext cx="1197091" cy="824662"/>
          </a:xfrm>
          <a:prstGeom prst="rect">
            <a:avLst/>
          </a:prstGeom>
        </p:spPr>
      </p:pic>
      <p:pic>
        <p:nvPicPr>
          <p:cNvPr id="21" name="Picture 20" descr="Wind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2936518" y="582314"/>
            <a:ext cx="915109" cy="1170488"/>
          </a:xfrm>
          <a:prstGeom prst="rect">
            <a:avLst/>
          </a:prstGeom>
        </p:spPr>
      </p:pic>
      <p:pic>
        <p:nvPicPr>
          <p:cNvPr id="22" name="Picture 21" descr="Woman 1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6687197" y="1257432"/>
            <a:ext cx="367108" cy="377748"/>
          </a:xfrm>
          <a:prstGeom prst="rect">
            <a:avLst/>
          </a:prstGeom>
        </p:spPr>
      </p:pic>
      <p:pic>
        <p:nvPicPr>
          <p:cNvPr id="23" name="Picture 22" descr="Woman 2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6404101" y="4786845"/>
            <a:ext cx="367108" cy="388389"/>
          </a:xfrm>
          <a:prstGeom prst="rect">
            <a:avLst/>
          </a:prstGeom>
        </p:spPr>
      </p:pic>
      <p:pic>
        <p:nvPicPr>
          <p:cNvPr id="24" name="Picture 23" descr="Concentrated Solar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2666221" y="4308280"/>
            <a:ext cx="1335421" cy="1335421"/>
          </a:xfrm>
          <a:prstGeom prst="rect">
            <a:avLst/>
          </a:prstGeom>
        </p:spPr>
      </p:pic>
      <p:pic>
        <p:nvPicPr>
          <p:cNvPr id="25" name="Picture 24" descr="Transmission.pn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4215214" y="2693125"/>
            <a:ext cx="861905" cy="1016197"/>
          </a:xfrm>
          <a:prstGeom prst="rect">
            <a:avLst/>
          </a:prstGeom>
        </p:spPr>
      </p:pic>
      <p:pic>
        <p:nvPicPr>
          <p:cNvPr id="26" name="Picture 25" descr="Distributio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73376" y="2358415"/>
            <a:ext cx="414991" cy="734216"/>
          </a:xfrm>
          <a:prstGeom prst="rect">
            <a:avLst/>
          </a:prstGeom>
        </p:spPr>
      </p:pic>
      <p:pic>
        <p:nvPicPr>
          <p:cNvPr id="27" name="Picture 26" descr="Distributio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57410" y="3057746"/>
            <a:ext cx="414991" cy="734216"/>
          </a:xfrm>
          <a:prstGeom prst="rect">
            <a:avLst/>
          </a:prstGeom>
        </p:spPr>
      </p:pic>
      <p:pic>
        <p:nvPicPr>
          <p:cNvPr id="28" name="Picture 27" descr="Distribution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97062" y="3851081"/>
            <a:ext cx="414991" cy="734216"/>
          </a:xfrm>
          <a:prstGeom prst="rect">
            <a:avLst/>
          </a:prstGeom>
        </p:spPr>
      </p:pic>
      <p:sp>
        <p:nvSpPr>
          <p:cNvPr id="38" name="AutoShape 4"/>
          <p:cNvSpPr>
            <a:spLocks noChangeArrowheads="1"/>
          </p:cNvSpPr>
          <p:nvPr/>
        </p:nvSpPr>
        <p:spPr bwMode="auto">
          <a:xfrm>
            <a:off x="274320" y="5959813"/>
            <a:ext cx="8869680" cy="457200"/>
          </a:xfrm>
          <a:prstGeom prst="rect">
            <a:avLst/>
          </a:prstGeom>
          <a:solidFill>
            <a:srgbClr val="5195D3"/>
          </a:solidFill>
          <a:ln w="9525" algn="ctr">
            <a:noFill/>
            <a:round/>
            <a:headEnd/>
            <a:tailEnd/>
          </a:ln>
          <a:effectLst/>
        </p:spPr>
        <p:txBody>
          <a:bodyPr wrap="square" anchor="ctr" anchorCtr="0">
            <a:normAutofit fontScale="85000" lnSpcReduction="10000"/>
          </a:bodyPr>
          <a:lstStyle>
            <a:defPPr>
              <a:defRPr lang="en-US"/>
            </a:defPPr>
            <a:lvl1pPr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5000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</a:rPr>
              <a:t>Less Dispatchable, Less Forecastable, More Dynamic, More Interactive</a:t>
            </a:r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274320" y="182563"/>
            <a:ext cx="8595360" cy="73152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 dirty="0"/>
              <a:t>A Look Ahead: The Power System</a:t>
            </a:r>
          </a:p>
        </p:txBody>
      </p:sp>
    </p:spTree>
    <p:extLst>
      <p:ext uri="{BB962C8B-B14F-4D97-AF65-F5344CB8AC3E}">
        <p14:creationId xmlns:p14="http://schemas.microsoft.com/office/powerpoint/2010/main" val="62052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1_2014 PowerPoint Theme">
  <a:themeElements>
    <a:clrScheme name="EPRI Color Theme 2015">
      <a:dk1>
        <a:srgbClr val="000000"/>
      </a:dk1>
      <a:lt1>
        <a:srgbClr val="FFFFFF"/>
      </a:lt1>
      <a:dk2>
        <a:srgbClr val="000099"/>
      </a:dk2>
      <a:lt2>
        <a:srgbClr val="595959"/>
      </a:lt2>
      <a:accent1>
        <a:srgbClr val="006699"/>
      </a:accent1>
      <a:accent2>
        <a:srgbClr val="A50021"/>
      </a:accent2>
      <a:accent3>
        <a:srgbClr val="30BE30"/>
      </a:accent3>
      <a:accent4>
        <a:srgbClr val="FF8000"/>
      </a:accent4>
      <a:accent5>
        <a:srgbClr val="8409FF"/>
      </a:accent5>
      <a:accent6>
        <a:srgbClr val="FFCC00"/>
      </a:accent6>
      <a:hlink>
        <a:srgbClr val="0000FF"/>
      </a:hlink>
      <a:folHlink>
        <a:srgbClr val="FF000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219075" marR="0" indent="-219075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219075" marR="0" indent="-219075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3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B04359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D4B0B5"/>
        </a:accent5>
        <a:accent6>
          <a:srgbClr val="005C8A"/>
        </a:accent6>
        <a:hlink>
          <a:srgbClr val="FFA432"/>
        </a:hlink>
        <a:folHlink>
          <a:srgbClr val="4FE3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4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A50021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CFAAAB"/>
        </a:accent5>
        <a:accent6>
          <a:srgbClr val="005C8A"/>
        </a:accent6>
        <a:hlink>
          <a:srgbClr val="FFA432"/>
        </a:hlink>
        <a:folHlink>
          <a:srgbClr val="4FE3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5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A50021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CFAAAB"/>
        </a:accent5>
        <a:accent6>
          <a:srgbClr val="005C8A"/>
        </a:accent6>
        <a:hlink>
          <a:srgbClr val="FF9933"/>
        </a:hlink>
        <a:folHlink>
          <a:srgbClr val="4FE3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6">
        <a:dk1>
          <a:srgbClr val="000000"/>
        </a:dk1>
        <a:lt1>
          <a:srgbClr val="FFFFFF"/>
        </a:lt1>
        <a:dk2>
          <a:srgbClr val="0013C5"/>
        </a:dk2>
        <a:lt2>
          <a:srgbClr val="B2B2B2"/>
        </a:lt2>
        <a:accent1>
          <a:srgbClr val="A50021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CFAAAB"/>
        </a:accent5>
        <a:accent6>
          <a:srgbClr val="005C8A"/>
        </a:accent6>
        <a:hlink>
          <a:srgbClr val="FF9933"/>
        </a:hlink>
        <a:folHlink>
          <a:srgbClr val="33CC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owerPoint-Template.potx [Read-Only]" id="{7B94F66D-CD47-41D3-826E-EE73A31630ED}" vid="{19994C28-490C-4E95-8F5C-21614EA3B5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ategory xmlns="9d4eb815-23ed-48d9-b0c1-2b9ce0016f4e">EPRI PowerPoint Template</Category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7101F030D76349B9BDDCB7E839049A" ma:contentTypeVersion="1" ma:contentTypeDescription="Create a new document." ma:contentTypeScope="" ma:versionID="734fc11b70f2696fea1b768389187637">
  <xsd:schema xmlns:xsd="http://www.w3.org/2001/XMLSchema" xmlns:xs="http://www.w3.org/2001/XMLSchema" xmlns:p="http://schemas.microsoft.com/office/2006/metadata/properties" xmlns:ns2="9d4eb815-23ed-48d9-b0c1-2b9ce0016f4e" targetNamespace="http://schemas.microsoft.com/office/2006/metadata/properties" ma:root="true" ma:fieldsID="2b4a09c436e99444c649b2400fdb07dc" ns2:_="">
    <xsd:import namespace="9d4eb815-23ed-48d9-b0c1-2b9ce0016f4e"/>
    <xsd:element name="properties">
      <xsd:complexType>
        <xsd:sequence>
          <xsd:element name="documentManagement">
            <xsd:complexType>
              <xsd:all>
                <xsd:element ref="ns2:Categor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4eb815-23ed-48d9-b0c1-2b9ce0016f4e" elementFormDefault="qualified">
    <xsd:import namespace="http://schemas.microsoft.com/office/2006/documentManagement/types"/>
    <xsd:import namespace="http://schemas.microsoft.com/office/infopath/2007/PartnerControls"/>
    <xsd:element name="Category" ma:index="8" nillable="true" ma:displayName="Category" ma:format="Dropdown" ma:internalName="Category">
      <xsd:simpleType>
        <xsd:restriction base="dms:Choice">
          <xsd:enumeration value="EPRI PowerPoint Template"/>
          <xsd:enumeration value="Design Templates"/>
          <xsd:enumeration value="EPRI Letterhead"/>
          <xsd:enumeration value="Events, Conferences, Meetings"/>
          <xsd:enumeration value="Miscellaneou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F216C4-0045-4C87-961F-9232B5C6F44E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9d4eb815-23ed-48d9-b0c1-2b9ce0016f4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A50A614-0025-491C-A177-83C9BC0FEDC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9165AE-17FB-4693-88CF-F43F03503B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4eb815-23ed-48d9-b0c1-2b9ce0016f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2016 PowerPoint-Template</Template>
  <TotalTime>790</TotalTime>
  <Words>527</Words>
  <Application>Microsoft Office PowerPoint</Application>
  <PresentationFormat>On-screen Show (4:3)</PresentationFormat>
  <Paragraphs>160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Narrow</vt:lpstr>
      <vt:lpstr>Calibri</vt:lpstr>
      <vt:lpstr>Wingdings</vt:lpstr>
      <vt:lpstr>1_2014 PowerPoint Theme</vt:lpstr>
      <vt:lpstr>Integrated Grid: Realizing the Full Value of Central and Distributed Energy Resources</vt:lpstr>
      <vt:lpstr>Electric Power Research Institute</vt:lpstr>
      <vt:lpstr>Advisory Council</vt:lpstr>
      <vt:lpstr>Developing Foundation for an Integrated Grid </vt:lpstr>
      <vt:lpstr>Define Integrated Grid Concept</vt:lpstr>
      <vt:lpstr>Integrated Grid: The Vision</vt:lpstr>
      <vt:lpstr>Interconnected but Not Integrated</vt:lpstr>
      <vt:lpstr>The Integrated Grid is about  Enabling the Customer</vt:lpstr>
      <vt:lpstr>PowerPoint Presentation</vt:lpstr>
      <vt:lpstr>PowerPoint Presentation</vt:lpstr>
      <vt:lpstr>Develop Benefit-Cost Framework</vt:lpstr>
      <vt:lpstr>Features of the Benefit-Cost Framework</vt:lpstr>
      <vt:lpstr>EPRI’s Benefit-Cost Framework</vt:lpstr>
      <vt:lpstr>Steps to Apply Cost-Benefit Framework</vt:lpstr>
      <vt:lpstr>Putting the Framework to the Test</vt:lpstr>
      <vt:lpstr>EPRI Integrated Grid Pilots </vt:lpstr>
      <vt:lpstr>Integrated Grid Success Wide Coordination is Crucial</vt:lpstr>
      <vt:lpstr>Together…Shaping the Future of Electricity</vt:lpstr>
    </vt:vector>
  </TitlesOfParts>
  <Company>Electric Power Research 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Integrated Grid</dc:title>
  <dc:subject>Version 1.0</dc:subject>
  <dc:creator>Tulastono, Sri</dc:creator>
  <dc:description>© 2016 Electric Power Research Institute, Inc. All rights reserved.</dc:description>
  <cp:lastModifiedBy>Nicole Haslup</cp:lastModifiedBy>
  <cp:revision>33</cp:revision>
  <cp:lastPrinted>2014-11-24T20:31:07Z</cp:lastPrinted>
  <dcterms:created xsi:type="dcterms:W3CDTF">2016-05-17T13:03:01Z</dcterms:created>
  <dcterms:modified xsi:type="dcterms:W3CDTF">2016-06-07T13:34:37Z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0x010100D67101F030D76349B9BDDCB7E839049A</vt:lpwstr>
  </property>
</Properties>
</file>