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4" r:id="rId3"/>
    <p:sldId id="259" r:id="rId4"/>
    <p:sldId id="260" r:id="rId5"/>
    <p:sldId id="275" r:id="rId6"/>
    <p:sldId id="262" r:id="rId7"/>
    <p:sldId id="263" r:id="rId8"/>
    <p:sldId id="268" r:id="rId9"/>
    <p:sldId id="269" r:id="rId10"/>
    <p:sldId id="273" r:id="rId11"/>
    <p:sldId id="274" r:id="rId12"/>
    <p:sldId id="270" r:id="rId13"/>
    <p:sldId id="271" r:id="rId14"/>
    <p:sldId id="272" r:id="rId15"/>
    <p:sldId id="265" r:id="rId16"/>
    <p:sldId id="267" r:id="rId17"/>
  </p:sldIdLst>
  <p:sldSz cx="9144000" cy="6858000" type="screen4x3"/>
  <p:notesSz cx="6858000" cy="9418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348" y="-114"/>
      </p:cViewPr>
      <p:guideLst>
        <p:guide orient="horz" pos="2966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cott%20laptop\Desktop\Figure%20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cott%20laptop\Desktop\Figure%20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Data!$F$2</c:f>
              <c:strCache>
                <c:ptCount val="1"/>
                <c:pt idx="0">
                  <c:v>Billing Demand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Data!$A$3:$A$103</c:f>
              <c:strCache>
                <c:ptCount val="101"/>
                <c:pt idx="0">
                  <c:v>≤ -50</c:v>
                </c:pt>
                <c:pt idx="1">
                  <c:v>-49</c:v>
                </c:pt>
                <c:pt idx="2">
                  <c:v>-48</c:v>
                </c:pt>
                <c:pt idx="3">
                  <c:v>-47</c:v>
                </c:pt>
                <c:pt idx="4">
                  <c:v>-46</c:v>
                </c:pt>
                <c:pt idx="5">
                  <c:v>-45</c:v>
                </c:pt>
                <c:pt idx="6">
                  <c:v>-44</c:v>
                </c:pt>
                <c:pt idx="7">
                  <c:v>-43</c:v>
                </c:pt>
                <c:pt idx="8">
                  <c:v>-42</c:v>
                </c:pt>
                <c:pt idx="9">
                  <c:v>-41</c:v>
                </c:pt>
                <c:pt idx="10">
                  <c:v>-40</c:v>
                </c:pt>
                <c:pt idx="11">
                  <c:v>-39</c:v>
                </c:pt>
                <c:pt idx="12">
                  <c:v>-38</c:v>
                </c:pt>
                <c:pt idx="13">
                  <c:v>-37</c:v>
                </c:pt>
                <c:pt idx="14">
                  <c:v>-36</c:v>
                </c:pt>
                <c:pt idx="15">
                  <c:v>-35</c:v>
                </c:pt>
                <c:pt idx="16">
                  <c:v>-34</c:v>
                </c:pt>
                <c:pt idx="17">
                  <c:v>-33</c:v>
                </c:pt>
                <c:pt idx="18">
                  <c:v>-32</c:v>
                </c:pt>
                <c:pt idx="19">
                  <c:v>-31</c:v>
                </c:pt>
                <c:pt idx="20">
                  <c:v>-30</c:v>
                </c:pt>
                <c:pt idx="21">
                  <c:v>-29</c:v>
                </c:pt>
                <c:pt idx="22">
                  <c:v>-28</c:v>
                </c:pt>
                <c:pt idx="23">
                  <c:v>-27</c:v>
                </c:pt>
                <c:pt idx="24">
                  <c:v>-26</c:v>
                </c:pt>
                <c:pt idx="25">
                  <c:v>-25</c:v>
                </c:pt>
                <c:pt idx="26">
                  <c:v>-24</c:v>
                </c:pt>
                <c:pt idx="27">
                  <c:v>-23</c:v>
                </c:pt>
                <c:pt idx="28">
                  <c:v>-22</c:v>
                </c:pt>
                <c:pt idx="29">
                  <c:v>-21</c:v>
                </c:pt>
                <c:pt idx="30">
                  <c:v>-20</c:v>
                </c:pt>
                <c:pt idx="31">
                  <c:v>-19</c:v>
                </c:pt>
                <c:pt idx="32">
                  <c:v>-18</c:v>
                </c:pt>
                <c:pt idx="33">
                  <c:v>-17</c:v>
                </c:pt>
                <c:pt idx="34">
                  <c:v>-16</c:v>
                </c:pt>
                <c:pt idx="35">
                  <c:v>-15</c:v>
                </c:pt>
                <c:pt idx="36">
                  <c:v>-14</c:v>
                </c:pt>
                <c:pt idx="37">
                  <c:v>-13</c:v>
                </c:pt>
                <c:pt idx="38">
                  <c:v>-12</c:v>
                </c:pt>
                <c:pt idx="39">
                  <c:v>-11</c:v>
                </c:pt>
                <c:pt idx="40">
                  <c:v>-10</c:v>
                </c:pt>
                <c:pt idx="41">
                  <c:v>-9</c:v>
                </c:pt>
                <c:pt idx="42">
                  <c:v>-8</c:v>
                </c:pt>
                <c:pt idx="43">
                  <c:v>-7</c:v>
                </c:pt>
                <c:pt idx="44">
                  <c:v>-6</c:v>
                </c:pt>
                <c:pt idx="45">
                  <c:v>-5</c:v>
                </c:pt>
                <c:pt idx="46">
                  <c:v>-4</c:v>
                </c:pt>
                <c:pt idx="47">
                  <c:v>-3</c:v>
                </c:pt>
                <c:pt idx="48">
                  <c:v>-2</c:v>
                </c:pt>
                <c:pt idx="49">
                  <c:v>-1</c:v>
                </c:pt>
                <c:pt idx="50">
                  <c:v>0</c:v>
                </c:pt>
                <c:pt idx="51">
                  <c:v>1</c:v>
                </c:pt>
                <c:pt idx="52">
                  <c:v>2</c:v>
                </c:pt>
                <c:pt idx="53">
                  <c:v>3</c:v>
                </c:pt>
                <c:pt idx="54">
                  <c:v>4</c:v>
                </c:pt>
                <c:pt idx="55">
                  <c:v>5</c:v>
                </c:pt>
                <c:pt idx="56">
                  <c:v>6</c:v>
                </c:pt>
                <c:pt idx="57">
                  <c:v>7</c:v>
                </c:pt>
                <c:pt idx="58">
                  <c:v>8</c:v>
                </c:pt>
                <c:pt idx="59">
                  <c:v>9</c:v>
                </c:pt>
                <c:pt idx="60">
                  <c:v>10</c:v>
                </c:pt>
                <c:pt idx="61">
                  <c:v>11</c:v>
                </c:pt>
                <c:pt idx="62">
                  <c:v>12</c:v>
                </c:pt>
                <c:pt idx="63">
                  <c:v>13</c:v>
                </c:pt>
                <c:pt idx="64">
                  <c:v>14</c:v>
                </c:pt>
                <c:pt idx="65">
                  <c:v>15</c:v>
                </c:pt>
                <c:pt idx="66">
                  <c:v>16</c:v>
                </c:pt>
                <c:pt idx="67">
                  <c:v>17</c:v>
                </c:pt>
                <c:pt idx="68">
                  <c:v>18</c:v>
                </c:pt>
                <c:pt idx="69">
                  <c:v>19</c:v>
                </c:pt>
                <c:pt idx="70">
                  <c:v>20</c:v>
                </c:pt>
                <c:pt idx="71">
                  <c:v>21</c:v>
                </c:pt>
                <c:pt idx="72">
                  <c:v>22</c:v>
                </c:pt>
                <c:pt idx="73">
                  <c:v>23</c:v>
                </c:pt>
                <c:pt idx="74">
                  <c:v>24</c:v>
                </c:pt>
                <c:pt idx="75">
                  <c:v>25</c:v>
                </c:pt>
                <c:pt idx="76">
                  <c:v>26</c:v>
                </c:pt>
                <c:pt idx="77">
                  <c:v>27</c:v>
                </c:pt>
                <c:pt idx="78">
                  <c:v>28</c:v>
                </c:pt>
                <c:pt idx="79">
                  <c:v>29</c:v>
                </c:pt>
                <c:pt idx="80">
                  <c:v>30</c:v>
                </c:pt>
                <c:pt idx="81">
                  <c:v>31</c:v>
                </c:pt>
                <c:pt idx="82">
                  <c:v>32</c:v>
                </c:pt>
                <c:pt idx="83">
                  <c:v>33</c:v>
                </c:pt>
                <c:pt idx="84">
                  <c:v>34</c:v>
                </c:pt>
                <c:pt idx="85">
                  <c:v>35</c:v>
                </c:pt>
                <c:pt idx="86">
                  <c:v>36</c:v>
                </c:pt>
                <c:pt idx="87">
                  <c:v>37</c:v>
                </c:pt>
                <c:pt idx="88">
                  <c:v>38</c:v>
                </c:pt>
                <c:pt idx="89">
                  <c:v>39</c:v>
                </c:pt>
                <c:pt idx="90">
                  <c:v>40</c:v>
                </c:pt>
                <c:pt idx="91">
                  <c:v>41</c:v>
                </c:pt>
                <c:pt idx="92">
                  <c:v>42</c:v>
                </c:pt>
                <c:pt idx="93">
                  <c:v>43</c:v>
                </c:pt>
                <c:pt idx="94">
                  <c:v>44</c:v>
                </c:pt>
                <c:pt idx="95">
                  <c:v>45</c:v>
                </c:pt>
                <c:pt idx="96">
                  <c:v>46</c:v>
                </c:pt>
                <c:pt idx="97">
                  <c:v>47</c:v>
                </c:pt>
                <c:pt idx="98">
                  <c:v>48</c:v>
                </c:pt>
                <c:pt idx="99">
                  <c:v>49</c:v>
                </c:pt>
                <c:pt idx="100">
                  <c:v>≥ 50</c:v>
                </c:pt>
              </c:strCache>
            </c:strRef>
          </c:cat>
          <c:val>
            <c:numRef>
              <c:f>Data!$F$3:$F$103</c:f>
              <c:numCache>
                <c:formatCode>General</c:formatCode>
                <c:ptCount val="10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  <c:pt idx="11">
                  <c:v>0</c:v>
                </c:pt>
                <c:pt idx="12">
                  <c:v>6</c:v>
                </c:pt>
                <c:pt idx="13">
                  <c:v>7</c:v>
                </c:pt>
                <c:pt idx="14">
                  <c:v>11</c:v>
                </c:pt>
                <c:pt idx="15">
                  <c:v>17</c:v>
                </c:pt>
                <c:pt idx="16">
                  <c:v>23</c:v>
                </c:pt>
                <c:pt idx="17">
                  <c:v>39</c:v>
                </c:pt>
                <c:pt idx="18">
                  <c:v>30</c:v>
                </c:pt>
                <c:pt idx="19">
                  <c:v>52</c:v>
                </c:pt>
                <c:pt idx="20">
                  <c:v>59</c:v>
                </c:pt>
                <c:pt idx="21">
                  <c:v>84</c:v>
                </c:pt>
                <c:pt idx="22">
                  <c:v>92</c:v>
                </c:pt>
                <c:pt idx="23">
                  <c:v>130</c:v>
                </c:pt>
                <c:pt idx="24">
                  <c:v>186</c:v>
                </c:pt>
                <c:pt idx="25">
                  <c:v>206</c:v>
                </c:pt>
                <c:pt idx="26">
                  <c:v>260</c:v>
                </c:pt>
                <c:pt idx="27">
                  <c:v>322</c:v>
                </c:pt>
                <c:pt idx="28">
                  <c:v>363</c:v>
                </c:pt>
                <c:pt idx="29">
                  <c:v>430</c:v>
                </c:pt>
                <c:pt idx="30">
                  <c:v>514</c:v>
                </c:pt>
                <c:pt idx="31">
                  <c:v>661</c:v>
                </c:pt>
                <c:pt idx="32">
                  <c:v>713</c:v>
                </c:pt>
                <c:pt idx="33">
                  <c:v>781</c:v>
                </c:pt>
                <c:pt idx="34">
                  <c:v>1020</c:v>
                </c:pt>
                <c:pt idx="35">
                  <c:v>1235</c:v>
                </c:pt>
                <c:pt idx="36">
                  <c:v>1373</c:v>
                </c:pt>
                <c:pt idx="37">
                  <c:v>1579</c:v>
                </c:pt>
                <c:pt idx="38">
                  <c:v>1721</c:v>
                </c:pt>
                <c:pt idx="39">
                  <c:v>1912</c:v>
                </c:pt>
                <c:pt idx="40">
                  <c:v>2110</c:v>
                </c:pt>
                <c:pt idx="41">
                  <c:v>2237</c:v>
                </c:pt>
                <c:pt idx="42">
                  <c:v>2540</c:v>
                </c:pt>
                <c:pt idx="43">
                  <c:v>2726</c:v>
                </c:pt>
                <c:pt idx="44">
                  <c:v>2951</c:v>
                </c:pt>
                <c:pt idx="45">
                  <c:v>3143</c:v>
                </c:pt>
                <c:pt idx="46">
                  <c:v>3320</c:v>
                </c:pt>
                <c:pt idx="47">
                  <c:v>3371</c:v>
                </c:pt>
                <c:pt idx="48">
                  <c:v>3572</c:v>
                </c:pt>
                <c:pt idx="49">
                  <c:v>3384</c:v>
                </c:pt>
                <c:pt idx="50">
                  <c:v>3214</c:v>
                </c:pt>
                <c:pt idx="51">
                  <c:v>2891</c:v>
                </c:pt>
                <c:pt idx="52">
                  <c:v>2694</c:v>
                </c:pt>
                <c:pt idx="53">
                  <c:v>2355</c:v>
                </c:pt>
                <c:pt idx="54">
                  <c:v>2270</c:v>
                </c:pt>
                <c:pt idx="55">
                  <c:v>1985</c:v>
                </c:pt>
                <c:pt idx="56">
                  <c:v>1773</c:v>
                </c:pt>
                <c:pt idx="57">
                  <c:v>1579</c:v>
                </c:pt>
                <c:pt idx="58">
                  <c:v>1433</c:v>
                </c:pt>
                <c:pt idx="59">
                  <c:v>1192</c:v>
                </c:pt>
                <c:pt idx="60">
                  <c:v>1050</c:v>
                </c:pt>
                <c:pt idx="61">
                  <c:v>931</c:v>
                </c:pt>
                <c:pt idx="62">
                  <c:v>903</c:v>
                </c:pt>
                <c:pt idx="63">
                  <c:v>795</c:v>
                </c:pt>
                <c:pt idx="64">
                  <c:v>710</c:v>
                </c:pt>
                <c:pt idx="65">
                  <c:v>689</c:v>
                </c:pt>
                <c:pt idx="66">
                  <c:v>593</c:v>
                </c:pt>
                <c:pt idx="67">
                  <c:v>530</c:v>
                </c:pt>
                <c:pt idx="68">
                  <c:v>457</c:v>
                </c:pt>
                <c:pt idx="69">
                  <c:v>438</c:v>
                </c:pt>
                <c:pt idx="70">
                  <c:v>363</c:v>
                </c:pt>
                <c:pt idx="71">
                  <c:v>336</c:v>
                </c:pt>
                <c:pt idx="72">
                  <c:v>336</c:v>
                </c:pt>
                <c:pt idx="73">
                  <c:v>285</c:v>
                </c:pt>
                <c:pt idx="74">
                  <c:v>266</c:v>
                </c:pt>
                <c:pt idx="75">
                  <c:v>271</c:v>
                </c:pt>
                <c:pt idx="76">
                  <c:v>229</c:v>
                </c:pt>
                <c:pt idx="77">
                  <c:v>218</c:v>
                </c:pt>
                <c:pt idx="78">
                  <c:v>190</c:v>
                </c:pt>
                <c:pt idx="79">
                  <c:v>188</c:v>
                </c:pt>
                <c:pt idx="80">
                  <c:v>188</c:v>
                </c:pt>
                <c:pt idx="81">
                  <c:v>160</c:v>
                </c:pt>
                <c:pt idx="82">
                  <c:v>155</c:v>
                </c:pt>
                <c:pt idx="83">
                  <c:v>103</c:v>
                </c:pt>
                <c:pt idx="84">
                  <c:v>123</c:v>
                </c:pt>
                <c:pt idx="85">
                  <c:v>117</c:v>
                </c:pt>
                <c:pt idx="86">
                  <c:v>113</c:v>
                </c:pt>
                <c:pt idx="87">
                  <c:v>112</c:v>
                </c:pt>
                <c:pt idx="88">
                  <c:v>94</c:v>
                </c:pt>
                <c:pt idx="89">
                  <c:v>101</c:v>
                </c:pt>
                <c:pt idx="90">
                  <c:v>94</c:v>
                </c:pt>
                <c:pt idx="91">
                  <c:v>65</c:v>
                </c:pt>
                <c:pt idx="92">
                  <c:v>82</c:v>
                </c:pt>
                <c:pt idx="93">
                  <c:v>81</c:v>
                </c:pt>
                <c:pt idx="94">
                  <c:v>65</c:v>
                </c:pt>
                <c:pt idx="95">
                  <c:v>77</c:v>
                </c:pt>
                <c:pt idx="96">
                  <c:v>72</c:v>
                </c:pt>
                <c:pt idx="97">
                  <c:v>54</c:v>
                </c:pt>
                <c:pt idx="98">
                  <c:v>70</c:v>
                </c:pt>
                <c:pt idx="99">
                  <c:v>50</c:v>
                </c:pt>
                <c:pt idx="100">
                  <c:v>1354</c:v>
                </c:pt>
              </c:numCache>
            </c:numRef>
          </c:val>
        </c:ser>
        <c:axId val="110035328"/>
        <c:axId val="110037248"/>
      </c:barChart>
      <c:catAx>
        <c:axId val="11003532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dirty="0"/>
                  <a:t>Percent Change in Annual Bill</a:t>
                </a:r>
              </a:p>
            </c:rich>
          </c:tx>
          <c:layout/>
        </c:title>
        <c:tickLblPos val="nextTo"/>
        <c:txPr>
          <a:bodyPr/>
          <a:lstStyle/>
          <a:p>
            <a:pPr>
              <a:defRPr sz="1100" baseline="0"/>
            </a:pPr>
            <a:endParaRPr lang="en-US"/>
          </a:p>
        </c:txPr>
        <c:crossAx val="110037248"/>
        <c:crosses val="autoZero"/>
        <c:auto val="1"/>
        <c:lblAlgn val="ctr"/>
        <c:lblOffset val="100"/>
        <c:tickLblSkip val="5"/>
      </c:catAx>
      <c:valAx>
        <c:axId val="110037248"/>
        <c:scaling>
          <c:orientation val="minMax"/>
          <c:max val="800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Number of Customers (N=77,675)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110035328"/>
        <c:crosses val="autoZero"/>
        <c:crossBetween val="between"/>
      </c:valAx>
    </c:plotArea>
    <c:plotVisOnly val="1"/>
  </c:chart>
  <c:spPr>
    <a:ln>
      <a:solidFill>
        <a:schemeClr val="tx1"/>
      </a:solidFill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Data!$F$2</c:f>
              <c:strCache>
                <c:ptCount val="1"/>
                <c:pt idx="0">
                  <c:v>Seasonal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Data!$B$3:$B$103</c:f>
              <c:strCache>
                <c:ptCount val="101"/>
                <c:pt idx="0">
                  <c:v>≤ -50</c:v>
                </c:pt>
                <c:pt idx="1">
                  <c:v>-49</c:v>
                </c:pt>
                <c:pt idx="2">
                  <c:v>-48</c:v>
                </c:pt>
                <c:pt idx="3">
                  <c:v>-47</c:v>
                </c:pt>
                <c:pt idx="4">
                  <c:v>-46</c:v>
                </c:pt>
                <c:pt idx="5">
                  <c:v>-45</c:v>
                </c:pt>
                <c:pt idx="6">
                  <c:v>-44</c:v>
                </c:pt>
                <c:pt idx="7">
                  <c:v>-43</c:v>
                </c:pt>
                <c:pt idx="8">
                  <c:v>-42</c:v>
                </c:pt>
                <c:pt idx="9">
                  <c:v>-41</c:v>
                </c:pt>
                <c:pt idx="10">
                  <c:v>-40</c:v>
                </c:pt>
                <c:pt idx="11">
                  <c:v>-39</c:v>
                </c:pt>
                <c:pt idx="12">
                  <c:v>-38</c:v>
                </c:pt>
                <c:pt idx="13">
                  <c:v>-37</c:v>
                </c:pt>
                <c:pt idx="14">
                  <c:v>-36</c:v>
                </c:pt>
                <c:pt idx="15">
                  <c:v>-35</c:v>
                </c:pt>
                <c:pt idx="16">
                  <c:v>-34</c:v>
                </c:pt>
                <c:pt idx="17">
                  <c:v>-33</c:v>
                </c:pt>
                <c:pt idx="18">
                  <c:v>-32</c:v>
                </c:pt>
                <c:pt idx="19">
                  <c:v>-31</c:v>
                </c:pt>
                <c:pt idx="20">
                  <c:v>-30</c:v>
                </c:pt>
                <c:pt idx="21">
                  <c:v>-29</c:v>
                </c:pt>
                <c:pt idx="22">
                  <c:v>-28</c:v>
                </c:pt>
                <c:pt idx="23">
                  <c:v>-27</c:v>
                </c:pt>
                <c:pt idx="24">
                  <c:v>-26</c:v>
                </c:pt>
                <c:pt idx="25">
                  <c:v>-25</c:v>
                </c:pt>
                <c:pt idx="26">
                  <c:v>-24</c:v>
                </c:pt>
                <c:pt idx="27">
                  <c:v>-23</c:v>
                </c:pt>
                <c:pt idx="28">
                  <c:v>-22</c:v>
                </c:pt>
                <c:pt idx="29">
                  <c:v>-21</c:v>
                </c:pt>
                <c:pt idx="30">
                  <c:v>-20</c:v>
                </c:pt>
                <c:pt idx="31">
                  <c:v>-19</c:v>
                </c:pt>
                <c:pt idx="32">
                  <c:v>-18</c:v>
                </c:pt>
                <c:pt idx="33">
                  <c:v>-17</c:v>
                </c:pt>
                <c:pt idx="34">
                  <c:v>-16</c:v>
                </c:pt>
                <c:pt idx="35">
                  <c:v>-15</c:v>
                </c:pt>
                <c:pt idx="36">
                  <c:v>-14</c:v>
                </c:pt>
                <c:pt idx="37">
                  <c:v>-13</c:v>
                </c:pt>
                <c:pt idx="38">
                  <c:v>-12</c:v>
                </c:pt>
                <c:pt idx="39">
                  <c:v>-11</c:v>
                </c:pt>
                <c:pt idx="40">
                  <c:v>-10</c:v>
                </c:pt>
                <c:pt idx="41">
                  <c:v>-9</c:v>
                </c:pt>
                <c:pt idx="42">
                  <c:v>-8</c:v>
                </c:pt>
                <c:pt idx="43">
                  <c:v>-7</c:v>
                </c:pt>
                <c:pt idx="44">
                  <c:v>-6</c:v>
                </c:pt>
                <c:pt idx="45">
                  <c:v>-5</c:v>
                </c:pt>
                <c:pt idx="46">
                  <c:v>-4</c:v>
                </c:pt>
                <c:pt idx="47">
                  <c:v>-3</c:v>
                </c:pt>
                <c:pt idx="48">
                  <c:v>-2</c:v>
                </c:pt>
                <c:pt idx="49">
                  <c:v>-1</c:v>
                </c:pt>
                <c:pt idx="50">
                  <c:v>0</c:v>
                </c:pt>
                <c:pt idx="51">
                  <c:v>1</c:v>
                </c:pt>
                <c:pt idx="52">
                  <c:v>2</c:v>
                </c:pt>
                <c:pt idx="53">
                  <c:v>3</c:v>
                </c:pt>
                <c:pt idx="54">
                  <c:v>4</c:v>
                </c:pt>
                <c:pt idx="55">
                  <c:v>5</c:v>
                </c:pt>
                <c:pt idx="56">
                  <c:v>6</c:v>
                </c:pt>
                <c:pt idx="57">
                  <c:v>7</c:v>
                </c:pt>
                <c:pt idx="58">
                  <c:v>8</c:v>
                </c:pt>
                <c:pt idx="59">
                  <c:v>9</c:v>
                </c:pt>
                <c:pt idx="60">
                  <c:v>10</c:v>
                </c:pt>
                <c:pt idx="61">
                  <c:v>11</c:v>
                </c:pt>
                <c:pt idx="62">
                  <c:v>12</c:v>
                </c:pt>
                <c:pt idx="63">
                  <c:v>13</c:v>
                </c:pt>
                <c:pt idx="64">
                  <c:v>14</c:v>
                </c:pt>
                <c:pt idx="65">
                  <c:v>15</c:v>
                </c:pt>
                <c:pt idx="66">
                  <c:v>16</c:v>
                </c:pt>
                <c:pt idx="67">
                  <c:v>17</c:v>
                </c:pt>
                <c:pt idx="68">
                  <c:v>18</c:v>
                </c:pt>
                <c:pt idx="69">
                  <c:v>19</c:v>
                </c:pt>
                <c:pt idx="70">
                  <c:v>20</c:v>
                </c:pt>
                <c:pt idx="71">
                  <c:v>21</c:v>
                </c:pt>
                <c:pt idx="72">
                  <c:v>22</c:v>
                </c:pt>
                <c:pt idx="73">
                  <c:v>23</c:v>
                </c:pt>
                <c:pt idx="74">
                  <c:v>24</c:v>
                </c:pt>
                <c:pt idx="75">
                  <c:v>25</c:v>
                </c:pt>
                <c:pt idx="76">
                  <c:v>26</c:v>
                </c:pt>
                <c:pt idx="77">
                  <c:v>27</c:v>
                </c:pt>
                <c:pt idx="78">
                  <c:v>28</c:v>
                </c:pt>
                <c:pt idx="79">
                  <c:v>29</c:v>
                </c:pt>
                <c:pt idx="80">
                  <c:v>30</c:v>
                </c:pt>
                <c:pt idx="81">
                  <c:v>31</c:v>
                </c:pt>
                <c:pt idx="82">
                  <c:v>32</c:v>
                </c:pt>
                <c:pt idx="83">
                  <c:v>33</c:v>
                </c:pt>
                <c:pt idx="84">
                  <c:v>34</c:v>
                </c:pt>
                <c:pt idx="85">
                  <c:v>35</c:v>
                </c:pt>
                <c:pt idx="86">
                  <c:v>36</c:v>
                </c:pt>
                <c:pt idx="87">
                  <c:v>37</c:v>
                </c:pt>
                <c:pt idx="88">
                  <c:v>38</c:v>
                </c:pt>
                <c:pt idx="89">
                  <c:v>39</c:v>
                </c:pt>
                <c:pt idx="90">
                  <c:v>40</c:v>
                </c:pt>
                <c:pt idx="91">
                  <c:v>41</c:v>
                </c:pt>
                <c:pt idx="92">
                  <c:v>42</c:v>
                </c:pt>
                <c:pt idx="93">
                  <c:v>43</c:v>
                </c:pt>
                <c:pt idx="94">
                  <c:v>44</c:v>
                </c:pt>
                <c:pt idx="95">
                  <c:v>45</c:v>
                </c:pt>
                <c:pt idx="96">
                  <c:v>46</c:v>
                </c:pt>
                <c:pt idx="97">
                  <c:v>47</c:v>
                </c:pt>
                <c:pt idx="98">
                  <c:v>48</c:v>
                </c:pt>
                <c:pt idx="99">
                  <c:v>49</c:v>
                </c:pt>
                <c:pt idx="100">
                  <c:v>≥ 50</c:v>
                </c:pt>
              </c:strCache>
            </c:strRef>
          </c:cat>
          <c:val>
            <c:numRef>
              <c:f>Data!$F$3:$F$103</c:f>
              <c:numCache>
                <c:formatCode>General</c:formatCode>
                <c:ptCount val="10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1</c:v>
                </c:pt>
                <c:pt idx="32">
                  <c:v>0</c:v>
                </c:pt>
                <c:pt idx="33">
                  <c:v>4</c:v>
                </c:pt>
                <c:pt idx="34">
                  <c:v>22</c:v>
                </c:pt>
                <c:pt idx="35">
                  <c:v>34</c:v>
                </c:pt>
                <c:pt idx="36">
                  <c:v>103</c:v>
                </c:pt>
                <c:pt idx="37">
                  <c:v>188</c:v>
                </c:pt>
                <c:pt idx="38">
                  <c:v>326</c:v>
                </c:pt>
                <c:pt idx="39">
                  <c:v>570</c:v>
                </c:pt>
                <c:pt idx="40">
                  <c:v>941</c:v>
                </c:pt>
                <c:pt idx="41">
                  <c:v>1341</c:v>
                </c:pt>
                <c:pt idx="42">
                  <c:v>1794</c:v>
                </c:pt>
                <c:pt idx="43">
                  <c:v>2153</c:v>
                </c:pt>
                <c:pt idx="44">
                  <c:v>2519</c:v>
                </c:pt>
                <c:pt idx="45">
                  <c:v>2757</c:v>
                </c:pt>
                <c:pt idx="46">
                  <c:v>2961</c:v>
                </c:pt>
                <c:pt idx="47">
                  <c:v>3332</c:v>
                </c:pt>
                <c:pt idx="48">
                  <c:v>3451</c:v>
                </c:pt>
                <c:pt idx="49">
                  <c:v>4459</c:v>
                </c:pt>
                <c:pt idx="50">
                  <c:v>5760</c:v>
                </c:pt>
                <c:pt idx="51">
                  <c:v>6735</c:v>
                </c:pt>
                <c:pt idx="52">
                  <c:v>7526</c:v>
                </c:pt>
                <c:pt idx="53">
                  <c:v>7609</c:v>
                </c:pt>
                <c:pt idx="54">
                  <c:v>7091</c:v>
                </c:pt>
                <c:pt idx="55">
                  <c:v>5503</c:v>
                </c:pt>
                <c:pt idx="56">
                  <c:v>3901</c:v>
                </c:pt>
                <c:pt idx="57">
                  <c:v>2657</c:v>
                </c:pt>
                <c:pt idx="58">
                  <c:v>1678</c:v>
                </c:pt>
                <c:pt idx="59">
                  <c:v>995</c:v>
                </c:pt>
                <c:pt idx="60">
                  <c:v>602</c:v>
                </c:pt>
                <c:pt idx="61">
                  <c:v>310</c:v>
                </c:pt>
                <c:pt idx="62">
                  <c:v>171</c:v>
                </c:pt>
                <c:pt idx="63">
                  <c:v>88</c:v>
                </c:pt>
                <c:pt idx="64">
                  <c:v>54</c:v>
                </c:pt>
                <c:pt idx="65">
                  <c:v>21</c:v>
                </c:pt>
                <c:pt idx="66">
                  <c:v>13</c:v>
                </c:pt>
                <c:pt idx="67">
                  <c:v>4</c:v>
                </c:pt>
                <c:pt idx="68">
                  <c:v>1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</c:numCache>
            </c:numRef>
          </c:val>
        </c:ser>
        <c:axId val="110085248"/>
        <c:axId val="110087168"/>
      </c:barChart>
      <c:catAx>
        <c:axId val="11008524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Percent Change in Annual Bill</a:t>
                </a:r>
              </a:p>
            </c:rich>
          </c:tx>
          <c:layout/>
        </c:title>
        <c:tickLblPos val="nextTo"/>
        <c:txPr>
          <a:bodyPr/>
          <a:lstStyle/>
          <a:p>
            <a:pPr>
              <a:defRPr sz="1100" baseline="0"/>
            </a:pPr>
            <a:endParaRPr lang="en-US"/>
          </a:p>
        </c:txPr>
        <c:crossAx val="110087168"/>
        <c:crosses val="autoZero"/>
        <c:auto val="1"/>
        <c:lblAlgn val="ctr"/>
        <c:lblOffset val="100"/>
        <c:tickLblSkip val="5"/>
      </c:catAx>
      <c:valAx>
        <c:axId val="110087168"/>
        <c:scaling>
          <c:orientation val="minMax"/>
          <c:max val="800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Number of Customers (N=77,675)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110085248"/>
        <c:crosses val="autoZero"/>
        <c:crossBetween val="between"/>
      </c:valAx>
    </c:plotArea>
    <c:plotVisOnly val="1"/>
  </c:chart>
  <c:spPr>
    <a:ln>
      <a:solidFill>
        <a:prstClr val="black"/>
      </a:solidFill>
    </a:ln>
  </c:sp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46071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946071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DB299B-8CC3-49D8-8146-6044F87EA8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1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71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8BFB35-0DCB-4D74-B260-00E00100EA22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74738" y="706438"/>
            <a:ext cx="4708525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575"/>
            <a:ext cx="5486400" cy="4238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45563"/>
            <a:ext cx="2971800" cy="471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945563"/>
            <a:ext cx="2971800" cy="471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A8FBA8-37A4-42AD-87F3-A966C18B92F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smtClean="0"/>
              <a:t>11/10/2015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Scott J. Rubin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CF08661-DDE8-4ED5-BFB1-49D02570DA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112395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112395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11/10/2015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Scott J.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08661-DDE8-4ED5-BFB1-49D02570DA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11/10/2015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Scott J.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08661-DDE8-4ED5-BFB1-49D02570DA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11/10/2015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Scott J. Rubin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08661-DDE8-4ED5-BFB1-49D02570DA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r>
              <a:rPr lang="en-US" smtClean="0"/>
              <a:t>11/10/2015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Scott J.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CF08661-DDE8-4ED5-BFB1-49D02570DA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11/10/2015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Scott J. Rubin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08661-DDE8-4ED5-BFB1-49D02570DA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11/10/2015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Scott J. Rubin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08661-DDE8-4ED5-BFB1-49D02570DA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11/10/2015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Scott J. Rubin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08661-DDE8-4ED5-BFB1-49D02570DA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11/10/2015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Scott J. Rubin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08661-DDE8-4ED5-BFB1-49D02570DA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11/10/2015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Scott J. Rubin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08661-DDE8-4ED5-BFB1-49D02570DA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11/10/2015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Scott J. Rubin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08661-DDE8-4ED5-BFB1-49D02570DA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11/10/2015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Scott J. Rubin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CF08661-DDE8-4ED5-BFB1-49D02570DA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000" dirty="0" err="1" smtClean="0"/>
              <a:t>NASUCA</a:t>
            </a:r>
            <a:r>
              <a:rPr lang="en-US" sz="2000" dirty="0" smtClean="0"/>
              <a:t> Annual Meeting</a:t>
            </a:r>
            <a:br>
              <a:rPr lang="en-US" sz="2000" dirty="0" smtClean="0"/>
            </a:br>
            <a:r>
              <a:rPr lang="en-US" sz="2000" dirty="0" smtClean="0"/>
              <a:t>Austin, Texas</a:t>
            </a:r>
            <a:br>
              <a:rPr lang="en-US" sz="2000" dirty="0" smtClean="0"/>
            </a:br>
            <a:r>
              <a:rPr lang="en-US" sz="2000" dirty="0" smtClean="0"/>
              <a:t>November 10, 2015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895350"/>
          </a:xfrm>
        </p:spPr>
        <p:txBody>
          <a:bodyPr>
            <a:noAutofit/>
          </a:bodyPr>
          <a:lstStyle/>
          <a:p>
            <a:r>
              <a:rPr lang="en-US" sz="1200" dirty="0" smtClean="0"/>
              <a:t>Scott J. Rubin, Attorney + Consultant</a:t>
            </a:r>
          </a:p>
          <a:p>
            <a:r>
              <a:rPr lang="en-US" sz="1200" dirty="0" smtClean="0"/>
              <a:t>333 Oak Lane + Bloomsburg, PA 17815</a:t>
            </a:r>
          </a:p>
          <a:p>
            <a:r>
              <a:rPr lang="en-US" sz="1200" dirty="0" smtClean="0"/>
              <a:t>Office: (570) 387-1893 + Cell: (570) 850-9317</a:t>
            </a:r>
          </a:p>
          <a:p>
            <a:r>
              <a:rPr lang="en-US" sz="1200" dirty="0" smtClean="0"/>
              <a:t>scott.j.rubin@gmail.com </a:t>
            </a:r>
            <a:endParaRPr lang="en-US" sz="1200" dirty="0"/>
          </a:p>
        </p:txBody>
      </p:sp>
      <p:sp>
        <p:nvSpPr>
          <p:cNvPr id="4" name="Rectangle 3"/>
          <p:cNvSpPr/>
          <p:nvPr/>
        </p:nvSpPr>
        <p:spPr>
          <a:xfrm>
            <a:off x="914400" y="1524000"/>
            <a:ext cx="7315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/>
              <a:t>Moving Toward Demand-Based Residential Rates</a:t>
            </a:r>
            <a:endParaRPr lang="en-US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“Billing Demand” Revenues </a:t>
            </a:r>
            <a:br>
              <a:rPr lang="en-US" dirty="0" smtClean="0"/>
            </a:br>
            <a:r>
              <a:rPr lang="en-US" dirty="0" smtClean="0"/>
              <a:t>Compared to Cost of Service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371600"/>
            <a:ext cx="5953125" cy="501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Content Placeholder 6"/>
          <p:cNvSpPr txBox="1">
            <a:spLocks/>
          </p:cNvSpPr>
          <p:nvPr/>
        </p:nvSpPr>
        <p:spPr>
          <a:xfrm>
            <a:off x="6553200" y="1295400"/>
            <a:ext cx="2289048" cy="4937760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</a:t>
            </a:r>
            <a:r>
              <a:rPr kumimoji="0" lang="en-US" sz="20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0.426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lang="en-US" sz="2000" dirty="0" smtClean="0"/>
              <a:t>Many bills greatly above cost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imes New Roman"/>
            </a:endParaRPr>
          </a:p>
        </p:txBody>
      </p:sp>
      <p:sp>
        <p:nvSpPr>
          <p:cNvPr id="9" name="Line Callout 1 8"/>
          <p:cNvSpPr/>
          <p:nvPr/>
        </p:nvSpPr>
        <p:spPr>
          <a:xfrm>
            <a:off x="6172200" y="3962400"/>
            <a:ext cx="2286000" cy="533400"/>
          </a:xfrm>
          <a:prstGeom prst="borderCallout1">
            <a:avLst/>
          </a:prstGeom>
          <a:solidFill>
            <a:schemeClr val="bg1">
              <a:lumMod val="95000"/>
            </a:schemeClr>
          </a:solidFill>
          <a:ln>
            <a:solidFill>
              <a:srgbClr val="FF0000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Line is revenue = cost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08661-DDE8-4ED5-BFB1-49D02570DAB2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Scott J. Rubin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dirty="0" smtClean="0"/>
              <a:t>11/10/2015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371600"/>
            <a:ext cx="5953125" cy="501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“All Summer” Revenues</a:t>
            </a:r>
            <a:br>
              <a:rPr lang="en-US" dirty="0" smtClean="0"/>
            </a:br>
            <a:r>
              <a:rPr lang="en-US" dirty="0" smtClean="0"/>
              <a:t> Compared to Cost of Service</a:t>
            </a:r>
            <a:endParaRPr lang="en-US" dirty="0"/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6553200" y="1295400"/>
            <a:ext cx="2289048" cy="4937760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</a:t>
            </a:r>
            <a:r>
              <a:rPr kumimoji="0" lang="en-US" sz="20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0.846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lang="en-US" sz="2000" dirty="0" smtClean="0"/>
              <a:t>Much closer match between revenues and costs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imes New Roman"/>
            </a:endParaRPr>
          </a:p>
        </p:txBody>
      </p:sp>
      <p:sp>
        <p:nvSpPr>
          <p:cNvPr id="9" name="Line Callout 1 8"/>
          <p:cNvSpPr/>
          <p:nvPr/>
        </p:nvSpPr>
        <p:spPr>
          <a:xfrm>
            <a:off x="6248400" y="3886200"/>
            <a:ext cx="2286000" cy="533400"/>
          </a:xfrm>
          <a:prstGeom prst="borderCallout1">
            <a:avLst/>
          </a:prstGeom>
          <a:solidFill>
            <a:schemeClr val="bg1">
              <a:lumMod val="95000"/>
            </a:schemeClr>
          </a:solidFill>
          <a:ln>
            <a:solidFill>
              <a:srgbClr val="FF0000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Line is revenue = cost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08661-DDE8-4ED5-BFB1-49D02570DAB2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Scott J. Rubin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dirty="0" smtClean="0"/>
              <a:t>11/10/2015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Impacts on Customers’ Bills?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336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Option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Average</a:t>
                      </a:r>
                      <a:r>
                        <a:rPr lang="en-US" baseline="0" dirty="0" smtClean="0"/>
                        <a:t> % </a:t>
                      </a:r>
                      <a:r>
                        <a:rPr lang="en-US" dirty="0" smtClean="0"/>
                        <a:t>Change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Min / Max </a:t>
                      </a:r>
                    </a:p>
                    <a:p>
                      <a:pPr algn="ctr"/>
                      <a:r>
                        <a:rPr lang="en-US" dirty="0" smtClean="0"/>
                        <a:t>%</a:t>
                      </a:r>
                      <a:r>
                        <a:rPr lang="en-US" baseline="0" dirty="0" smtClean="0"/>
                        <a:t> C</a:t>
                      </a:r>
                      <a:r>
                        <a:rPr lang="en-US" dirty="0" smtClean="0"/>
                        <a:t>hange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/ 90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Percentile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</a:t>
                      </a:r>
                      <a:r>
                        <a:rPr lang="en-US" baseline="0" dirty="0" smtClean="0"/>
                        <a:t> of Bills that Increase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j-lt"/>
                          <a:ea typeface="Calibri"/>
                          <a:cs typeface="Times New Roman"/>
                        </a:rPr>
                        <a:t>Annual Demand</a:t>
                      </a:r>
                      <a:endParaRPr lang="en-US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j-lt"/>
                          <a:ea typeface="Calibri"/>
                          <a:cs typeface="Times New Roman"/>
                        </a:rPr>
                        <a:t>4.4%</a:t>
                      </a:r>
                      <a:endParaRPr lang="en-US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j-lt"/>
                          <a:ea typeface="Calibri"/>
                          <a:cs typeface="Times New Roman"/>
                        </a:rPr>
                        <a:t>-76% / +162%</a:t>
                      </a:r>
                      <a:endParaRPr lang="en-US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j-lt"/>
                          <a:ea typeface="Calibri"/>
                          <a:cs typeface="Times New Roman"/>
                        </a:rPr>
                        <a:t>-29% / +32%</a:t>
                      </a:r>
                      <a:endParaRPr lang="en-US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j-lt"/>
                          <a:ea typeface="Calibri"/>
                          <a:cs typeface="Times New Roman"/>
                        </a:rPr>
                        <a:t>62%</a:t>
                      </a:r>
                      <a:endParaRPr lang="en-US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j-lt"/>
                          <a:ea typeface="Calibri"/>
                          <a:cs typeface="Times New Roman"/>
                        </a:rPr>
                        <a:t>Billing Demand</a:t>
                      </a:r>
                      <a:endParaRPr lang="en-US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j-lt"/>
                          <a:ea typeface="Calibri"/>
                          <a:cs typeface="Times New Roman"/>
                        </a:rPr>
                        <a:t>0.6%</a:t>
                      </a:r>
                      <a:endParaRPr lang="en-US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j-lt"/>
                          <a:ea typeface="Calibri"/>
                          <a:cs typeface="Times New Roman"/>
                        </a:rPr>
                        <a:t>-40% / +183%</a:t>
                      </a:r>
                      <a:endParaRPr lang="en-US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j-lt"/>
                          <a:ea typeface="Calibri"/>
                          <a:cs typeface="Times New Roman"/>
                        </a:rPr>
                        <a:t>-14% / +16%</a:t>
                      </a:r>
                      <a:endParaRPr lang="en-US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j-lt"/>
                          <a:ea typeface="Calibri"/>
                          <a:cs typeface="Times New Roman"/>
                        </a:rPr>
                        <a:t>43%</a:t>
                      </a:r>
                      <a:endParaRPr lang="en-US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j-lt"/>
                          <a:ea typeface="Calibri"/>
                          <a:cs typeface="Times New Roman"/>
                        </a:rPr>
                        <a:t>Split</a:t>
                      </a:r>
                      <a:endParaRPr lang="en-US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j-lt"/>
                          <a:ea typeface="Calibri"/>
                          <a:cs typeface="Times New Roman"/>
                        </a:rPr>
                        <a:t>4.6%</a:t>
                      </a:r>
                      <a:endParaRPr lang="en-US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j-lt"/>
                          <a:ea typeface="Calibri"/>
                          <a:cs typeface="Times New Roman"/>
                        </a:rPr>
                        <a:t>-25% / +49%</a:t>
                      </a:r>
                      <a:endParaRPr lang="en-US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j-lt"/>
                          <a:ea typeface="Calibri"/>
                          <a:cs typeface="Times New Roman"/>
                        </a:rPr>
                        <a:t>-14% / +24%</a:t>
                      </a:r>
                      <a:endParaRPr lang="en-US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j-lt"/>
                          <a:ea typeface="Calibri"/>
                          <a:cs typeface="Times New Roman"/>
                        </a:rPr>
                        <a:t>60%</a:t>
                      </a:r>
                      <a:endParaRPr lang="en-US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j-lt"/>
                          <a:ea typeface="Calibri"/>
                          <a:cs typeface="Times New Roman"/>
                        </a:rPr>
                        <a:t>All Summer</a:t>
                      </a:r>
                      <a:endParaRPr lang="en-US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j-lt"/>
                          <a:ea typeface="Calibri"/>
                          <a:cs typeface="Times New Roman"/>
                        </a:rPr>
                        <a:t>3.0%</a:t>
                      </a:r>
                      <a:endParaRPr lang="en-US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j-lt"/>
                          <a:ea typeface="Calibri"/>
                          <a:cs typeface="Times New Roman"/>
                        </a:rPr>
                        <a:t>-76% / +74%</a:t>
                      </a:r>
                      <a:endParaRPr lang="en-US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j-lt"/>
                          <a:ea typeface="Calibri"/>
                          <a:cs typeface="Times New Roman"/>
                        </a:rPr>
                        <a:t>-26% / +26%</a:t>
                      </a:r>
                      <a:endParaRPr lang="en-US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j-lt"/>
                          <a:ea typeface="Calibri"/>
                          <a:cs typeface="Times New Roman"/>
                        </a:rPr>
                        <a:t>63%</a:t>
                      </a:r>
                      <a:endParaRPr lang="en-US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j-lt"/>
                          <a:ea typeface="Calibri"/>
                          <a:cs typeface="Times New Roman"/>
                        </a:rPr>
                        <a:t>Seasonal</a:t>
                      </a:r>
                      <a:endParaRPr lang="en-US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j-lt"/>
                          <a:ea typeface="Calibri"/>
                          <a:cs typeface="Times New Roman"/>
                        </a:rPr>
                        <a:t>0.7%</a:t>
                      </a:r>
                      <a:endParaRPr lang="en-US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j-lt"/>
                          <a:ea typeface="Calibri"/>
                          <a:cs typeface="Times New Roman"/>
                        </a:rPr>
                        <a:t>-19% / +18%</a:t>
                      </a:r>
                      <a:endParaRPr lang="en-US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j-lt"/>
                          <a:ea typeface="Calibri"/>
                          <a:cs typeface="Times New Roman"/>
                        </a:rPr>
                        <a:t>-6% / +6%</a:t>
                      </a:r>
                      <a:endParaRPr lang="en-US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j-lt"/>
                          <a:ea typeface="Calibri"/>
                          <a:cs typeface="Times New Roman"/>
                        </a:rPr>
                        <a:t>61%</a:t>
                      </a: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grid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j-lt"/>
                          <a:ea typeface="Calibri"/>
                          <a:cs typeface="Times New Roman"/>
                        </a:rPr>
                        <a:t>It</a:t>
                      </a:r>
                      <a:r>
                        <a:rPr lang="en-US" sz="1400" baseline="0" dirty="0" smtClean="0">
                          <a:latin typeface="+mj-lt"/>
                          <a:ea typeface="Calibri"/>
                          <a:cs typeface="Times New Roman"/>
                        </a:rPr>
                        <a:t> is assumed that existing rate structure is the “All kWh” structure.  Each customer’s bill under each rate option is compared to the “existing” bill under the All kWh structure.</a:t>
                      </a: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08661-DDE8-4ED5-BFB1-49D02570DAB2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Scott J. Rubin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dirty="0" smtClean="0"/>
              <a:t>11/10/2015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Bill Impacts: Billing (Monthly) Demand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914400" y="1371600"/>
          <a:ext cx="7729537" cy="48510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971800" y="1828800"/>
            <a:ext cx="4267200" cy="147732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In this data set, rates based on billing demand cause significant bill changes, but almost no improvement in ability to track cost causation (R</a:t>
            </a:r>
            <a:r>
              <a:rPr lang="en-US" baseline="30000" dirty="0" smtClean="0"/>
              <a:t>2</a:t>
            </a:r>
            <a:r>
              <a:rPr lang="en-US" dirty="0" smtClean="0"/>
              <a:t> of 0.426 vs. 0.419 under All kWh rate)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08661-DDE8-4ED5-BFB1-49D02570DAB2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Scott J. Rubin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dirty="0" smtClean="0"/>
              <a:t>11/10/2015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/>
          <p:nvPr/>
        </p:nvGraphicFramePr>
        <p:xfrm>
          <a:off x="838200" y="1371600"/>
          <a:ext cx="7831138" cy="46986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Bill Impacts: Seasonal kWh Rate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76400" y="1981200"/>
            <a:ext cx="2514600" cy="258532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In this data set,  seasonal kWh rates (summer rate that is twice the winter rate) improves the relationship of rates to cost (R</a:t>
            </a:r>
            <a:r>
              <a:rPr lang="en-US" baseline="30000" dirty="0" smtClean="0"/>
              <a:t>2</a:t>
            </a:r>
            <a:r>
              <a:rPr lang="en-US" dirty="0" smtClean="0"/>
              <a:t> of 0.550 vs. 0.419 under All kWh rate) without causing extreme bill impacts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08661-DDE8-4ED5-BFB1-49D02570DAB2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Scott J. Rubin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dirty="0" smtClean="0"/>
              <a:t>11/10/2015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Actual customer data must be analyzed to evaluate the impact of different rate design options</a:t>
            </a:r>
          </a:p>
          <a:p>
            <a:r>
              <a:rPr lang="en-US" dirty="0" smtClean="0"/>
              <a:t>Rate impacts might surprise you (in this analysis, for example, essentially no improvement in cost relationship when move to rates based on billing demand)</a:t>
            </a:r>
          </a:p>
          <a:p>
            <a:r>
              <a:rPr lang="en-US" dirty="0" smtClean="0"/>
              <a:t>Goal is to move toward a rate design that improves the relationship to cost without causing drastic changes in annual bills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Remember the One Thing:  Customers.  </a:t>
            </a:r>
            <a:r>
              <a:rPr lang="en-US" dirty="0" smtClean="0"/>
              <a:t>Get data for each customer and analyze the actual bill impacts (and relationship to cost) of different rates design options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08661-DDE8-4ED5-BFB1-49D02570DAB2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Scott J. Rubin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dirty="0" smtClean="0"/>
              <a:t>11/10/2015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More About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Paper forthcoming in </a:t>
            </a:r>
            <a:r>
              <a:rPr lang="en-US" i="1" dirty="0" smtClean="0"/>
              <a:t>The Electricity Journal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Moving Toward Demand-Based </a:t>
            </a:r>
            <a:br>
              <a:rPr lang="en-US" dirty="0" smtClean="0"/>
            </a:br>
            <a:r>
              <a:rPr lang="en-US" dirty="0" smtClean="0"/>
              <a:t>Residential Rates, by Scott J. Rubin</a:t>
            </a:r>
          </a:p>
          <a:p>
            <a:pPr>
              <a:buNone/>
            </a:pPr>
            <a:r>
              <a:rPr lang="en-US" dirty="0" smtClean="0"/>
              <a:t>http://dx.doi.org/10.1016/j.tej.2015.09.021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098" name="Picture 2" descr="The Electricity Jour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1295400"/>
            <a:ext cx="2158210" cy="28956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08661-DDE8-4ED5-BFB1-49D02570DAB2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Scott J. Rubin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dirty="0" smtClean="0"/>
              <a:t>11/10/2015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Bonbright’s</a:t>
            </a:r>
            <a:r>
              <a:rPr lang="en-US" dirty="0" smtClean="0"/>
              <a:t> Rate Design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Practicality (simple, understandable, ability to implement, and acceptable to the public)</a:t>
            </a:r>
          </a:p>
          <a:p>
            <a:r>
              <a:rPr lang="en-US" dirty="0" smtClean="0"/>
              <a:t>Clarity in its interpretation</a:t>
            </a:r>
          </a:p>
          <a:p>
            <a:r>
              <a:rPr lang="en-US" dirty="0" smtClean="0"/>
              <a:t>Effectiveness in yielding the total revenue requirement</a:t>
            </a:r>
          </a:p>
          <a:p>
            <a:r>
              <a:rPr lang="en-US" dirty="0" smtClean="0"/>
              <a:t>Stability in revenues from year to year</a:t>
            </a:r>
          </a:p>
          <a:p>
            <a:r>
              <a:rPr lang="en-US" dirty="0" smtClean="0"/>
              <a:t>Continuity of rates, including the concept of gradualism</a:t>
            </a:r>
          </a:p>
          <a:p>
            <a:r>
              <a:rPr lang="en-US" dirty="0" smtClean="0"/>
              <a:t>Fairness in relation to the cost of serving different types of customers </a:t>
            </a:r>
          </a:p>
          <a:p>
            <a:r>
              <a:rPr lang="en-US" dirty="0" smtClean="0"/>
              <a:t>Avoidance of undue discrimination among similarly situated customers</a:t>
            </a:r>
          </a:p>
          <a:p>
            <a:r>
              <a:rPr lang="en-US" dirty="0" smtClean="0"/>
              <a:t>Encouragement of efficient consumption practices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08661-DDE8-4ED5-BFB1-49D02570DAB2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Scott J. Rubin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dirty="0" smtClean="0"/>
              <a:t>11/10/2015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16880" y="1219200"/>
            <a:ext cx="396989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Thing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600" dirty="0" smtClean="0"/>
              <a:t>with apologies to Jack </a:t>
            </a:r>
            <a:r>
              <a:rPr lang="en-US" sz="1600" dirty="0" err="1" smtClean="0"/>
              <a:t>Palance</a:t>
            </a:r>
            <a:r>
              <a:rPr lang="en-US" sz="1600" dirty="0" smtClean="0"/>
              <a:t> and Billy Crystal</a:t>
            </a:r>
          </a:p>
          <a:p>
            <a:pPr>
              <a:buNone/>
            </a:pPr>
            <a:r>
              <a:rPr lang="en-US" sz="2400" dirty="0" smtClean="0"/>
              <a:t>Curly: Do you know what the </a:t>
            </a:r>
          </a:p>
          <a:p>
            <a:pPr>
              <a:buNone/>
            </a:pPr>
            <a:r>
              <a:rPr lang="en-US" sz="2400" dirty="0" smtClean="0"/>
              <a:t>secret of rate design is?</a:t>
            </a:r>
          </a:p>
          <a:p>
            <a:pPr>
              <a:buNone/>
            </a:pPr>
            <a:r>
              <a:rPr lang="en-US" sz="2400" dirty="0" smtClean="0"/>
              <a:t>Curly:  This.</a:t>
            </a:r>
          </a:p>
          <a:p>
            <a:pPr>
              <a:buNone/>
            </a:pPr>
            <a:r>
              <a:rPr lang="en-US" sz="2400" dirty="0" smtClean="0"/>
              <a:t>Mitch:  Your finger?</a:t>
            </a:r>
          </a:p>
          <a:p>
            <a:pPr>
              <a:buNone/>
            </a:pPr>
            <a:r>
              <a:rPr lang="en-US" sz="2400" dirty="0" smtClean="0"/>
              <a:t>Curly:  One thing.  Just one thing.  You stick to that and the rest don't mean shit.</a:t>
            </a:r>
          </a:p>
          <a:p>
            <a:pPr>
              <a:buNone/>
            </a:pPr>
            <a:r>
              <a:rPr lang="en-US" sz="2400" dirty="0" smtClean="0"/>
              <a:t>Mitch:  But, what is the "one thing?"</a:t>
            </a:r>
          </a:p>
          <a:p>
            <a:pPr>
              <a:buNone/>
            </a:pPr>
            <a:r>
              <a:rPr lang="en-US" sz="2400" dirty="0" smtClean="0"/>
              <a:t>Curly:  </a:t>
            </a:r>
            <a:r>
              <a:rPr lang="en-US" sz="2400" dirty="0" smtClean="0">
                <a:solidFill>
                  <a:srgbClr val="FF0000"/>
                </a:solidFill>
              </a:rPr>
              <a:t>Customers.</a:t>
            </a:r>
            <a:r>
              <a:rPr lang="en-US" sz="2400" dirty="0" smtClean="0"/>
              <a:t>  You must analyze the impact on </a:t>
            </a:r>
            <a:r>
              <a:rPr lang="en-US" sz="2400" dirty="0" smtClean="0">
                <a:solidFill>
                  <a:srgbClr val="FF0000"/>
                </a:solidFill>
              </a:rPr>
              <a:t>real customers</a:t>
            </a:r>
            <a:r>
              <a:rPr lang="en-US" sz="2400" dirty="0" smtClean="0"/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08661-DDE8-4ED5-BFB1-49D02570DAB2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Scott J. Rubin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dirty="0" smtClean="0"/>
              <a:t>11/10/2015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 electricity and gas </a:t>
            </a:r>
            <a:r>
              <a:rPr lang="en-US" dirty="0" smtClean="0">
                <a:solidFill>
                  <a:srgbClr val="FF0000"/>
                </a:solidFill>
              </a:rPr>
              <a:t>distribution</a:t>
            </a:r>
            <a:r>
              <a:rPr lang="en-US" dirty="0" smtClean="0"/>
              <a:t> service, essentially all costs are either customer-related or demand-related</a:t>
            </a:r>
          </a:p>
          <a:p>
            <a:r>
              <a:rPr lang="en-US" dirty="0" smtClean="0"/>
              <a:t>Most existing residential rate designs have two components: customer charge and usage charge</a:t>
            </a:r>
          </a:p>
          <a:p>
            <a:r>
              <a:rPr lang="en-US" dirty="0" smtClean="0"/>
              <a:t>Neither of those is precisely equal to (or proportional to) a customer’s demand</a:t>
            </a:r>
          </a:p>
          <a:p>
            <a:pPr lvl="1"/>
            <a:r>
              <a:rPr lang="en-US" dirty="0" smtClean="0"/>
              <a:t>Annual usage is correlated with demand, but the correlation may be weak (especially for high off-season use, like electric space heating)</a:t>
            </a:r>
          </a:p>
          <a:p>
            <a:pPr lvl="1"/>
            <a:r>
              <a:rPr lang="en-US" dirty="0" smtClean="0"/>
              <a:t>Collecting demand-related costs in the customer charge (same amount per customer) is not consistent with cost causation</a:t>
            </a:r>
          </a:p>
          <a:p>
            <a:r>
              <a:rPr lang="en-US" dirty="0" smtClean="0"/>
              <a:t>Is there a better way to design residential rates consistent with cost causation?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08661-DDE8-4ED5-BFB1-49D02570DAB2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Scott J. Rubin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dirty="0" smtClean="0"/>
              <a:t>11/10/2015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examples based on real data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65633" y="2743200"/>
            <a:ext cx="6465007" cy="32956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762000" y="1447800"/>
            <a:ext cx="7924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Actual data for 77,000 residential electricity customers in Climate Zone 5 (green area): summer cooling load and some electric space heating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	Data set has monthly kWh and annual coincident peak kW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	Monthly demands estimated from </a:t>
            </a:r>
            <a:r>
              <a:rPr lang="en-US" sz="2000" dirty="0" err="1" smtClean="0"/>
              <a:t>DOE</a:t>
            </a:r>
            <a:r>
              <a:rPr lang="en-US" sz="2000" dirty="0" smtClean="0"/>
              <a:t> residential demand curves</a:t>
            </a:r>
          </a:p>
          <a:p>
            <a:endParaRPr lang="en-US" sz="2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08661-DDE8-4ED5-BFB1-49D02570DAB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Scott J. Rubin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dirty="0" smtClean="0"/>
              <a:t>11/10/2015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Relationship Between Annual Peak Demand and Annual Energy Consumption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81000" y="1295400"/>
            <a:ext cx="6096001" cy="5130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>
          <a:xfrm>
            <a:off x="5715000" y="1219200"/>
            <a:ext cx="2974848" cy="4937760"/>
          </a:xfrm>
          <a:solidFill>
            <a:schemeClr val="bg1"/>
          </a:solidFill>
        </p:spPr>
        <p:txBody>
          <a:bodyPr/>
          <a:lstStyle/>
          <a:p>
            <a:r>
              <a:rPr lang="en-US" sz="2000" dirty="0" smtClean="0"/>
              <a:t>There is a positive, but weak, correlation between annual energy usage and contribution to the annual system peak</a:t>
            </a:r>
          </a:p>
          <a:p>
            <a:r>
              <a:rPr lang="en-US" sz="2000" dirty="0" smtClean="0"/>
              <a:t>R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= 0.419</a:t>
            </a:r>
          </a:p>
          <a:p>
            <a:r>
              <a:rPr lang="en-US" sz="2000" dirty="0" smtClean="0">
                <a:latin typeface="Times New Roman"/>
                <a:cs typeface="Times New Roman"/>
              </a:rPr>
              <a:t>ρ</a:t>
            </a:r>
            <a:r>
              <a:rPr lang="en-US" sz="2000" dirty="0" smtClean="0">
                <a:cs typeface="Times New Roman"/>
              </a:rPr>
              <a:t> &lt; 0.001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08661-DDE8-4ED5-BFB1-49D02570DAB2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Scott J. Rubin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dirty="0" smtClean="0"/>
              <a:t>11/10/2015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Rate Design Options for Collecting Demand-Related Distribution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All options include a customer charge for customer-related costs (metering, billing, call center, etc.)</a:t>
            </a:r>
          </a:p>
          <a:p>
            <a:r>
              <a:rPr lang="en-US" dirty="0" smtClean="0"/>
              <a:t>Uniform per-kWh charge (“All kWh”)</a:t>
            </a:r>
          </a:p>
          <a:p>
            <a:r>
              <a:rPr lang="en-US" dirty="0" smtClean="0"/>
              <a:t>Split between fixed charge (60%) and per-kWh charge (40%) (“Split”)</a:t>
            </a:r>
          </a:p>
          <a:p>
            <a:r>
              <a:rPr lang="en-US" dirty="0" smtClean="0"/>
              <a:t>Demand charge based on previous year’s annual peak (“Annual Demand”)</a:t>
            </a:r>
          </a:p>
          <a:p>
            <a:r>
              <a:rPr lang="en-US" dirty="0" smtClean="0"/>
              <a:t>Demand charge based on monthly (billing) demand (“Billing Demand”)</a:t>
            </a:r>
          </a:p>
          <a:p>
            <a:r>
              <a:rPr lang="en-US" dirty="0" smtClean="0"/>
              <a:t>Seasonal per-kWh rates (higher rates in peak season) (“Seasonal” and “All Summer”)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08661-DDE8-4ED5-BFB1-49D02570DAB2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Scott J. Rubin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dirty="0" smtClean="0"/>
              <a:t>11/10/2015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of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Rates and revenue requirement are hypothetical</a:t>
            </a:r>
          </a:p>
          <a:p>
            <a:r>
              <a:rPr lang="en-US" dirty="0" smtClean="0"/>
              <a:t>Assume that the Annual Demand option represents the actual allocated cost of serving each customer</a:t>
            </a:r>
          </a:p>
          <a:p>
            <a:r>
              <a:rPr lang="en-US" dirty="0" smtClean="0"/>
              <a:t>Evaluate other options against that measure of cost</a:t>
            </a:r>
          </a:p>
          <a:p>
            <a:r>
              <a:rPr lang="en-US" dirty="0" smtClean="0"/>
              <a:t>Closer R</a:t>
            </a:r>
            <a:r>
              <a:rPr lang="en-US" baseline="30000" dirty="0" smtClean="0"/>
              <a:t>2</a:t>
            </a:r>
            <a:r>
              <a:rPr lang="en-US" dirty="0" smtClean="0"/>
              <a:t> is to 1.0, closer the option comes to matching each customer’s revenues with its cost of service</a:t>
            </a:r>
          </a:p>
          <a:p>
            <a:r>
              <a:rPr lang="en-US" dirty="0" smtClean="0"/>
              <a:t>Real world will be more complex </a:t>
            </a:r>
          </a:p>
          <a:p>
            <a:pPr lvl="1"/>
            <a:r>
              <a:rPr lang="en-US" dirty="0" smtClean="0"/>
              <a:t>COSS may include multiple measures of demand for different types of costs (4 CP, NCP, etc.)</a:t>
            </a:r>
          </a:p>
          <a:p>
            <a:pPr lvl="1"/>
            <a:r>
              <a:rPr lang="en-US" dirty="0" smtClean="0"/>
              <a:t>Concerns with specific customer segments (e.g., low-income, electric space heating)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08661-DDE8-4ED5-BFB1-49D02570DAB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Scott J. Rubin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dirty="0" smtClean="0"/>
              <a:t>11/10/2015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Well Does Each Rate Design Track</a:t>
            </a:r>
            <a:br>
              <a:rPr lang="en-US" dirty="0" smtClean="0"/>
            </a:br>
            <a:r>
              <a:rPr lang="en-US" dirty="0" smtClean="0"/>
              <a:t>Each Customer’s Cost of Service?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438400" y="1600200"/>
          <a:ext cx="4114800" cy="271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Option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R-Squared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j-lt"/>
                          <a:ea typeface="Calibri"/>
                          <a:cs typeface="Times New Roman"/>
                        </a:rPr>
                        <a:t>All </a:t>
                      </a:r>
                      <a:r>
                        <a:rPr lang="en-US" sz="1800" dirty="0" smtClean="0">
                          <a:latin typeface="+mj-lt"/>
                          <a:ea typeface="Calibri"/>
                          <a:cs typeface="Times New Roman"/>
                        </a:rPr>
                        <a:t>kWh</a:t>
                      </a: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j-lt"/>
                          <a:ea typeface="Calibri"/>
                          <a:cs typeface="Times New Roman"/>
                        </a:rPr>
                        <a:t>0.419</a:t>
                      </a: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j-lt"/>
                          <a:ea typeface="Calibri"/>
                          <a:cs typeface="Times New Roman"/>
                        </a:rPr>
                        <a:t>Split</a:t>
                      </a: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j-lt"/>
                          <a:ea typeface="Calibri"/>
                          <a:cs typeface="Times New Roman"/>
                        </a:rPr>
                        <a:t>0.419</a:t>
                      </a: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j-lt"/>
                          <a:ea typeface="Calibri"/>
                          <a:cs typeface="Times New Roman"/>
                        </a:rPr>
                        <a:t>Billing Demand</a:t>
                      </a: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j-lt"/>
                          <a:ea typeface="Calibri"/>
                          <a:cs typeface="Times New Roman"/>
                        </a:rPr>
                        <a:t>0.426</a:t>
                      </a: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j-lt"/>
                          <a:ea typeface="Calibri"/>
                          <a:cs typeface="Times New Roman"/>
                        </a:rPr>
                        <a:t>Seasonal</a:t>
                      </a: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j-lt"/>
                          <a:ea typeface="Calibri"/>
                          <a:cs typeface="Times New Roman"/>
                        </a:rPr>
                        <a:t>0.550</a:t>
                      </a: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j-lt"/>
                          <a:ea typeface="Calibri"/>
                          <a:cs typeface="Times New Roman"/>
                        </a:rPr>
                        <a:t>All Summer</a:t>
                      </a: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j-lt"/>
                          <a:ea typeface="Calibri"/>
                          <a:cs typeface="Times New Roman"/>
                        </a:rPr>
                        <a:t>0.846</a:t>
                      </a: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j-lt"/>
                          <a:ea typeface="Calibri"/>
                          <a:cs typeface="Times New Roman"/>
                        </a:rPr>
                        <a:t>(All are statistically</a:t>
                      </a:r>
                      <a:r>
                        <a:rPr lang="en-US" sz="1600" baseline="0" dirty="0" smtClean="0">
                          <a:latin typeface="+mj-lt"/>
                          <a:ea typeface="Calibri"/>
                          <a:cs typeface="Times New Roman"/>
                        </a:rPr>
                        <a:t> significant (</a:t>
                      </a:r>
                      <a:r>
                        <a:rPr lang="el-GR" sz="16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ρ</a:t>
                      </a:r>
                      <a:r>
                        <a:rPr lang="en-US" sz="16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&lt; 0.001)</a:t>
                      </a: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08661-DDE8-4ED5-BFB1-49D02570DAB2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Scott J. Rubin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dirty="0" smtClean="0"/>
              <a:t>11/10/2015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391</TotalTime>
  <Words>1000</Words>
  <Application>Microsoft Office PowerPoint</Application>
  <PresentationFormat>On-screen Show (4:3)</PresentationFormat>
  <Paragraphs>174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Origin</vt:lpstr>
      <vt:lpstr>NASUCA Annual Meeting Austin, Texas November 10, 2015</vt:lpstr>
      <vt:lpstr>Bonbright’s Rate Design Principles</vt:lpstr>
      <vt:lpstr>One Thing …</vt:lpstr>
      <vt:lpstr>The Problem</vt:lpstr>
      <vt:lpstr>Some examples based on real data</vt:lpstr>
      <vt:lpstr>Relationship Between Annual Peak Demand and Annual Energy Consumption</vt:lpstr>
      <vt:lpstr>Some Rate Design Options for Collecting Demand-Related Distribution Costs</vt:lpstr>
      <vt:lpstr>Evaluation of Options</vt:lpstr>
      <vt:lpstr>How Well Does Each Rate Design Track Each Customer’s Cost of Service?</vt:lpstr>
      <vt:lpstr>“Billing Demand” Revenues  Compared to Cost of Service</vt:lpstr>
      <vt:lpstr>“All Summer” Revenues  Compared to Cost of Service</vt:lpstr>
      <vt:lpstr>What are the Impacts on Customers’ Bills?</vt:lpstr>
      <vt:lpstr>Bill Impacts: Billing (Monthly) Demand</vt:lpstr>
      <vt:lpstr>Bill Impacts: Seasonal kWh Rate</vt:lpstr>
      <vt:lpstr>Conclusions</vt:lpstr>
      <vt:lpstr>Read More About It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Billing, Collections, and  Customer Service Options</dc:title>
  <dc:creator>Scott Rubin</dc:creator>
  <cp:lastModifiedBy>Scott Rubin</cp:lastModifiedBy>
  <cp:revision>46</cp:revision>
  <dcterms:created xsi:type="dcterms:W3CDTF">2015-10-23T19:02:16Z</dcterms:created>
  <dcterms:modified xsi:type="dcterms:W3CDTF">2015-11-06T15:49:44Z</dcterms:modified>
</cp:coreProperties>
</file>