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notesMasterIdLst>
    <p:notesMasterId r:id="rId20"/>
  </p:notesMasterIdLst>
  <p:handoutMasterIdLst>
    <p:handoutMasterId r:id="rId21"/>
  </p:handoutMasterIdLst>
  <p:sldIdLst>
    <p:sldId id="256" r:id="rId7"/>
    <p:sldId id="277" r:id="rId8"/>
    <p:sldId id="305" r:id="rId9"/>
    <p:sldId id="296" r:id="rId10"/>
    <p:sldId id="297" r:id="rId11"/>
    <p:sldId id="298" r:id="rId12"/>
    <p:sldId id="299" r:id="rId13"/>
    <p:sldId id="300" r:id="rId14"/>
    <p:sldId id="301" r:id="rId15"/>
    <p:sldId id="302" r:id="rId16"/>
    <p:sldId id="303" r:id="rId17"/>
    <p:sldId id="304" r:id="rId18"/>
    <p:sldId id="264" r:id="rId19"/>
  </p:sldIdLst>
  <p:sldSz cx="9144000" cy="6858000" type="screen4x3"/>
  <p:notesSz cx="6858000" cy="9144000"/>
  <p:custDataLst>
    <p:tags r:id="rId22"/>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96"/>
    <a:srgbClr val="A9B5DA"/>
    <a:srgbClr val="A0ACCE"/>
    <a:srgbClr val="8E9F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532" autoAdjust="0"/>
    <p:restoredTop sz="86486" autoAdjust="0"/>
  </p:normalViewPr>
  <p:slideViewPr>
    <p:cSldViewPr snapToGrid="0" snapToObjects="1">
      <p:cViewPr varScale="1">
        <p:scale>
          <a:sx n="77" d="100"/>
          <a:sy n="77" d="100"/>
        </p:scale>
        <p:origin x="450" y="84"/>
      </p:cViewPr>
      <p:guideLst>
        <p:guide orient="horz" pos="2160"/>
        <p:guide pos="2880"/>
      </p:guideLst>
    </p:cSldViewPr>
  </p:slideViewPr>
  <p:outlineViewPr>
    <p:cViewPr>
      <p:scale>
        <a:sx n="33" d="100"/>
        <a:sy n="33" d="100"/>
      </p:scale>
      <p:origin x="0" y="16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r>
              <a:rPr lang="en-US"/>
              <a:t>12/27/10</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pPr>
              <a:defRPr/>
            </a:pPr>
            <a:fld id="{D74F8161-9661-487F-803B-5B30D8CC6853}" type="slidenum">
              <a:rPr lang="en-US"/>
              <a:pPr>
                <a:defRPr/>
              </a:pPr>
              <a:t>‹#›</a:t>
            </a:fld>
            <a:endParaRPr lang="en-US" dirty="0"/>
          </a:p>
        </p:txBody>
      </p:sp>
    </p:spTree>
    <p:extLst>
      <p:ext uri="{BB962C8B-B14F-4D97-AF65-F5344CB8AC3E}">
        <p14:creationId xmlns:p14="http://schemas.microsoft.com/office/powerpoint/2010/main" val="6167282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r>
              <a:rPr lang="en-US"/>
              <a:t>12/27/10</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pPr>
              <a:defRPr/>
            </a:pPr>
            <a:fld id="{D56D7F30-C449-42A8-9F58-08A89C68342F}" type="slidenum">
              <a:rPr lang="en-US"/>
              <a:pPr>
                <a:defRPr/>
              </a:pPr>
              <a:t>‹#›</a:t>
            </a:fld>
            <a:endParaRPr lang="en-US" dirty="0"/>
          </a:p>
        </p:txBody>
      </p:sp>
    </p:spTree>
    <p:extLst>
      <p:ext uri="{BB962C8B-B14F-4D97-AF65-F5344CB8AC3E}">
        <p14:creationId xmlns:p14="http://schemas.microsoft.com/office/powerpoint/2010/main" val="2743871876"/>
      </p:ext>
    </p:extLst>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2286000" y="6069013"/>
            <a:ext cx="2870200" cy="26193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b="1" dirty="0" smtClean="0">
                <a:solidFill>
                  <a:srgbClr val="FFFFFF"/>
                </a:solidFill>
                <a:latin typeface="Georgia" pitchFamily="18" charset="0"/>
              </a:rPr>
              <a:t>The Regulatory Assistance Project</a:t>
            </a:r>
          </a:p>
        </p:txBody>
      </p:sp>
      <p:sp>
        <p:nvSpPr>
          <p:cNvPr id="8" name="TextBox 7"/>
          <p:cNvSpPr txBox="1">
            <a:spLocks noChangeArrowheads="1"/>
          </p:cNvSpPr>
          <p:nvPr userDrawn="1"/>
        </p:nvSpPr>
        <p:spPr bwMode="auto">
          <a:xfrm>
            <a:off x="5156200" y="6070600"/>
            <a:ext cx="1620838" cy="43088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50 State Street, Suite 3</a:t>
            </a:r>
          </a:p>
          <a:p>
            <a:pPr eaLnBrk="1" hangingPunct="1">
              <a:defRPr/>
            </a:pPr>
            <a:r>
              <a:rPr lang="en-US" sz="1100" dirty="0" smtClean="0">
                <a:solidFill>
                  <a:srgbClr val="FFFFFF"/>
                </a:solidFill>
                <a:latin typeface="Georgia" pitchFamily="18" charset="0"/>
              </a:rPr>
              <a:t>Montpelier, VT 05602</a:t>
            </a:r>
          </a:p>
        </p:txBody>
      </p:sp>
      <p:sp>
        <p:nvSpPr>
          <p:cNvPr id="9" name="TextBox 8"/>
          <p:cNvSpPr txBox="1">
            <a:spLocks noChangeArrowheads="1"/>
          </p:cNvSpPr>
          <p:nvPr userDrawn="1"/>
        </p:nvSpPr>
        <p:spPr bwMode="auto">
          <a:xfrm>
            <a:off x="6931025" y="6069013"/>
            <a:ext cx="1936750" cy="43021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Phone: 802-223-8199</a:t>
            </a:r>
          </a:p>
          <a:p>
            <a:pPr eaLnBrk="1" hangingPunct="1">
              <a:defRPr/>
            </a:pPr>
            <a:r>
              <a:rPr lang="en-US" sz="1100" dirty="0" smtClean="0">
                <a:solidFill>
                  <a:srgbClr val="FFFFFF"/>
                </a:solidFill>
                <a:latin typeface="Georgia" pitchFamily="18" charset="0"/>
              </a:rPr>
              <a:t>www.raponline.org </a:t>
            </a:r>
          </a:p>
        </p:txBody>
      </p:sp>
      <p:sp>
        <p:nvSpPr>
          <p:cNvPr id="2" name="Title 1"/>
          <p:cNvSpPr>
            <a:spLocks noGrp="1"/>
          </p:cNvSpPr>
          <p:nvPr>
            <p:ph type="ctrTitle"/>
          </p:nvPr>
        </p:nvSpPr>
        <p:spPr>
          <a:xfrm>
            <a:off x="465184" y="1590168"/>
            <a:ext cx="8221616" cy="1470025"/>
          </a:xfrm>
        </p:spPr>
        <p:txBody>
          <a:bodyPr anchor="t">
            <a:noAutofit/>
          </a:bodyPr>
          <a:lstStyle>
            <a:lvl1pPr algn="ctr">
              <a:defRPr lang="en-US" sz="3600" baseline="0" smtClean="0">
                <a:solidFill>
                  <a:schemeClr val="bg1"/>
                </a:solidFill>
                <a:latin typeface="Georgia" pitchFamily="18" charset="0"/>
              </a:defRPr>
            </a:lvl1pPr>
          </a:lstStyle>
          <a:p>
            <a:r>
              <a:rPr lang="en-US" smtClean="0"/>
              <a:t>Click to edit Master title style</a:t>
            </a:r>
            <a:endParaRPr lang="en-US" dirty="0"/>
          </a:p>
        </p:txBody>
      </p:sp>
      <p:sp>
        <p:nvSpPr>
          <p:cNvPr id="7" name="Subtitle 2"/>
          <p:cNvSpPr>
            <a:spLocks noGrp="1"/>
          </p:cNvSpPr>
          <p:nvPr>
            <p:ph type="subTitle" idx="1"/>
          </p:nvPr>
        </p:nvSpPr>
        <p:spPr>
          <a:xfrm>
            <a:off x="465184" y="3186237"/>
            <a:ext cx="8221616" cy="1104549"/>
          </a:xfrm>
        </p:spPr>
        <p:txBody>
          <a:bodyPr/>
          <a:lstStyle>
            <a:lvl1pPr marL="0" indent="0" algn="ctr">
              <a:buNone/>
              <a:defRPr lang="en-US" sz="2500" baseline="0" smtClean="0">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2"/>
          </p:nvPr>
        </p:nvSpPr>
        <p:spPr>
          <a:xfrm>
            <a:off x="2286001" y="4409117"/>
            <a:ext cx="6400800" cy="914400"/>
          </a:xfrm>
        </p:spPr>
        <p:txBody>
          <a:bodyPr anchor="b">
            <a:normAutofit/>
          </a:bodyPr>
          <a:lstStyle>
            <a:lvl1pPr algn="r">
              <a:buNone/>
              <a:defRPr lang="en-US" sz="3000" baseline="0" smtClean="0">
                <a:solidFill>
                  <a:schemeClr val="bg1"/>
                </a:solidFill>
                <a:latin typeface="Georgia" pitchFamily="18" charset="0"/>
              </a:defRPr>
            </a:lvl1pPr>
          </a:lstStyle>
          <a:p>
            <a:pPr lvl="0"/>
            <a:r>
              <a:rPr lang="en-US" smtClean="0"/>
              <a:t>Click to edit Master text styles</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77233" y="0"/>
            <a:ext cx="3766767" cy="951875"/>
          </a:xfrm>
          <a:prstGeom prst="rect">
            <a:avLst/>
          </a:prstGeom>
        </p:spPr>
      </p:pic>
    </p:spTree>
    <p:extLst>
      <p:ext uri="{BB962C8B-B14F-4D97-AF65-F5344CB8AC3E}">
        <p14:creationId xmlns:p14="http://schemas.microsoft.com/office/powerpoint/2010/main" val="223952671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No Bullets)">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78538"/>
            <a:ext cx="9261475"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marL="0" indent="0">
              <a:buNone/>
              <a:defRPr baseline="0">
                <a:solidFill>
                  <a:schemeClr val="tx1"/>
                </a:solidFill>
                <a:latin typeface="Georgia" pitchFamily="18" charset="0"/>
              </a:defRPr>
            </a:lvl1pPr>
            <a:lvl2pPr marL="457200" indent="0">
              <a:buNone/>
              <a:defRPr>
                <a:solidFill>
                  <a:schemeClr val="tx1"/>
                </a:solidFill>
                <a:latin typeface="Georgia" pitchFamily="18" charset="0"/>
              </a:defRPr>
            </a:lvl2pPr>
            <a:lvl3pPr marL="914400" indent="0">
              <a:buNone/>
              <a:defRPr>
                <a:solidFill>
                  <a:schemeClr val="tx1"/>
                </a:solidFill>
                <a:latin typeface="Georgia" pitchFamily="18" charset="0"/>
              </a:defRPr>
            </a:lvl3pPr>
            <a:lvl4pPr marL="1371600" indent="0">
              <a:buNone/>
              <a:defRPr>
                <a:solidFill>
                  <a:schemeClr val="tx1"/>
                </a:solidFill>
                <a:latin typeface="Georgia" pitchFamily="18" charset="0"/>
              </a:defRPr>
            </a:lvl4pPr>
            <a:lvl5pPr marL="1828800" indent="0">
              <a:buNone/>
              <a:defRPr>
                <a:solidFill>
                  <a:schemeClr val="tx1"/>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1187B7FA-46CF-47F2-BA3A-536B89D455EE}" type="slidenum">
              <a:rPr lang="en-US"/>
              <a:pPr>
                <a:defRPr/>
              </a:pPr>
              <a:t>‹#›</a:t>
            </a:fld>
            <a:endParaRPr lang="en-US" dirty="0"/>
          </a:p>
        </p:txBody>
      </p:sp>
    </p:spTree>
    <p:extLst>
      <p:ext uri="{BB962C8B-B14F-4D97-AF65-F5344CB8AC3E}">
        <p14:creationId xmlns:p14="http://schemas.microsoft.com/office/powerpoint/2010/main" val="335497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Text)">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78538"/>
            <a:ext cx="9261475"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a:defRPr>
                <a:solidFill>
                  <a:schemeClr val="tx1"/>
                </a:solidFill>
                <a:latin typeface="Georgia" pitchFamily="18" charset="0"/>
              </a:defRPr>
            </a:lvl1pPr>
            <a:lvl2pPr>
              <a:defRPr>
                <a:solidFill>
                  <a:schemeClr val="tx1"/>
                </a:solidFill>
                <a:latin typeface="Georgia" pitchFamily="18" charset="0"/>
              </a:defRPr>
            </a:lvl2pPr>
            <a:lvl3pPr>
              <a:defRPr>
                <a:solidFill>
                  <a:schemeClr val="tx1"/>
                </a:solidFill>
                <a:latin typeface="Georgia" pitchFamily="18" charset="0"/>
              </a:defRPr>
            </a:lvl3pPr>
            <a:lvl4pPr>
              <a:defRPr>
                <a:solidFill>
                  <a:schemeClr val="tx1"/>
                </a:solidFill>
                <a:latin typeface="Georgia" pitchFamily="18" charset="0"/>
              </a:defRPr>
            </a:lvl4pPr>
            <a:lvl5pPr>
              <a:defRPr>
                <a:solidFill>
                  <a:schemeClr val="tx1"/>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F17FF07E-C75B-4A53-9075-26CE228E03C3}" type="slidenum">
              <a:rPr lang="en-US"/>
              <a:pPr>
                <a:defRPr/>
              </a:pPr>
              <a:t>‹#›</a:t>
            </a:fld>
            <a:endParaRPr lang="en-US" dirty="0"/>
          </a:p>
        </p:txBody>
      </p:sp>
    </p:spTree>
    <p:extLst>
      <p:ext uri="{BB962C8B-B14F-4D97-AF65-F5344CB8AC3E}">
        <p14:creationId xmlns:p14="http://schemas.microsoft.com/office/powerpoint/2010/main" val="423676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2 Column)">
    <p:spTree>
      <p:nvGrpSpPr>
        <p:cNvPr id="1" name=""/>
        <p:cNvGrpSpPr/>
        <p:nvPr/>
      </p:nvGrpSpPr>
      <p:grpSpPr>
        <a:xfrm>
          <a:off x="0" y="0"/>
          <a:ext cx="0" cy="0"/>
          <a:chOff x="0" y="0"/>
          <a:chExt cx="0" cy="0"/>
        </a:xfrm>
      </p:grpSpPr>
      <p:pic>
        <p:nvPicPr>
          <p:cNvPr id="5" name="Picture 6" descr="RAP_slide_footer.w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78538"/>
            <a:ext cx="9261475"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2" y="1600201"/>
            <a:ext cx="3829856" cy="4078288"/>
          </a:xfrm>
        </p:spPr>
        <p:txBody>
          <a:bodyPr/>
          <a:lstStyle>
            <a:lvl1pPr>
              <a:defRPr>
                <a:solidFill>
                  <a:schemeClr val="tx1"/>
                </a:solidFill>
                <a:latin typeface="Georgia" pitchFamily="18" charset="0"/>
              </a:defRPr>
            </a:lvl1pPr>
            <a:lvl2pPr>
              <a:defRPr>
                <a:solidFill>
                  <a:schemeClr val="tx1"/>
                </a:solidFill>
                <a:latin typeface="Georgia" pitchFamily="18" charset="0"/>
              </a:defRPr>
            </a:lvl2pPr>
            <a:lvl3pPr>
              <a:defRPr>
                <a:solidFill>
                  <a:schemeClr val="tx1"/>
                </a:solidFill>
                <a:latin typeface="Georgia" pitchFamily="18" charset="0"/>
              </a:defRPr>
            </a:lvl3pPr>
            <a:lvl4pPr>
              <a:defRPr>
                <a:solidFill>
                  <a:schemeClr val="tx1"/>
                </a:solidFill>
                <a:latin typeface="Georgia" pitchFamily="18" charset="0"/>
              </a:defRPr>
            </a:lvl4pPr>
            <a:lvl5pPr>
              <a:defRPr>
                <a:solidFill>
                  <a:schemeClr val="tx1"/>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3"/>
          </p:nvPr>
        </p:nvSpPr>
        <p:spPr>
          <a:xfrm>
            <a:off x="4564505" y="1602700"/>
            <a:ext cx="4122295" cy="4078288"/>
          </a:xfrm>
        </p:spPr>
        <p:txBody>
          <a:bodyPr/>
          <a:lstStyle>
            <a:lvl1pPr>
              <a:defRPr>
                <a:solidFill>
                  <a:schemeClr val="tx1"/>
                </a:solidFill>
                <a:latin typeface="Georgia" pitchFamily="18" charset="0"/>
              </a:defRPr>
            </a:lvl1pPr>
            <a:lvl2pPr>
              <a:defRPr>
                <a:solidFill>
                  <a:schemeClr val="tx1"/>
                </a:solidFill>
                <a:latin typeface="Georgia" pitchFamily="18" charset="0"/>
              </a:defRPr>
            </a:lvl2pPr>
            <a:lvl3pPr>
              <a:defRPr>
                <a:solidFill>
                  <a:schemeClr val="tx1"/>
                </a:solidFill>
                <a:latin typeface="Georgia" pitchFamily="18" charset="0"/>
              </a:defRPr>
            </a:lvl3pPr>
            <a:lvl4pPr>
              <a:defRPr>
                <a:solidFill>
                  <a:schemeClr val="tx1"/>
                </a:solidFill>
                <a:latin typeface="Georgia" pitchFamily="18" charset="0"/>
              </a:defRPr>
            </a:lvl4pPr>
            <a:lvl5pPr>
              <a:defRPr>
                <a:solidFill>
                  <a:schemeClr val="tx1"/>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4"/>
          </p:nvPr>
        </p:nvSpPr>
        <p:spPr>
          <a:xfrm>
            <a:off x="6553200" y="6292850"/>
            <a:ext cx="2133600" cy="365125"/>
          </a:xfrm>
        </p:spPr>
        <p:txBody>
          <a:bodyPr/>
          <a:lstStyle>
            <a:lvl1pPr>
              <a:defRPr>
                <a:solidFill>
                  <a:schemeClr val="bg1"/>
                </a:solidFill>
                <a:latin typeface="Georgia" pitchFamily="-112" charset="0"/>
              </a:defRPr>
            </a:lvl1pPr>
          </a:lstStyle>
          <a:p>
            <a:pPr>
              <a:defRPr/>
            </a:pPr>
            <a:fld id="{1DCDDBBF-5DD0-4736-9B24-62E780EC1840}" type="slidenum">
              <a:rPr lang="en-US"/>
              <a:pPr>
                <a:defRPr/>
              </a:pPr>
              <a:t>‹#›</a:t>
            </a:fld>
            <a:endParaRPr lang="en-US" dirty="0"/>
          </a:p>
        </p:txBody>
      </p:sp>
    </p:spTree>
    <p:extLst>
      <p:ext uri="{BB962C8B-B14F-4D97-AF65-F5344CB8AC3E}">
        <p14:creationId xmlns:p14="http://schemas.microsoft.com/office/powerpoint/2010/main" val="362991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Graphics)">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78538"/>
            <a:ext cx="9261475" cy="79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3600">
                <a:solidFill>
                  <a:srgbClr val="005C96"/>
                </a:solidFill>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17638"/>
            <a:ext cx="8229600" cy="4417678"/>
          </a:xfrm>
        </p:spPr>
        <p:txBody>
          <a:bodyPr/>
          <a:lstStyle>
            <a:lvl1pPr>
              <a:defRPr lang="en-US" sz="3200" baseline="0">
                <a:solidFill>
                  <a:schemeClr val="tx1"/>
                </a:solidFill>
                <a:latin typeface="Georgia" pitchFamily="18" charset="0"/>
              </a:defRPr>
            </a:lvl1pPr>
            <a:lvl2pPr>
              <a:buFont typeface="Calibri" pitchFamily="34" charset="0"/>
              <a:buNone/>
              <a:defRPr lang="en-US" sz="3200" smtClean="0">
                <a:solidFill>
                  <a:schemeClr val="tx1">
                    <a:lumMod val="50000"/>
                    <a:lumOff val="50000"/>
                  </a:schemeClr>
                </a:solidFill>
                <a:latin typeface="Georgia" pitchFamily="18" charset="0"/>
              </a:defRPr>
            </a:lvl2pPr>
            <a:lvl3pPr>
              <a:defRPr baseline="0">
                <a:solidFill>
                  <a:schemeClr val="tx1">
                    <a:lumMod val="50000"/>
                    <a:lumOff val="50000"/>
                  </a:schemeClr>
                </a:solidFill>
                <a:latin typeface="Georgia"/>
                <a:cs typeface="Georgia"/>
              </a:defRPr>
            </a:lvl3pPr>
            <a:lvl4pPr>
              <a:defRPr>
                <a:solidFill>
                  <a:schemeClr val="tx1">
                    <a:lumMod val="50000"/>
                    <a:lumOff val="50000"/>
                  </a:schemeClr>
                </a:solidFill>
                <a:latin typeface="Georgia"/>
                <a:cs typeface="Georgia"/>
              </a:defRPr>
            </a:lvl4pPr>
            <a:lvl5pPr>
              <a:defRPr>
                <a:solidFill>
                  <a:schemeClr val="tx1">
                    <a:lumMod val="50000"/>
                    <a:lumOff val="50000"/>
                  </a:schemeClr>
                </a:solidFill>
                <a:latin typeface="Georgia"/>
                <a:cs typeface="Georgia"/>
              </a:defRPr>
            </a:lvl5pPr>
          </a:lstStyle>
          <a:p>
            <a:pPr lvl="0"/>
            <a:r>
              <a:rPr lang="en-US" smtClean="0"/>
              <a:t>Click to edit Master text styles</a:t>
            </a:r>
          </a:p>
        </p:txBody>
      </p:sp>
      <p:sp>
        <p:nvSpPr>
          <p:cNvPr id="5" name="Slide Number Placeholder 5"/>
          <p:cNvSpPr>
            <a:spLocks noGrp="1"/>
          </p:cNvSpPr>
          <p:nvPr>
            <p:ph type="sldNum" sz="quarter" idx="10"/>
          </p:nvPr>
        </p:nvSpPr>
        <p:spPr>
          <a:xfrm>
            <a:off x="6553200" y="6292850"/>
            <a:ext cx="2133600" cy="365125"/>
          </a:xfrm>
        </p:spPr>
        <p:txBody>
          <a:bodyPr/>
          <a:lstStyle>
            <a:lvl1pPr>
              <a:defRPr>
                <a:solidFill>
                  <a:schemeClr val="bg1"/>
                </a:solidFill>
                <a:latin typeface="Georgia" pitchFamily="-112" charset="0"/>
              </a:defRPr>
            </a:lvl1pPr>
          </a:lstStyle>
          <a:p>
            <a:pPr>
              <a:defRPr/>
            </a:pPr>
            <a:fld id="{C15A7A5D-A456-43C7-BE17-0E4D9054B8E3}" type="slidenum">
              <a:rPr lang="en-US"/>
              <a:pPr>
                <a:defRPr/>
              </a:pPr>
              <a:t>‹#›</a:t>
            </a:fld>
            <a:endParaRPr lang="en-US" dirty="0"/>
          </a:p>
        </p:txBody>
      </p:sp>
    </p:spTree>
    <p:extLst>
      <p:ext uri="{BB962C8B-B14F-4D97-AF65-F5344CB8AC3E}">
        <p14:creationId xmlns:p14="http://schemas.microsoft.com/office/powerpoint/2010/main" val="340593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0" y="0"/>
            <a:ext cx="9144000" cy="801688"/>
          </a:xfrm>
          <a:prstGeom prst="rect">
            <a:avLst/>
          </a:prstGeom>
          <a:solidFill>
            <a:srgbClr val="005C96"/>
          </a:solidFill>
          <a:ln w="9525">
            <a:solidFill>
              <a:srgbClr val="005C96"/>
            </a:solidFill>
            <a:miter lim="800000"/>
            <a:headEnd/>
            <a:tailEnd/>
          </a:ln>
          <a:effectLst>
            <a:outerShdw blurRad="63500" dist="23000" dir="5400000" rotWithShape="0">
              <a:srgbClr val="000000">
                <a:alpha val="34998"/>
              </a:srgbClr>
            </a:outerShdw>
          </a:effectLst>
        </p:spPr>
        <p:txBody>
          <a:bodyPr anchor="ctr"/>
          <a:lstStyle/>
          <a:p>
            <a:pPr algn="ctr" fontAlgn="auto">
              <a:spcBef>
                <a:spcPts val="0"/>
              </a:spcBef>
              <a:spcAft>
                <a:spcPts val="0"/>
              </a:spcAft>
              <a:defRPr/>
            </a:pPr>
            <a:endParaRPr lang="en-US" dirty="0">
              <a:solidFill>
                <a:schemeClr val="lt1"/>
              </a:solidFill>
              <a:latin typeface="+mn-lt"/>
              <a:cs typeface="+mn-cs"/>
            </a:endParaRPr>
          </a:p>
        </p:txBody>
      </p:sp>
      <p:sp>
        <p:nvSpPr>
          <p:cNvPr id="4" name="TextBox 3"/>
          <p:cNvSpPr txBox="1">
            <a:spLocks noChangeArrowheads="1"/>
          </p:cNvSpPr>
          <p:nvPr userDrawn="1"/>
        </p:nvSpPr>
        <p:spPr bwMode="auto">
          <a:xfrm>
            <a:off x="2817813" y="1287463"/>
            <a:ext cx="3227387"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smtClean="0">
                <a:latin typeface="Georgia" pitchFamily="18" charset="0"/>
              </a:rPr>
              <a:t>About RAP</a:t>
            </a:r>
          </a:p>
        </p:txBody>
      </p:sp>
      <p:sp>
        <p:nvSpPr>
          <p:cNvPr id="5" name="Rectangle 9"/>
          <p:cNvSpPr>
            <a:spLocks noChangeArrowheads="1"/>
          </p:cNvSpPr>
          <p:nvPr userDrawn="1"/>
        </p:nvSpPr>
        <p:spPr bwMode="auto">
          <a:xfrm>
            <a:off x="457200" y="2163763"/>
            <a:ext cx="8191500" cy="255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600" dirty="0">
                <a:latin typeface="Georgia" pitchFamily="-112" charset="0"/>
              </a:rPr>
              <a:t>	The Regulatory Assistance Project (RAP) is a global, non-profit team of experts that 	focuses on the long-term economic and environmental sustainability of the power 	and natural gas sectors. RAP has deep expertise in regulatory and market policies 	that:</a:t>
            </a:r>
          </a:p>
          <a:p>
            <a:pPr marL="2171700" lvl="4" indent="-342900">
              <a:buFont typeface="Wingdings" pitchFamily="-112" charset="2"/>
              <a:buChar char="§"/>
            </a:pPr>
            <a:r>
              <a:rPr lang="en-US" sz="1600" dirty="0" smtClean="0">
                <a:latin typeface="Georgia" pitchFamily="-112" charset="0"/>
              </a:rPr>
              <a:t>Promote </a:t>
            </a:r>
            <a:r>
              <a:rPr lang="en-US" sz="1600" dirty="0">
                <a:latin typeface="Georgia" pitchFamily="-112" charset="0"/>
              </a:rPr>
              <a:t>economic </a:t>
            </a:r>
            <a:r>
              <a:rPr lang="en-US" sz="1600" dirty="0" smtClean="0">
                <a:latin typeface="Georgia" pitchFamily="-112" charset="0"/>
              </a:rPr>
              <a:t>efficiency</a:t>
            </a:r>
            <a:endParaRPr lang="en-US" sz="1600" dirty="0">
              <a:latin typeface="Georgia" pitchFamily="-112" charset="0"/>
            </a:endParaRPr>
          </a:p>
          <a:p>
            <a:pPr marL="2171700" lvl="4" indent="-342900">
              <a:buFont typeface="Wingdings" pitchFamily="-112" charset="2"/>
              <a:buChar char="§"/>
            </a:pPr>
            <a:r>
              <a:rPr lang="en-US" sz="1600" dirty="0">
                <a:latin typeface="Georgia" pitchFamily="-112" charset="0"/>
              </a:rPr>
              <a:t>P</a:t>
            </a:r>
            <a:r>
              <a:rPr lang="en-US" sz="1600" dirty="0" smtClean="0">
                <a:latin typeface="Georgia" pitchFamily="-112" charset="0"/>
              </a:rPr>
              <a:t>rotect </a:t>
            </a:r>
            <a:r>
              <a:rPr lang="en-US" sz="1600" dirty="0">
                <a:latin typeface="Georgia" pitchFamily="-112" charset="0"/>
              </a:rPr>
              <a:t>the </a:t>
            </a:r>
            <a:r>
              <a:rPr lang="en-US" sz="1600" dirty="0" smtClean="0">
                <a:latin typeface="Georgia" pitchFamily="-112" charset="0"/>
              </a:rPr>
              <a:t>environment</a:t>
            </a:r>
            <a:endParaRPr lang="en-US" sz="1600" dirty="0">
              <a:latin typeface="Georgia" pitchFamily="-112" charset="0"/>
            </a:endParaRPr>
          </a:p>
          <a:p>
            <a:pPr marL="2171700" lvl="4" indent="-342900">
              <a:buFont typeface="Wingdings" pitchFamily="-112" charset="2"/>
              <a:buChar char="§"/>
            </a:pPr>
            <a:r>
              <a:rPr lang="en-US" sz="1600" dirty="0">
                <a:latin typeface="Georgia" pitchFamily="-112" charset="0"/>
              </a:rPr>
              <a:t>E</a:t>
            </a:r>
            <a:r>
              <a:rPr lang="en-US" sz="1600" dirty="0" smtClean="0">
                <a:latin typeface="Georgia" pitchFamily="-112" charset="0"/>
              </a:rPr>
              <a:t>nsure </a:t>
            </a:r>
            <a:r>
              <a:rPr lang="en-US" sz="1600" dirty="0">
                <a:latin typeface="Georgia" pitchFamily="-112" charset="0"/>
              </a:rPr>
              <a:t>system </a:t>
            </a:r>
            <a:r>
              <a:rPr lang="en-US" sz="1600" dirty="0" smtClean="0">
                <a:latin typeface="Georgia" pitchFamily="-112" charset="0"/>
              </a:rPr>
              <a:t>reliability</a:t>
            </a:r>
            <a:endParaRPr lang="en-US" sz="1600" dirty="0">
              <a:latin typeface="Georgia" pitchFamily="-112" charset="0"/>
            </a:endParaRPr>
          </a:p>
          <a:p>
            <a:pPr marL="2171700" lvl="4" indent="-342900">
              <a:buFont typeface="Wingdings" pitchFamily="-112" charset="2"/>
              <a:buChar char="§"/>
            </a:pPr>
            <a:r>
              <a:rPr lang="en-US" sz="1600" dirty="0">
                <a:latin typeface="Georgia" pitchFamily="-112" charset="0"/>
              </a:rPr>
              <a:t>A</a:t>
            </a:r>
            <a:r>
              <a:rPr lang="en-US" sz="1600" dirty="0" smtClean="0">
                <a:latin typeface="Georgia" pitchFamily="-112" charset="0"/>
              </a:rPr>
              <a:t>llocate </a:t>
            </a:r>
            <a:r>
              <a:rPr lang="en-US" sz="1600" dirty="0">
                <a:latin typeface="Georgia" pitchFamily="-112" charset="0"/>
              </a:rPr>
              <a:t>system benefits fairly among all </a:t>
            </a:r>
            <a:r>
              <a:rPr lang="en-US" sz="1600" dirty="0" smtClean="0">
                <a:latin typeface="Georgia" pitchFamily="-112" charset="0"/>
              </a:rPr>
              <a:t>consumers</a:t>
            </a:r>
            <a:endParaRPr lang="en-US" sz="1600" dirty="0">
              <a:latin typeface="Georgia" pitchFamily="-112" charset="0"/>
            </a:endParaRPr>
          </a:p>
          <a:p>
            <a:endParaRPr lang="en-US" sz="1600" dirty="0">
              <a:latin typeface="Georgia" pitchFamily="-112" charset="0"/>
            </a:endParaRPr>
          </a:p>
          <a:p>
            <a:r>
              <a:rPr lang="en-US" sz="1600" dirty="0">
                <a:latin typeface="Georgia" pitchFamily="-112" charset="0"/>
              </a:rPr>
              <a:t>	Learn more about RAP at </a:t>
            </a:r>
            <a:r>
              <a:rPr lang="en-US" sz="1600" dirty="0">
                <a:solidFill>
                  <a:srgbClr val="595959"/>
                </a:solidFill>
                <a:latin typeface="Georgia" pitchFamily="-112" charset="0"/>
              </a:rPr>
              <a:t>www.raponline.org</a:t>
            </a:r>
          </a:p>
        </p:txBody>
      </p:sp>
      <p:sp>
        <p:nvSpPr>
          <p:cNvPr id="7" name="Text Placeholder 8"/>
          <p:cNvSpPr>
            <a:spLocks noGrp="1"/>
          </p:cNvSpPr>
          <p:nvPr>
            <p:ph type="body" sz="quarter" idx="11" hasCustomPrompt="1"/>
          </p:nvPr>
        </p:nvSpPr>
        <p:spPr>
          <a:xfrm>
            <a:off x="1004473" y="4818856"/>
            <a:ext cx="7509940" cy="705019"/>
          </a:xfrm>
          <a:solidFill>
            <a:schemeClr val="bg1">
              <a:lumMod val="85000"/>
            </a:schemeClr>
          </a:solidFill>
        </p:spPr>
        <p:txBody>
          <a:bodyPr anchor="ctr"/>
          <a:lstStyle>
            <a:lvl1pPr marL="0" indent="0" algn="ctr">
              <a:buFontTx/>
              <a:buNone/>
              <a:defRPr sz="1400" b="1" baseline="0">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dirty="0" smtClean="0"/>
              <a:t>Click to add presenter contact information</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60" y="5816257"/>
            <a:ext cx="8648700" cy="9667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71560" y="0"/>
            <a:ext cx="3172440" cy="801687"/>
          </a:xfrm>
          <a:prstGeom prst="rect">
            <a:avLst/>
          </a:prstGeom>
        </p:spPr>
      </p:pic>
    </p:spTree>
    <p:extLst>
      <p:ext uri="{BB962C8B-B14F-4D97-AF65-F5344CB8AC3E}">
        <p14:creationId xmlns:p14="http://schemas.microsoft.com/office/powerpoint/2010/main" val="1129135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ea typeface="+mn-ea"/>
                <a:cs typeface="Arial" charset="0"/>
              </a:defRPr>
            </a:lvl1pPr>
          </a:lstStyle>
          <a:p>
            <a:pPr>
              <a:defRPr/>
            </a:pPr>
            <a:r>
              <a:rPr lang="en-US"/>
              <a:t>date</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EC45B05-1327-4366-A854-CFDCE22F4D9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Arial"/>
          <a:ea typeface="Arial" pitchFamily="-112" charset="0"/>
          <a:cs typeface="Arial"/>
        </a:defRPr>
      </a:lvl1pPr>
      <a:lvl2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2pPr>
      <a:lvl3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3pPr>
      <a:lvl4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4pPr>
      <a:lvl5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5pPr>
      <a:lvl6pPr marL="457200" algn="ctr" defTabSz="457200" rtl="0" eaLnBrk="1" fontAlgn="base" hangingPunct="1">
        <a:spcBef>
          <a:spcPct val="0"/>
        </a:spcBef>
        <a:spcAft>
          <a:spcPct val="0"/>
        </a:spcAft>
        <a:defRPr sz="4400">
          <a:solidFill>
            <a:schemeClr val="tx1"/>
          </a:solidFill>
          <a:latin typeface="Arial" charset="0"/>
          <a:cs typeface="Arial" charset="0"/>
        </a:defRPr>
      </a:lvl6pPr>
      <a:lvl7pPr marL="914400" algn="ctr" defTabSz="457200" rtl="0" eaLnBrk="1" fontAlgn="base" hangingPunct="1">
        <a:spcBef>
          <a:spcPct val="0"/>
        </a:spcBef>
        <a:spcAft>
          <a:spcPct val="0"/>
        </a:spcAft>
        <a:defRPr sz="4400">
          <a:solidFill>
            <a:schemeClr val="tx1"/>
          </a:solidFill>
          <a:latin typeface="Arial" charset="0"/>
          <a:cs typeface="Arial" charset="0"/>
        </a:defRPr>
      </a:lvl7pPr>
      <a:lvl8pPr marL="1371600" algn="ctr" defTabSz="457200" rtl="0" eaLnBrk="1" fontAlgn="base" hangingPunct="1">
        <a:spcBef>
          <a:spcPct val="0"/>
        </a:spcBef>
        <a:spcAft>
          <a:spcPct val="0"/>
        </a:spcAft>
        <a:defRPr sz="4400">
          <a:solidFill>
            <a:schemeClr val="tx1"/>
          </a:solidFill>
          <a:latin typeface="Arial" charset="0"/>
          <a:cs typeface="Arial" charset="0"/>
        </a:defRPr>
      </a:lvl8pPr>
      <a:lvl9pPr marL="1828800" algn="ctr" defTabSz="457200"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Arial" pitchFamily="-112" charset="0"/>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Arial" pitchFamily="-112" charset="0"/>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Arial" pitchFamily="-112" charset="0"/>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Arial" pitchFamily="-112" charset="0"/>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Arial" pitchFamily="-112"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5"/>
          <p:cNvSpPr>
            <a:spLocks noGrp="1"/>
          </p:cNvSpPr>
          <p:nvPr>
            <p:ph type="ctrTitle"/>
          </p:nvPr>
        </p:nvSpPr>
        <p:spPr/>
        <p:txBody>
          <a:bodyPr/>
          <a:lstStyle/>
          <a:p>
            <a:pPr eaLnBrk="1" hangingPunct="1"/>
            <a:r>
              <a:rPr lang="en-US" dirty="0" smtClean="0">
                <a:latin typeface="Georgia" pitchFamily="-112" charset="0"/>
                <a:cs typeface="Arial" charset="0"/>
              </a:rPr>
              <a:t>The Electric Utility of the Future: </a:t>
            </a:r>
            <a:br>
              <a:rPr lang="en-US" dirty="0" smtClean="0">
                <a:latin typeface="Georgia" pitchFamily="-112" charset="0"/>
                <a:cs typeface="Arial" charset="0"/>
              </a:rPr>
            </a:br>
            <a:r>
              <a:rPr lang="en-US" sz="3000" dirty="0" smtClean="0">
                <a:latin typeface="Georgia" pitchFamily="-112" charset="0"/>
                <a:cs typeface="Arial" charset="0"/>
              </a:rPr>
              <a:t>What Do Consumer Advocates Need to Know?</a:t>
            </a:r>
            <a:endParaRPr sz="3000" dirty="0">
              <a:latin typeface="Georgia" pitchFamily="-112" charset="0"/>
              <a:cs typeface="Arial" charset="0"/>
            </a:endParaRPr>
          </a:p>
        </p:txBody>
      </p:sp>
      <p:sp>
        <p:nvSpPr>
          <p:cNvPr id="8195" name="Subtitle 26"/>
          <p:cNvSpPr>
            <a:spLocks noGrp="1"/>
          </p:cNvSpPr>
          <p:nvPr>
            <p:ph type="subTitle" idx="1"/>
          </p:nvPr>
        </p:nvSpPr>
        <p:spPr/>
        <p:txBody>
          <a:bodyPr/>
          <a:lstStyle/>
          <a:p>
            <a:pPr eaLnBrk="1" hangingPunct="1"/>
            <a:r>
              <a:rPr lang="en-US" dirty="0" smtClean="0">
                <a:latin typeface="Georgia" pitchFamily="-112" charset="0"/>
                <a:cs typeface="Arial" charset="0"/>
              </a:rPr>
              <a:t>NASUCA 2015 Annual Meeting </a:t>
            </a:r>
            <a:endParaRPr dirty="0">
              <a:latin typeface="Georgia" pitchFamily="-112" charset="0"/>
              <a:cs typeface="Arial" charset="0"/>
            </a:endParaRPr>
          </a:p>
        </p:txBody>
      </p:sp>
      <p:sp>
        <p:nvSpPr>
          <p:cNvPr id="8196" name="Text Placeholder 27"/>
          <p:cNvSpPr>
            <a:spLocks noGrp="1"/>
          </p:cNvSpPr>
          <p:nvPr>
            <p:ph type="body" sz="quarter" idx="12"/>
          </p:nvPr>
        </p:nvSpPr>
        <p:spPr/>
        <p:txBody>
          <a:bodyPr/>
          <a:lstStyle/>
          <a:p>
            <a:pPr eaLnBrk="1" hangingPunct="1"/>
            <a:r>
              <a:rPr dirty="0">
                <a:solidFill>
                  <a:srgbClr val="FFFFFF"/>
                </a:solidFill>
                <a:latin typeface="Georgia" pitchFamily="-112" charset="0"/>
                <a:cs typeface="Arial" charset="0"/>
              </a:rPr>
              <a:t>Presented by </a:t>
            </a:r>
            <a:r>
              <a:rPr lang="en-US" dirty="0" smtClean="0">
                <a:solidFill>
                  <a:srgbClr val="FFFFFF"/>
                </a:solidFill>
                <a:latin typeface="Georgia" pitchFamily="-112" charset="0"/>
                <a:cs typeface="Arial" charset="0"/>
              </a:rPr>
              <a:t>Richard Sedano</a:t>
            </a:r>
            <a:endParaRPr dirty="0">
              <a:solidFill>
                <a:srgbClr val="FFFFFF"/>
              </a:solidFill>
              <a:latin typeface="Georgia" pitchFamily="-112" charset="0"/>
              <a:cs typeface="Arial" charset="0"/>
            </a:endParaRPr>
          </a:p>
        </p:txBody>
      </p:sp>
      <p:sp>
        <p:nvSpPr>
          <p:cNvPr id="8197" name="TextBox 5"/>
          <p:cNvSpPr txBox="1">
            <a:spLocks noChangeArrowheads="1"/>
          </p:cNvSpPr>
          <p:nvPr/>
        </p:nvSpPr>
        <p:spPr bwMode="auto">
          <a:xfrm>
            <a:off x="465137" y="6069013"/>
            <a:ext cx="182086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solidFill>
                  <a:srgbClr val="FFFFFF"/>
                </a:solidFill>
                <a:latin typeface="Georgia" pitchFamily="-112" charset="0"/>
              </a:rPr>
              <a:t>November 10, 2015</a:t>
            </a:r>
            <a:endParaRPr lang="en-US" sz="1400" dirty="0">
              <a:solidFill>
                <a:srgbClr val="FFFFFF"/>
              </a:solidFill>
              <a:latin typeface="Georgia" pitchFamily="-11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t>
            </a:r>
            <a:r>
              <a:rPr lang="en-US" baseline="0" dirty="0" smtClean="0"/>
              <a:t> on Public Priorities</a:t>
            </a:r>
            <a:endParaRPr lang="en-US" dirty="0"/>
          </a:p>
        </p:txBody>
      </p:sp>
      <p:sp>
        <p:nvSpPr>
          <p:cNvPr id="3" name="Text Placeholder 2"/>
          <p:cNvSpPr>
            <a:spLocks noGrp="1"/>
          </p:cNvSpPr>
          <p:nvPr>
            <p:ph type="body" sz="quarter" idx="11"/>
          </p:nvPr>
        </p:nvSpPr>
        <p:spPr/>
        <p:txBody>
          <a:bodyPr/>
          <a:lstStyle/>
          <a:p>
            <a:r>
              <a:rPr lang="en-US" dirty="0" smtClean="0"/>
              <a:t>Is</a:t>
            </a:r>
            <a:r>
              <a:rPr lang="en-US" baseline="0" dirty="0" smtClean="0"/>
              <a:t> regulation set up to do that today?</a:t>
            </a:r>
          </a:p>
          <a:p>
            <a:r>
              <a:rPr lang="en-US" dirty="0" smtClean="0"/>
              <a:t>How do we know?</a:t>
            </a:r>
          </a:p>
          <a:p>
            <a:r>
              <a:rPr lang="en-US" dirty="0" smtClean="0"/>
              <a:t>Does</a:t>
            </a:r>
            <a:r>
              <a:rPr lang="en-US" baseline="0" dirty="0" smtClean="0"/>
              <a:t> the public have confidence in regulation of utilities?</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10</a:t>
            </a:fld>
            <a:endParaRPr lang="en-US" dirty="0"/>
          </a:p>
        </p:txBody>
      </p:sp>
    </p:spTree>
    <p:extLst>
      <p:ext uri="{BB962C8B-B14F-4D97-AF65-F5344CB8AC3E}">
        <p14:creationId xmlns:p14="http://schemas.microsoft.com/office/powerpoint/2010/main" val="139012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Protections</a:t>
            </a:r>
            <a:endParaRPr lang="en-US" dirty="0"/>
          </a:p>
        </p:txBody>
      </p:sp>
      <p:sp>
        <p:nvSpPr>
          <p:cNvPr id="3" name="Text Placeholder 2"/>
          <p:cNvSpPr>
            <a:spLocks noGrp="1"/>
          </p:cNvSpPr>
          <p:nvPr>
            <p:ph type="body" sz="quarter" idx="11"/>
          </p:nvPr>
        </p:nvSpPr>
        <p:spPr/>
        <p:txBody>
          <a:bodyPr/>
          <a:lstStyle/>
          <a:p>
            <a:r>
              <a:rPr lang="en-US" dirty="0" smtClean="0"/>
              <a:t>Bedrock</a:t>
            </a:r>
          </a:p>
          <a:p>
            <a:r>
              <a:rPr lang="en-US" dirty="0" smtClean="0"/>
              <a:t>Opportunity</a:t>
            </a:r>
            <a:r>
              <a:rPr lang="en-US" baseline="0" dirty="0" smtClean="0"/>
              <a:t> to control investment and operating costs</a:t>
            </a:r>
            <a:endParaRPr lang="en-US" dirty="0" smtClean="0"/>
          </a:p>
          <a:p>
            <a:r>
              <a:rPr lang="en-US" dirty="0" smtClean="0"/>
              <a:t>Opportunity</a:t>
            </a:r>
            <a:r>
              <a:rPr lang="en-US" baseline="0" dirty="0" smtClean="0"/>
              <a:t> to restate protections for social justice and fairness</a:t>
            </a:r>
          </a:p>
          <a:p>
            <a:r>
              <a:rPr lang="en-US" baseline="0" dirty="0" smtClean="0"/>
              <a:t>Opportunity to elevate service</a:t>
            </a:r>
          </a:p>
          <a:p>
            <a:r>
              <a:rPr lang="en-US" baseline="0" dirty="0" smtClean="0"/>
              <a:t>Opportunity to demonstrate success</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11</a:t>
            </a:fld>
            <a:endParaRPr lang="en-US" dirty="0"/>
          </a:p>
        </p:txBody>
      </p:sp>
    </p:spTree>
    <p:extLst>
      <p:ext uri="{BB962C8B-B14F-4D97-AF65-F5344CB8AC3E}">
        <p14:creationId xmlns:p14="http://schemas.microsoft.com/office/powerpoint/2010/main" val="155514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Conversation</a:t>
            </a:r>
            <a:endParaRPr lang="en-US" dirty="0"/>
          </a:p>
        </p:txBody>
      </p:sp>
      <p:sp>
        <p:nvSpPr>
          <p:cNvPr id="3" name="Text Placeholder 2"/>
          <p:cNvSpPr>
            <a:spLocks noGrp="1"/>
          </p:cNvSpPr>
          <p:nvPr>
            <p:ph type="body" sz="quarter" idx="11"/>
          </p:nvPr>
        </p:nvSpPr>
        <p:spPr>
          <a:xfrm>
            <a:off x="472321" y="1600200"/>
            <a:ext cx="8214479" cy="4692649"/>
          </a:xfrm>
        </p:spPr>
        <p:txBody>
          <a:bodyPr>
            <a:normAutofit fontScale="85000" lnSpcReduction="10000"/>
          </a:bodyPr>
          <a:lstStyle/>
          <a:p>
            <a:r>
              <a:rPr lang="en-US" dirty="0" smtClean="0"/>
              <a:t>Key conversations are the ones in states (NY REV, MN e21 &amp; Grid</a:t>
            </a:r>
            <a:r>
              <a:rPr lang="en-US" baseline="0" dirty="0" smtClean="0"/>
              <a:t> Mod</a:t>
            </a:r>
            <a:r>
              <a:rPr lang="en-US" dirty="0" smtClean="0"/>
              <a:t>, Michigan Roadmap, RI SIRI, MA Grid Mod, HI postcards from the future)</a:t>
            </a:r>
          </a:p>
          <a:p>
            <a:r>
              <a:rPr lang="en-US" dirty="0" smtClean="0"/>
              <a:t>States with high rates</a:t>
            </a:r>
          </a:p>
          <a:p>
            <a:r>
              <a:rPr lang="en-US" dirty="0" smtClean="0"/>
              <a:t>States embracing</a:t>
            </a:r>
            <a:r>
              <a:rPr lang="en-US" baseline="0" dirty="0" smtClean="0"/>
              <a:t> technology</a:t>
            </a:r>
          </a:p>
          <a:p>
            <a:r>
              <a:rPr lang="en-US" baseline="0" dirty="0" smtClean="0"/>
              <a:t>States balancing multiple and new objectives (cost, reliability, service, protection, climate, innovation,…)</a:t>
            </a:r>
          </a:p>
          <a:p>
            <a:r>
              <a:rPr lang="en-US" baseline="0" dirty="0" smtClean="0"/>
              <a:t>States concluding status quo has limitations</a:t>
            </a:r>
          </a:p>
          <a:p>
            <a:r>
              <a:rPr lang="en-US" baseline="0" dirty="0" smtClean="0"/>
              <a:t>There is a community of interest among those interested in Power Sector Reform</a:t>
            </a:r>
            <a:endParaRPr lang="en-US" dirty="0"/>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12</a:t>
            </a:fld>
            <a:endParaRPr lang="en-US" dirty="0"/>
          </a:p>
        </p:txBody>
      </p:sp>
    </p:spTree>
    <p:extLst>
      <p:ext uri="{BB962C8B-B14F-4D97-AF65-F5344CB8AC3E}">
        <p14:creationId xmlns:p14="http://schemas.microsoft.com/office/powerpoint/2010/main" val="3076417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907037" y="4929838"/>
            <a:ext cx="7509940" cy="705019"/>
          </a:xfrm>
        </p:spPr>
        <p:txBody>
          <a:bodyPr/>
          <a:lstStyle/>
          <a:p>
            <a:r>
              <a:rPr lang="en-US" dirty="0" err="1" smtClean="0"/>
              <a:t>rsedano@raponline.org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RAP and Rich</a:t>
            </a:r>
            <a:endParaRPr lang="en-US" dirty="0"/>
          </a:p>
        </p:txBody>
      </p:sp>
      <p:sp>
        <p:nvSpPr>
          <p:cNvPr id="3" name="Text Placeholder 2"/>
          <p:cNvSpPr>
            <a:spLocks noGrp="1"/>
          </p:cNvSpPr>
          <p:nvPr>
            <p:ph type="body" sz="quarter" idx="11"/>
          </p:nvPr>
        </p:nvSpPr>
        <p:spPr>
          <a:xfrm>
            <a:off x="472321" y="1600200"/>
            <a:ext cx="8214479" cy="4692650"/>
          </a:xfrm>
        </p:spPr>
        <p:txBody>
          <a:bodyPr>
            <a:normAutofit fontScale="92500"/>
          </a:bodyPr>
          <a:lstStyle/>
          <a:p>
            <a:r>
              <a:rPr lang="en-US" dirty="0" smtClean="0">
                <a:ea typeface="ＭＳ Ｐゴシック" charset="-128"/>
                <a:cs typeface="ＭＳ Ｐゴシック" charset="-128"/>
              </a:rPr>
              <a:t>RAP is a non-profit organization providing technical and educational assistance to government officials on energy and environmental issues. RAP staff have extensive utility regulatory experience. RAP technical assistance to states is supported by US DOE, US EPA and foundations.</a:t>
            </a:r>
          </a:p>
          <a:p>
            <a:pPr lvl="1"/>
            <a:r>
              <a:rPr lang="en-US" dirty="0" smtClean="0"/>
              <a:t>Richard Sedano directs RAP’s US Program. He was commissioner of the Vermont Department of Public Service from 1991-2001 and is an engineer.</a:t>
            </a:r>
          </a:p>
          <a:p>
            <a:pPr lvl="1"/>
            <a:endParaRPr lang="en-US" dirty="0" smtClean="0"/>
          </a:p>
        </p:txBody>
      </p:sp>
      <p:sp>
        <p:nvSpPr>
          <p:cNvPr id="4" name="Slide Number Placeholder 3"/>
          <p:cNvSpPr>
            <a:spLocks noGrp="1"/>
          </p:cNvSpPr>
          <p:nvPr>
            <p:ph type="sldNum" sz="quarter" idx="12"/>
          </p:nvPr>
        </p:nvSpPr>
        <p:spPr/>
        <p:txBody>
          <a:bodyPr/>
          <a:lstStyle/>
          <a:p>
            <a:pPr>
              <a:defRPr/>
            </a:pPr>
            <a:fld id="{0ECC3BF3-DF7A-40CC-B057-D9D9A4777C1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Text Placeholder 2"/>
          <p:cNvSpPr>
            <a:spLocks noGrp="1"/>
          </p:cNvSpPr>
          <p:nvPr>
            <p:ph type="body" sz="quarter" idx="11"/>
          </p:nvPr>
        </p:nvSpPr>
        <p:spPr/>
        <p:txBody>
          <a:bodyPr/>
          <a:lstStyle/>
          <a:p>
            <a:r>
              <a:rPr lang="en-US" dirty="0" smtClean="0"/>
              <a:t>Trends</a:t>
            </a:r>
          </a:p>
          <a:p>
            <a:r>
              <a:rPr lang="en-US" dirty="0" smtClean="0"/>
              <a:t>Upside</a:t>
            </a:r>
          </a:p>
          <a:p>
            <a:r>
              <a:rPr lang="en-US" dirty="0" smtClean="0"/>
              <a:t>Systems that   seek value,           reduce waste</a:t>
            </a:r>
          </a:p>
          <a:p>
            <a:r>
              <a:rPr lang="en-US" dirty="0" smtClean="0"/>
              <a:t>Information </a:t>
            </a:r>
          </a:p>
          <a:p>
            <a:r>
              <a:rPr lang="en-US" dirty="0" smtClean="0"/>
              <a:t>Options</a:t>
            </a:r>
          </a:p>
          <a:p>
            <a:endParaRPr lang="en-US" dirty="0" smtClean="0"/>
          </a:p>
          <a:p>
            <a:endParaRPr lang="en-US" dirty="0" smtClean="0"/>
          </a:p>
        </p:txBody>
      </p:sp>
      <p:sp>
        <p:nvSpPr>
          <p:cNvPr id="5" name="Text Placeholder 4"/>
          <p:cNvSpPr>
            <a:spLocks noGrp="1"/>
          </p:cNvSpPr>
          <p:nvPr>
            <p:ph type="body" sz="quarter" idx="13"/>
          </p:nvPr>
        </p:nvSpPr>
        <p:spPr/>
        <p:txBody>
          <a:bodyPr/>
          <a:lstStyle/>
          <a:p>
            <a:r>
              <a:rPr lang="en-US" dirty="0"/>
              <a:t>Results and Accountability</a:t>
            </a:r>
          </a:p>
          <a:p>
            <a:r>
              <a:rPr lang="en-US" dirty="0"/>
              <a:t>Delivery </a:t>
            </a:r>
            <a:r>
              <a:rPr lang="en-US"/>
              <a:t>on </a:t>
            </a:r>
            <a:r>
              <a:rPr lang="en-US" smtClean="0"/>
              <a:t>    Public </a:t>
            </a:r>
            <a:r>
              <a:rPr lang="en-US" dirty="0"/>
              <a:t>Priorities</a:t>
            </a:r>
          </a:p>
          <a:p>
            <a:r>
              <a:rPr lang="en-US" dirty="0"/>
              <a:t>Protections</a:t>
            </a:r>
          </a:p>
          <a:p>
            <a:r>
              <a:rPr lang="en-US" dirty="0"/>
              <a:t>The national conversation</a:t>
            </a:r>
          </a:p>
          <a:p>
            <a:endParaRPr lang="en-US" dirty="0"/>
          </a:p>
        </p:txBody>
      </p:sp>
      <p:sp>
        <p:nvSpPr>
          <p:cNvPr id="4" name="Slide Number Placeholder 3"/>
          <p:cNvSpPr>
            <a:spLocks noGrp="1"/>
          </p:cNvSpPr>
          <p:nvPr>
            <p:ph type="sldNum" sz="quarter" idx="14"/>
          </p:nvPr>
        </p:nvSpPr>
        <p:spPr/>
        <p:txBody>
          <a:bodyPr/>
          <a:lstStyle/>
          <a:p>
            <a:pPr>
              <a:defRPr/>
            </a:pPr>
            <a:fld id="{F17FF07E-C75B-4A53-9075-26CE228E03C3}" type="slidenum">
              <a:rPr lang="en-US" smtClean="0"/>
              <a:pPr>
                <a:defRPr/>
              </a:pPr>
              <a:t>3</a:t>
            </a:fld>
            <a:endParaRPr lang="en-US" dirty="0"/>
          </a:p>
        </p:txBody>
      </p:sp>
    </p:spTree>
    <p:extLst>
      <p:ext uri="{BB962C8B-B14F-4D97-AF65-F5344CB8AC3E}">
        <p14:creationId xmlns:p14="http://schemas.microsoft.com/office/powerpoint/2010/main" val="277560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sp>
        <p:nvSpPr>
          <p:cNvPr id="6" name="Text Placeholder 5"/>
          <p:cNvSpPr>
            <a:spLocks noGrp="1"/>
          </p:cNvSpPr>
          <p:nvPr>
            <p:ph type="body" sz="quarter" idx="11"/>
          </p:nvPr>
        </p:nvSpPr>
        <p:spPr/>
        <p:txBody>
          <a:bodyPr/>
          <a:lstStyle/>
          <a:p>
            <a:r>
              <a:rPr lang="en-US" dirty="0" smtClean="0"/>
              <a:t>Communications and computing</a:t>
            </a:r>
          </a:p>
          <a:p>
            <a:r>
              <a:rPr lang="en-US" dirty="0" smtClean="0"/>
              <a:t>Consumer</a:t>
            </a:r>
            <a:r>
              <a:rPr lang="en-US" baseline="0" dirty="0" smtClean="0"/>
              <a:t> engagement with networks (information, manufacturing, shopping, energy)</a:t>
            </a:r>
          </a:p>
          <a:p>
            <a:r>
              <a:rPr lang="en-US" baseline="0" dirty="0" smtClean="0"/>
              <a:t>Upgraded attention to carbon outcome</a:t>
            </a:r>
          </a:p>
        </p:txBody>
      </p:sp>
      <p:sp>
        <p:nvSpPr>
          <p:cNvPr id="5" name="Slide Number Placeholder 4"/>
          <p:cNvSpPr>
            <a:spLocks noGrp="1"/>
          </p:cNvSpPr>
          <p:nvPr>
            <p:ph type="sldNum" sz="quarter" idx="12"/>
          </p:nvPr>
        </p:nvSpPr>
        <p:spPr/>
        <p:txBody>
          <a:bodyPr/>
          <a:lstStyle/>
          <a:p>
            <a:pPr>
              <a:defRPr/>
            </a:pPr>
            <a:fld id="{1DCDDBBF-5DD0-4736-9B24-62E780EC1840}" type="slidenum">
              <a:rPr lang="en-US" smtClean="0"/>
              <a:pPr>
                <a:defRPr/>
              </a:pPr>
              <a:t>4</a:t>
            </a:fld>
            <a:endParaRPr lang="en-US" dirty="0"/>
          </a:p>
        </p:txBody>
      </p:sp>
    </p:spTree>
    <p:extLst>
      <p:ext uri="{BB962C8B-B14F-4D97-AF65-F5344CB8AC3E}">
        <p14:creationId xmlns:p14="http://schemas.microsoft.com/office/powerpoint/2010/main" val="3618763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Upside</a:t>
            </a:r>
            <a:endParaRPr lang="en-US" dirty="0"/>
          </a:p>
        </p:txBody>
      </p:sp>
      <p:sp>
        <p:nvSpPr>
          <p:cNvPr id="3" name="Text Placeholder 2"/>
          <p:cNvSpPr>
            <a:spLocks noGrp="1"/>
          </p:cNvSpPr>
          <p:nvPr>
            <p:ph type="body" sz="quarter" idx="11"/>
          </p:nvPr>
        </p:nvSpPr>
        <p:spPr/>
        <p:txBody>
          <a:bodyPr/>
          <a:lstStyle/>
          <a:p>
            <a:r>
              <a:rPr lang="en-US" dirty="0" smtClean="0"/>
              <a:t>Realize Value</a:t>
            </a:r>
          </a:p>
          <a:p>
            <a:r>
              <a:rPr lang="en-US" dirty="0" smtClean="0"/>
              <a:t>Monetize Value</a:t>
            </a:r>
          </a:p>
          <a:p>
            <a:r>
              <a:rPr lang="en-US" dirty="0" smtClean="0"/>
              <a:t>Actionable</a:t>
            </a:r>
            <a:r>
              <a:rPr lang="en-US" baseline="0" dirty="0" smtClean="0"/>
              <a:t> Information</a:t>
            </a:r>
          </a:p>
          <a:p>
            <a:r>
              <a:rPr lang="en-US" baseline="0" dirty="0" smtClean="0"/>
              <a:t>Better decisions by utilities and consumers</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5</a:t>
            </a:fld>
            <a:endParaRPr lang="en-US" dirty="0"/>
          </a:p>
        </p:txBody>
      </p:sp>
    </p:spTree>
    <p:extLst>
      <p:ext uri="{BB962C8B-B14F-4D97-AF65-F5344CB8AC3E}">
        <p14:creationId xmlns:p14="http://schemas.microsoft.com/office/powerpoint/2010/main" val="297636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t>
            </a:r>
            <a:endParaRPr lang="en-US" dirty="0"/>
          </a:p>
        </p:txBody>
      </p:sp>
      <p:sp>
        <p:nvSpPr>
          <p:cNvPr id="3" name="Text Placeholder 2"/>
          <p:cNvSpPr>
            <a:spLocks noGrp="1"/>
          </p:cNvSpPr>
          <p:nvPr>
            <p:ph type="body" sz="quarter" idx="11"/>
          </p:nvPr>
        </p:nvSpPr>
        <p:spPr/>
        <p:txBody>
          <a:bodyPr/>
          <a:lstStyle/>
          <a:p>
            <a:r>
              <a:rPr lang="en-US" dirty="0" smtClean="0"/>
              <a:t>Distribution Planning</a:t>
            </a:r>
          </a:p>
          <a:p>
            <a:r>
              <a:rPr lang="en-US" dirty="0" smtClean="0"/>
              <a:t>Outcome-based Regulation</a:t>
            </a:r>
          </a:p>
          <a:p>
            <a:r>
              <a:rPr lang="en-US" dirty="0" smtClean="0"/>
              <a:t>Retail rate</a:t>
            </a:r>
            <a:r>
              <a:rPr lang="en-US" baseline="0" dirty="0" smtClean="0"/>
              <a:t> reform</a:t>
            </a:r>
          </a:p>
          <a:p>
            <a:r>
              <a:rPr lang="en-US" baseline="0" dirty="0" smtClean="0"/>
              <a:t>Wholesale Market reform</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6</a:t>
            </a:fld>
            <a:endParaRPr lang="en-US" dirty="0"/>
          </a:p>
        </p:txBody>
      </p:sp>
    </p:spTree>
    <p:extLst>
      <p:ext uri="{BB962C8B-B14F-4D97-AF65-F5344CB8AC3E}">
        <p14:creationId xmlns:p14="http://schemas.microsoft.com/office/powerpoint/2010/main" val="187767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Text Placeholder 2"/>
          <p:cNvSpPr>
            <a:spLocks noGrp="1"/>
          </p:cNvSpPr>
          <p:nvPr>
            <p:ph type="body" sz="quarter" idx="11"/>
          </p:nvPr>
        </p:nvSpPr>
        <p:spPr/>
        <p:txBody>
          <a:bodyPr/>
          <a:lstStyle/>
          <a:p>
            <a:r>
              <a:rPr lang="en-US" dirty="0" smtClean="0"/>
              <a:t>For</a:t>
            </a:r>
            <a:r>
              <a:rPr lang="en-US" baseline="0" dirty="0" smtClean="0"/>
              <a:t> customers or their assigned agent</a:t>
            </a:r>
            <a:endParaRPr lang="en-US" dirty="0" smtClean="0"/>
          </a:p>
          <a:p>
            <a:r>
              <a:rPr lang="en-US" dirty="0" smtClean="0"/>
              <a:t>To support automation</a:t>
            </a:r>
          </a:p>
          <a:p>
            <a:r>
              <a:rPr lang="en-US" dirty="0" smtClean="0"/>
              <a:t>To support customer choices</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7</a:t>
            </a:fld>
            <a:endParaRPr lang="en-US" dirty="0"/>
          </a:p>
        </p:txBody>
      </p:sp>
    </p:spTree>
    <p:extLst>
      <p:ext uri="{BB962C8B-B14F-4D97-AF65-F5344CB8AC3E}">
        <p14:creationId xmlns:p14="http://schemas.microsoft.com/office/powerpoint/2010/main" val="863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Text Placeholder 2"/>
          <p:cNvSpPr>
            <a:spLocks noGrp="1"/>
          </p:cNvSpPr>
          <p:nvPr>
            <p:ph type="body" sz="quarter" idx="11"/>
          </p:nvPr>
        </p:nvSpPr>
        <p:spPr/>
        <p:txBody>
          <a:bodyPr/>
          <a:lstStyle/>
          <a:p>
            <a:r>
              <a:rPr lang="en-US" dirty="0" smtClean="0"/>
              <a:t>How to use power during the day, week</a:t>
            </a:r>
          </a:p>
          <a:p>
            <a:r>
              <a:rPr lang="en-US" dirty="0" smtClean="0"/>
              <a:t>How</a:t>
            </a:r>
            <a:r>
              <a:rPr lang="en-US" baseline="0" dirty="0" smtClean="0"/>
              <a:t> to invest in end uses, production, grid interaction</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8</a:t>
            </a:fld>
            <a:endParaRPr lang="en-US" dirty="0"/>
          </a:p>
        </p:txBody>
      </p:sp>
    </p:spTree>
    <p:extLst>
      <p:ext uri="{BB962C8B-B14F-4D97-AF65-F5344CB8AC3E}">
        <p14:creationId xmlns:p14="http://schemas.microsoft.com/office/powerpoint/2010/main" val="1853198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Accountability</a:t>
            </a:r>
            <a:endParaRPr lang="en-US" dirty="0"/>
          </a:p>
        </p:txBody>
      </p:sp>
      <p:sp>
        <p:nvSpPr>
          <p:cNvPr id="3" name="Text Placeholder 2"/>
          <p:cNvSpPr>
            <a:spLocks noGrp="1"/>
          </p:cNvSpPr>
          <p:nvPr>
            <p:ph type="body" sz="quarter" idx="11"/>
          </p:nvPr>
        </p:nvSpPr>
        <p:spPr/>
        <p:txBody>
          <a:bodyPr/>
          <a:lstStyle/>
          <a:p>
            <a:r>
              <a:rPr lang="en-US" dirty="0" smtClean="0"/>
              <a:t>Need better accountability</a:t>
            </a:r>
          </a:p>
          <a:p>
            <a:r>
              <a:rPr lang="en-US" dirty="0" smtClean="0"/>
              <a:t>Clarify</a:t>
            </a:r>
            <a:r>
              <a:rPr lang="en-US" baseline="0" dirty="0" smtClean="0"/>
              <a:t> what is important</a:t>
            </a:r>
          </a:p>
          <a:p>
            <a:r>
              <a:rPr lang="en-US" baseline="0" dirty="0" smtClean="0"/>
              <a:t>And what utilities do to deliver important outcomes</a:t>
            </a:r>
          </a:p>
          <a:p>
            <a:r>
              <a:rPr lang="en-US" baseline="0" dirty="0" smtClean="0"/>
              <a:t>Measure</a:t>
            </a:r>
          </a:p>
          <a:p>
            <a:r>
              <a:rPr lang="en-US" baseline="0" dirty="0" smtClean="0"/>
              <a:t>Iterate</a:t>
            </a:r>
          </a:p>
        </p:txBody>
      </p:sp>
      <p:sp>
        <p:nvSpPr>
          <p:cNvPr id="4" name="Slide Number Placeholder 3"/>
          <p:cNvSpPr>
            <a:spLocks noGrp="1"/>
          </p:cNvSpPr>
          <p:nvPr>
            <p:ph type="sldNum" sz="quarter" idx="12"/>
          </p:nvPr>
        </p:nvSpPr>
        <p:spPr/>
        <p:txBody>
          <a:bodyPr/>
          <a:lstStyle/>
          <a:p>
            <a:pPr>
              <a:defRPr/>
            </a:pPr>
            <a:fld id="{F17FF07E-C75B-4A53-9075-26CE228E03C3}" type="slidenum">
              <a:rPr lang="en-US" smtClean="0"/>
              <a:pPr>
                <a:defRPr/>
              </a:pPr>
              <a:t>9</a:t>
            </a:fld>
            <a:endParaRPr lang="en-US" dirty="0"/>
          </a:p>
        </p:txBody>
      </p:sp>
    </p:spTree>
    <p:extLst>
      <p:ext uri="{BB962C8B-B14F-4D97-AF65-F5344CB8AC3E}">
        <p14:creationId xmlns:p14="http://schemas.microsoft.com/office/powerpoint/2010/main" val="35008729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Main Title&amp;quot;&quot;/&gt;&lt;property id=&quot;20307&quot; value=&quot;256&quot;/&gt;&lt;/object&gt;&lt;object type=&quot;3&quot; unique_id=&quot;10011&quot;&gt;&lt;property id=&quot;20148&quot; value=&quot;5&quot;/&gt;&lt;property id=&quot;20300&quot; value=&quot;Slide 2 - &amp;quot;Slide Title&amp;quot;&quot;/&gt;&lt;property id=&quot;20307&quot; value=&quot;275&quot;/&gt;&lt;/object&gt;&lt;object type=&quot;3&quot; unique_id=&quot;10012&quot;&gt;&lt;property id=&quot;20148&quot; value=&quot;5&quot;/&gt;&lt;property id=&quot;20300&quot; value=&quot;Slide 3 - &amp;quot;Slide Title&amp;quot;&quot;/&gt;&lt;property id=&quot;20307&quot; value=&quot;272&quot;/&gt;&lt;/object&gt;&lt;object type=&quot;3&quot; unique_id=&quot;10013&quot;&gt;&lt;property id=&quot;20148&quot; value=&quot;5&quot;/&gt;&lt;property id=&quot;20300&quot; value=&quot;Slide 4 - &amp;quot;Use icons to insert images/charts/etc.&amp;quot;&quot;/&gt;&lt;property id=&quot;20307&quot; value=&quot;269&quot;/&gt;&lt;/object&gt;&lt;object type=&quot;3&quot; unique_id=&quot;10014&quot;&gt;&lt;property id=&quot;20148&quot; value=&quot;5&quot;/&gt;&lt;property id=&quot;20300&quot; value=&quot;Slide 5 - &amp;quot;Slide Title&amp;quot;&quot;/&gt;&lt;property id=&quot;20307&quot; value=&quot;274&quot;/&gt;&lt;/object&gt;&lt;object type=&quot;3&quot; unique_id=&quot;10015&quot;&gt;&lt;property id=&quot;20148&quot; value=&quot;5&quot;/&gt;&lt;property id=&quot;20300&quot; value=&quot;Slide 6&quot;/&gt;&lt;property id=&quot;20307&quot; value=&quot;264&quot;/&gt;&lt;/object&gt;&lt;/object&gt;&lt;object type=&quot;8&quot; unique_id=&quot;10010&quot;&gt;&lt;/object&gt;&lt;/object&gt;&lt;/database&gt;"/>
  <p:tag name="SECTOMILLISECCONVERTED" val="1"/>
</p:tagLst>
</file>

<file path=ppt/theme/theme1.xml><?xml version="1.0" encoding="utf-8"?>
<a:theme xmlns:a="http://schemas.openxmlformats.org/drawingml/2006/main" name="RAP Power 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EsriMapsInfo xmlns="ESRI.ArcGIS.Mapping.OfficeIntegration.PowerPointInfo">
  <Version>Version1</Version>
  <RequiresSignIn>False</RequiresSignIn>
</EsriMapsInfo>
</file>

<file path=customXml/item4.xml><?xml version="1.0" encoding="utf-8"?>
<ct:contentTypeSchema xmlns:ct="http://schemas.microsoft.com/office/2006/metadata/contentType" xmlns:ma="http://schemas.microsoft.com/office/2006/metadata/properties/metaAttributes" ct:_="" ma:_="" ma:contentTypeName="Document" ma:contentTypeID="0x01010066B9D5A551AC18419A2CC7B2067DBF25" ma:contentTypeVersion="1" ma:contentTypeDescription="Create a new document." ma:contentTypeScope="" ma:versionID="0c21e7613fb8c0b758b2ed780f820f85">
  <xsd:schema xmlns:xsd="http://www.w3.org/2001/XMLSchema" xmlns:xs="http://www.w3.org/2001/XMLSchema" xmlns:p="http://schemas.microsoft.com/office/2006/metadata/properties" xmlns:ns2="1573b54b-d10e-475f-bee7-f1b5f900efa1" xmlns:ns3="c602b82c-4ea4-438a-84bb-e365e0759e91" targetNamespace="http://schemas.microsoft.com/office/2006/metadata/properties" ma:root="true" ma:fieldsID="7f0e847181b4a1d33d24600a1657d3c0" ns2:_="" ns3:_="">
    <xsd:import namespace="1573b54b-d10e-475f-bee7-f1b5f900efa1"/>
    <xsd:import namespace="c602b82c-4ea4-438a-84bb-e365e0759e91"/>
    <xsd:element name="properties">
      <xsd:complexType>
        <xsd:sequence>
          <xsd:element name="documentManagement">
            <xsd:complexType>
              <xsd:all>
                <xsd:element ref="ns2:_dlc_DocId" minOccurs="0"/>
                <xsd:element ref="ns2:_dlc_DocIdUrl" minOccurs="0"/>
                <xsd:element ref="ns2:_dlc_DocIdPersistId" minOccurs="0"/>
                <xsd:element ref="ns3:Upd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73b54b-d10e-475f-bee7-f1b5f900efa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602b82c-4ea4-438a-84bb-e365e0759e91" elementFormDefault="qualified">
    <xsd:import namespace="http://schemas.microsoft.com/office/2006/documentManagement/types"/>
    <xsd:import namespace="http://schemas.microsoft.com/office/infopath/2007/PartnerControls"/>
    <xsd:element name="Updated" ma:index="11" nillable="true" ma:displayName="Updated" ma:default="1" ma:internalName="Updat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1573b54b-d10e-475f-bee7-f1b5f900efa1">VQ7R3EEMYQHR-13-109</_dlc_DocId>
    <_dlc_DocIdUrl xmlns="1573b54b-d10e-475f-bee7-f1b5f900efa1">
      <Url>https://www.rapnetonline.net/_layouts/DocIdRedir.aspx?ID=VQ7R3EEMYQHR-13-109</Url>
      <Description>VQ7R3EEMYQHR-13-109</Description>
    </_dlc_DocIdUrl>
    <Updated xmlns="c602b82c-4ea4-438a-84bb-e365e0759e91">true</Updated>
  </documentManagement>
</p:properties>
</file>

<file path=customXml/itemProps1.xml><?xml version="1.0" encoding="utf-8"?>
<ds:datastoreItem xmlns:ds="http://schemas.openxmlformats.org/officeDocument/2006/customXml" ds:itemID="{6B246022-0DE0-4FDB-9BBE-ECAC570747FE}">
  <ds:schemaRefs>
    <ds:schemaRef ds:uri="http://schemas.microsoft.com/sharepoint/v3/contenttype/forms"/>
  </ds:schemaRefs>
</ds:datastoreItem>
</file>

<file path=customXml/itemProps2.xml><?xml version="1.0" encoding="utf-8"?>
<ds:datastoreItem xmlns:ds="http://schemas.openxmlformats.org/officeDocument/2006/customXml" ds:itemID="{B367E845-532D-46AF-9CFB-BF92FED1C1E0}">
  <ds:schemaRefs>
    <ds:schemaRef ds:uri="http://schemas.microsoft.com/sharepoint/events"/>
  </ds:schemaRefs>
</ds:datastoreItem>
</file>

<file path=customXml/itemProps3.xml><?xml version="1.0" encoding="utf-8"?>
<ds:datastoreItem xmlns:ds="http://schemas.openxmlformats.org/officeDocument/2006/customXml" ds:itemID="{0449C941-87C5-4EB0-8B22-A88EB1424853}">
  <ds:schemaRefs>
    <ds:schemaRef ds:uri="ESRI.ArcGIS.Mapping.OfficeIntegration.PowerPointInfo"/>
  </ds:schemaRefs>
</ds:datastoreItem>
</file>

<file path=customXml/itemProps4.xml><?xml version="1.0" encoding="utf-8"?>
<ds:datastoreItem xmlns:ds="http://schemas.openxmlformats.org/officeDocument/2006/customXml" ds:itemID="{796B2EF6-3E4E-4237-8B94-0997C5CD08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73b54b-d10e-475f-bee7-f1b5f900efa1"/>
    <ds:schemaRef ds:uri="c602b82c-4ea4-438a-84bb-e365e0759e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64EC464-27F0-43C5-BDBC-CBFAA83DEEEF}">
  <ds:schemaRefs>
    <ds:schemaRef ds:uri="http://schemas.microsoft.com/office/2006/metadata/properties"/>
    <ds:schemaRef ds:uri="http://schemas.microsoft.com/office/infopath/2007/PartnerControls"/>
    <ds:schemaRef ds:uri="1573b54b-d10e-475f-bee7-f1b5f900efa1"/>
    <ds:schemaRef ds:uri="c602b82c-4ea4-438a-84bb-e365e0759e91"/>
  </ds:schemaRefs>
</ds:datastoreItem>
</file>

<file path=docProps/app.xml><?xml version="1.0" encoding="utf-8"?>
<Properties xmlns="http://schemas.openxmlformats.org/officeDocument/2006/extended-properties" xmlns:vt="http://schemas.openxmlformats.org/officeDocument/2006/docPropsVTypes">
  <Template>RAP Power Point.potx</Template>
  <TotalTime>10496</TotalTime>
  <Words>361</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Georgia</vt:lpstr>
      <vt:lpstr>Wingdings</vt:lpstr>
      <vt:lpstr>RAP Power Point</vt:lpstr>
      <vt:lpstr>The Electric Utility of the Future:  What Do Consumer Advocates Need to Know?</vt:lpstr>
      <vt:lpstr>Introducing RAP and Rich</vt:lpstr>
      <vt:lpstr>Outline</vt:lpstr>
      <vt:lpstr>Trends</vt:lpstr>
      <vt:lpstr>Upside</vt:lpstr>
      <vt:lpstr>Systems </vt:lpstr>
      <vt:lpstr>Information</vt:lpstr>
      <vt:lpstr>Options</vt:lpstr>
      <vt:lpstr>Results and Accountability</vt:lpstr>
      <vt:lpstr>Deliver on Public Priorities</vt:lpstr>
      <vt:lpstr>Protections</vt:lpstr>
      <vt:lpstr>The National Conversation</vt:lpstr>
      <vt:lpstr>PowerPoint Presentation</vt:lpstr>
    </vt:vector>
  </TitlesOfParts>
  <Company>The Regulatory Assistance Project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Starburst PPT</dc:title>
  <dc:creator>Becky Wigg</dc:creator>
  <cp:lastModifiedBy>SiteKiosk Restricted User Account</cp:lastModifiedBy>
  <cp:revision>23</cp:revision>
  <dcterms:created xsi:type="dcterms:W3CDTF">2013-02-05T16:59:58Z</dcterms:created>
  <dcterms:modified xsi:type="dcterms:W3CDTF">2015-11-10T14:51:54Z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0x01010066B9D5A551AC18419A2CC7B2067DBF25</vt:lpwstr>
  </property>
  <property fmtid="{D5CDD505-2E9C-101B-9397-08002B2CF9AE}" pid="3" name="_dlc_DocIdItemGuid">
    <vt:lpwstr>42dfa829-7dfb-42a7-9225-b2760946dc55</vt:lpwstr>
  </property>
</Properties>
</file>