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notesMasterIdLst>
    <p:notesMasterId r:id="rId13"/>
  </p:notesMasterIdLst>
  <p:handoutMasterIdLst>
    <p:handoutMasterId r:id="rId14"/>
  </p:handoutMasterIdLst>
  <p:sldIdLst>
    <p:sldId id="256" r:id="rId4"/>
    <p:sldId id="1000" r:id="rId5"/>
    <p:sldId id="988" r:id="rId6"/>
    <p:sldId id="989" r:id="rId7"/>
    <p:sldId id="990" r:id="rId8"/>
    <p:sldId id="1002" r:id="rId9"/>
    <p:sldId id="999" r:id="rId10"/>
    <p:sldId id="1004" r:id="rId11"/>
    <p:sldId id="1001"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lyn Stone" initials="MES" lastIdx="6" clrIdx="0"/>
  <p:cmAuthor id="1" name="lippert" initials="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EFF"/>
    <a:srgbClr val="0E2C3E"/>
    <a:srgbClr val="007437"/>
    <a:srgbClr val="60C000"/>
    <a:srgbClr val="898989"/>
    <a:srgbClr val="1C6E41"/>
    <a:srgbClr val="99CC00"/>
    <a:srgbClr val="6DDA00"/>
    <a:srgbClr val="DDDDDD"/>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88698" autoAdjust="0"/>
  </p:normalViewPr>
  <p:slideViewPr>
    <p:cSldViewPr>
      <p:cViewPr>
        <p:scale>
          <a:sx n="69" d="100"/>
          <a:sy n="69" d="100"/>
        </p:scale>
        <p:origin x="-354" y="-18"/>
      </p:cViewPr>
      <p:guideLst>
        <p:guide orient="horz" pos="2160"/>
        <p:guide pos="2880"/>
      </p:guideLst>
    </p:cSldViewPr>
  </p:slideViewPr>
  <p:outlineViewPr>
    <p:cViewPr>
      <p:scale>
        <a:sx n="33" d="100"/>
        <a:sy n="33" d="100"/>
      </p:scale>
      <p:origin x="48" y="2298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568" y="-3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dirty="0"/>
              <a:t>Response Time With</a:t>
            </a:r>
            <a:r>
              <a:rPr lang="en-US" baseline="0" dirty="0"/>
              <a:t> and Without </a:t>
            </a:r>
            <a:r>
              <a:rPr lang="en-US" baseline="0" dirty="0" smtClean="0"/>
              <a:t>Smarter </a:t>
            </a:r>
            <a:r>
              <a:rPr lang="en-US" baseline="0" dirty="0"/>
              <a:t>Grid </a:t>
            </a:r>
            <a:endParaRPr lang="en-US" dirty="0"/>
          </a:p>
        </c:rich>
      </c:tx>
      <c:layout>
        <c:manualLayout>
          <c:xMode val="edge"/>
          <c:yMode val="edge"/>
          <c:x val="6.1418468351328977E-2"/>
          <c:y val="1.6130020675065231E-2"/>
        </c:manualLayout>
      </c:layout>
      <c:overlay val="0"/>
    </c:title>
    <c:autoTitleDeleted val="0"/>
    <c:plotArea>
      <c:layout>
        <c:manualLayout>
          <c:layoutTarget val="inner"/>
          <c:xMode val="edge"/>
          <c:yMode val="edge"/>
          <c:x val="6.3282337782588724E-2"/>
          <c:y val="8.4428249056458543E-2"/>
          <c:w val="0.70025371385910662"/>
          <c:h val="0.85583642806696159"/>
        </c:manualLayout>
      </c:layout>
      <c:lineChart>
        <c:grouping val="standard"/>
        <c:varyColors val="0"/>
        <c:dLbls>
          <c:showLegendKey val="0"/>
          <c:showVal val="0"/>
          <c:showCatName val="0"/>
          <c:showSerName val="0"/>
          <c:showPercent val="0"/>
          <c:showBubbleSize val="0"/>
        </c:dLbls>
        <c:marker val="1"/>
        <c:smooth val="0"/>
        <c:axId val="80326144"/>
        <c:axId val="42738240"/>
      </c:lineChart>
      <c:catAx>
        <c:axId val="80326144"/>
        <c:scaling>
          <c:orientation val="minMax"/>
        </c:scaling>
        <c:delete val="1"/>
        <c:axPos val="b"/>
        <c:majorTickMark val="out"/>
        <c:minorTickMark val="none"/>
        <c:tickLblPos val="none"/>
        <c:crossAx val="42738240"/>
        <c:crosses val="autoZero"/>
        <c:auto val="1"/>
        <c:lblAlgn val="ctr"/>
        <c:lblOffset val="100"/>
        <c:noMultiLvlLbl val="0"/>
      </c:catAx>
      <c:valAx>
        <c:axId val="42738240"/>
        <c:scaling>
          <c:orientation val="minMax"/>
        </c:scaling>
        <c:delete val="1"/>
        <c:axPos val="l"/>
        <c:numFmt formatCode="0" sourceLinked="1"/>
        <c:majorTickMark val="out"/>
        <c:minorTickMark val="none"/>
        <c:tickLblPos val="none"/>
        <c:crossAx val="80326144"/>
        <c:crosses val="autoZero"/>
        <c:crossBetween val="between"/>
      </c:valAx>
      <c:spPr>
        <a:noFill/>
        <a:ln w="25400">
          <a:no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49548963745287E-2"/>
          <c:y val="2.4749686357394333E-2"/>
          <c:w val="0.60760156597676829"/>
          <c:h val="0.9089749467372622"/>
        </c:manualLayout>
      </c:layout>
      <c:lineChart>
        <c:grouping val="standard"/>
        <c:varyColors val="0"/>
        <c:ser>
          <c:idx val="0"/>
          <c:order val="0"/>
          <c:tx>
            <c:v>Actual Response</c:v>
          </c:tx>
          <c:spPr>
            <a:ln>
              <a:solidFill>
                <a:srgbClr val="00B050"/>
              </a:solidFill>
            </a:ln>
          </c:spPr>
          <c:marker>
            <c:symbol val="none"/>
          </c:marker>
          <c:val>
            <c:numRef>
              <c:f>Sheet1!$H$1:$H$109</c:f>
              <c:numCache>
                <c:formatCode>General</c:formatCode>
                <c:ptCount val="109"/>
                <c:pt idx="0">
                  <c:v>36843</c:v>
                </c:pt>
                <c:pt idx="1">
                  <c:v>27903</c:v>
                </c:pt>
                <c:pt idx="2">
                  <c:v>26887</c:v>
                </c:pt>
                <c:pt idx="3">
                  <c:v>25845</c:v>
                </c:pt>
                <c:pt idx="4">
                  <c:v>23937</c:v>
                </c:pt>
                <c:pt idx="5">
                  <c:v>23314</c:v>
                </c:pt>
                <c:pt idx="6">
                  <c:v>23273</c:v>
                </c:pt>
                <c:pt idx="7">
                  <c:v>21957</c:v>
                </c:pt>
                <c:pt idx="8">
                  <c:v>21241</c:v>
                </c:pt>
                <c:pt idx="9">
                  <c:v>19970</c:v>
                </c:pt>
                <c:pt idx="10">
                  <c:v>17448</c:v>
                </c:pt>
                <c:pt idx="11">
                  <c:v>16306</c:v>
                </c:pt>
                <c:pt idx="12">
                  <c:v>15237</c:v>
                </c:pt>
                <c:pt idx="13">
                  <c:v>13596</c:v>
                </c:pt>
                <c:pt idx="14">
                  <c:v>12093</c:v>
                </c:pt>
                <c:pt idx="15">
                  <c:v>11745</c:v>
                </c:pt>
                <c:pt idx="16">
                  <c:v>11239</c:v>
                </c:pt>
                <c:pt idx="17">
                  <c:v>10802</c:v>
                </c:pt>
                <c:pt idx="18">
                  <c:v>10301</c:v>
                </c:pt>
                <c:pt idx="19">
                  <c:v>10175</c:v>
                </c:pt>
                <c:pt idx="20">
                  <c:v>9901</c:v>
                </c:pt>
                <c:pt idx="21">
                  <c:v>8845</c:v>
                </c:pt>
                <c:pt idx="22">
                  <c:v>8667</c:v>
                </c:pt>
                <c:pt idx="23">
                  <c:v>7717</c:v>
                </c:pt>
                <c:pt idx="24">
                  <c:v>7064</c:v>
                </c:pt>
                <c:pt idx="25">
                  <c:v>6982</c:v>
                </c:pt>
                <c:pt idx="26">
                  <c:v>6747</c:v>
                </c:pt>
                <c:pt idx="27">
                  <c:v>6557</c:v>
                </c:pt>
                <c:pt idx="28">
                  <c:v>6551</c:v>
                </c:pt>
                <c:pt idx="29">
                  <c:v>6370</c:v>
                </c:pt>
                <c:pt idx="30">
                  <c:v>6172</c:v>
                </c:pt>
                <c:pt idx="31">
                  <c:v>6128</c:v>
                </c:pt>
                <c:pt idx="32">
                  <c:v>6035</c:v>
                </c:pt>
                <c:pt idx="33">
                  <c:v>6000</c:v>
                </c:pt>
                <c:pt idx="34">
                  <c:v>5898</c:v>
                </c:pt>
                <c:pt idx="35">
                  <c:v>5541</c:v>
                </c:pt>
                <c:pt idx="36">
                  <c:v>5216</c:v>
                </c:pt>
                <c:pt idx="37">
                  <c:v>4959</c:v>
                </c:pt>
                <c:pt idx="38">
                  <c:v>4265</c:v>
                </c:pt>
                <c:pt idx="39">
                  <c:v>3841</c:v>
                </c:pt>
                <c:pt idx="40">
                  <c:v>3314</c:v>
                </c:pt>
                <c:pt idx="41">
                  <c:v>2805</c:v>
                </c:pt>
                <c:pt idx="42">
                  <c:v>2459</c:v>
                </c:pt>
                <c:pt idx="43">
                  <c:v>2095</c:v>
                </c:pt>
                <c:pt idx="44">
                  <c:v>1762</c:v>
                </c:pt>
                <c:pt idx="45">
                  <c:v>1559</c:v>
                </c:pt>
                <c:pt idx="46">
                  <c:v>1272</c:v>
                </c:pt>
                <c:pt idx="47">
                  <c:v>918</c:v>
                </c:pt>
                <c:pt idx="48">
                  <c:v>827</c:v>
                </c:pt>
                <c:pt idx="49">
                  <c:v>656</c:v>
                </c:pt>
                <c:pt idx="50">
                  <c:v>617</c:v>
                </c:pt>
                <c:pt idx="51">
                  <c:v>484</c:v>
                </c:pt>
                <c:pt idx="52">
                  <c:v>462</c:v>
                </c:pt>
                <c:pt idx="53">
                  <c:v>433</c:v>
                </c:pt>
                <c:pt idx="54">
                  <c:v>387</c:v>
                </c:pt>
                <c:pt idx="55">
                  <c:v>262</c:v>
                </c:pt>
                <c:pt idx="56">
                  <c:v>259</c:v>
                </c:pt>
                <c:pt idx="57">
                  <c:v>232</c:v>
                </c:pt>
                <c:pt idx="58">
                  <c:v>202</c:v>
                </c:pt>
                <c:pt idx="59">
                  <c:v>195</c:v>
                </c:pt>
                <c:pt idx="60">
                  <c:v>177</c:v>
                </c:pt>
                <c:pt idx="61">
                  <c:v>115</c:v>
                </c:pt>
                <c:pt idx="62">
                  <c:v>107</c:v>
                </c:pt>
                <c:pt idx="63">
                  <c:v>70</c:v>
                </c:pt>
                <c:pt idx="64">
                  <c:v>75</c:v>
                </c:pt>
                <c:pt idx="65">
                  <c:v>116</c:v>
                </c:pt>
                <c:pt idx="66">
                  <c:v>122</c:v>
                </c:pt>
                <c:pt idx="67">
                  <c:v>52</c:v>
                </c:pt>
                <c:pt idx="68">
                  <c:v>362</c:v>
                </c:pt>
                <c:pt idx="69">
                  <c:v>1003</c:v>
                </c:pt>
                <c:pt idx="70">
                  <c:v>45</c:v>
                </c:pt>
                <c:pt idx="71">
                  <c:v>37</c:v>
                </c:pt>
                <c:pt idx="72">
                  <c:v>16</c:v>
                </c:pt>
                <c:pt idx="73">
                  <c:v>43</c:v>
                </c:pt>
              </c:numCache>
            </c:numRef>
          </c:val>
          <c:smooth val="0"/>
        </c:ser>
        <c:ser>
          <c:idx val="1"/>
          <c:order val="1"/>
          <c:tx>
            <c:v>Projected Response without Smart Grid</c:v>
          </c:tx>
          <c:spPr>
            <a:ln>
              <a:solidFill>
                <a:srgbClr val="0070C0"/>
              </a:solidFill>
            </a:ln>
          </c:spPr>
          <c:marker>
            <c:symbol val="none"/>
          </c:marker>
          <c:val>
            <c:numRef>
              <c:f>Sheet1!$K$1:$K$109</c:f>
              <c:numCache>
                <c:formatCode>0</c:formatCode>
                <c:ptCount val="109"/>
                <c:pt idx="0">
                  <c:v>77000</c:v>
                </c:pt>
                <c:pt idx="1">
                  <c:v>73000</c:v>
                </c:pt>
                <c:pt idx="2">
                  <c:v>70000</c:v>
                </c:pt>
                <c:pt idx="3">
                  <c:v>67000</c:v>
                </c:pt>
                <c:pt idx="4">
                  <c:v>63000</c:v>
                </c:pt>
                <c:pt idx="5">
                  <c:v>60000</c:v>
                </c:pt>
                <c:pt idx="6">
                  <c:v>57000</c:v>
                </c:pt>
                <c:pt idx="7">
                  <c:v>54000</c:v>
                </c:pt>
                <c:pt idx="8">
                  <c:v>51000</c:v>
                </c:pt>
                <c:pt idx="9">
                  <c:v>49000</c:v>
                </c:pt>
                <c:pt idx="10">
                  <c:v>47000</c:v>
                </c:pt>
                <c:pt idx="11">
                  <c:v>45000</c:v>
                </c:pt>
                <c:pt idx="12">
                  <c:v>43000</c:v>
                </c:pt>
                <c:pt idx="13">
                  <c:v>41000</c:v>
                </c:pt>
                <c:pt idx="14">
                  <c:v>39000</c:v>
                </c:pt>
                <c:pt idx="15">
                  <c:v>36843</c:v>
                </c:pt>
                <c:pt idx="16">
                  <c:v>34093.5</c:v>
                </c:pt>
                <c:pt idx="17">
                  <c:v>31344</c:v>
                </c:pt>
                <c:pt idx="18">
                  <c:v>28594.5</c:v>
                </c:pt>
                <c:pt idx="19">
                  <c:v>25845</c:v>
                </c:pt>
                <c:pt idx="20">
                  <c:v>25067.4</c:v>
                </c:pt>
                <c:pt idx="21">
                  <c:v>24289.800000000003</c:v>
                </c:pt>
                <c:pt idx="22">
                  <c:v>23512.200000000004</c:v>
                </c:pt>
                <c:pt idx="23">
                  <c:v>22734.600000000006</c:v>
                </c:pt>
                <c:pt idx="24">
                  <c:v>21957</c:v>
                </c:pt>
                <c:pt idx="25">
                  <c:v>20826.8</c:v>
                </c:pt>
                <c:pt idx="26">
                  <c:v>19696.599999999897</c:v>
                </c:pt>
                <c:pt idx="27">
                  <c:v>18566.399999999896</c:v>
                </c:pt>
                <c:pt idx="28">
                  <c:v>17436.199999999892</c:v>
                </c:pt>
                <c:pt idx="29">
                  <c:v>16306</c:v>
                </c:pt>
                <c:pt idx="30">
                  <c:v>15393.8</c:v>
                </c:pt>
                <c:pt idx="31">
                  <c:v>14481.599999999931</c:v>
                </c:pt>
                <c:pt idx="32">
                  <c:v>13569.399999999914</c:v>
                </c:pt>
                <c:pt idx="33">
                  <c:v>12657.199999999983</c:v>
                </c:pt>
                <c:pt idx="34">
                  <c:v>11745</c:v>
                </c:pt>
                <c:pt idx="35">
                  <c:v>11431</c:v>
                </c:pt>
                <c:pt idx="36">
                  <c:v>11117</c:v>
                </c:pt>
                <c:pt idx="37">
                  <c:v>10803</c:v>
                </c:pt>
                <c:pt idx="38">
                  <c:v>10489</c:v>
                </c:pt>
                <c:pt idx="39">
                  <c:v>10175</c:v>
                </c:pt>
                <c:pt idx="40">
                  <c:v>9683.4</c:v>
                </c:pt>
                <c:pt idx="41">
                  <c:v>9191.7999999999811</c:v>
                </c:pt>
                <c:pt idx="42">
                  <c:v>8700.1999999999243</c:v>
                </c:pt>
                <c:pt idx="43">
                  <c:v>8208.5999999999149</c:v>
                </c:pt>
                <c:pt idx="44">
                  <c:v>7717</c:v>
                </c:pt>
                <c:pt idx="45">
                  <c:v>7485</c:v>
                </c:pt>
                <c:pt idx="46">
                  <c:v>7253</c:v>
                </c:pt>
                <c:pt idx="47">
                  <c:v>7021</c:v>
                </c:pt>
                <c:pt idx="48">
                  <c:v>6789</c:v>
                </c:pt>
                <c:pt idx="49">
                  <c:v>6557</c:v>
                </c:pt>
                <c:pt idx="50">
                  <c:v>6471.2</c:v>
                </c:pt>
                <c:pt idx="51">
                  <c:v>6385.4</c:v>
                </c:pt>
                <c:pt idx="52">
                  <c:v>6299.6000000000013</c:v>
                </c:pt>
                <c:pt idx="53">
                  <c:v>6213.7999999999993</c:v>
                </c:pt>
                <c:pt idx="54">
                  <c:v>6128</c:v>
                </c:pt>
                <c:pt idx="55">
                  <c:v>6010.6</c:v>
                </c:pt>
                <c:pt idx="56">
                  <c:v>5893.2000000000007</c:v>
                </c:pt>
                <c:pt idx="57">
                  <c:v>5775.8000000000011</c:v>
                </c:pt>
                <c:pt idx="58">
                  <c:v>5658.4000000000015</c:v>
                </c:pt>
                <c:pt idx="59">
                  <c:v>5541</c:v>
                </c:pt>
                <c:pt idx="60">
                  <c:v>5201</c:v>
                </c:pt>
                <c:pt idx="61">
                  <c:v>4861</c:v>
                </c:pt>
                <c:pt idx="62">
                  <c:v>4521</c:v>
                </c:pt>
                <c:pt idx="63">
                  <c:v>4181</c:v>
                </c:pt>
                <c:pt idx="64">
                  <c:v>3841</c:v>
                </c:pt>
                <c:pt idx="65">
                  <c:v>3491.8</c:v>
                </c:pt>
                <c:pt idx="66">
                  <c:v>3142.6000000000004</c:v>
                </c:pt>
                <c:pt idx="67">
                  <c:v>2793.4000000000005</c:v>
                </c:pt>
                <c:pt idx="68">
                  <c:v>2444.2000000000007</c:v>
                </c:pt>
                <c:pt idx="69">
                  <c:v>2095</c:v>
                </c:pt>
                <c:pt idx="70">
                  <c:v>1859.6</c:v>
                </c:pt>
                <c:pt idx="71">
                  <c:v>1624.1999999999998</c:v>
                </c:pt>
                <c:pt idx="72">
                  <c:v>1388.7999999999997</c:v>
                </c:pt>
                <c:pt idx="73">
                  <c:v>1153.3999999999996</c:v>
                </c:pt>
                <c:pt idx="74">
                  <c:v>918</c:v>
                </c:pt>
                <c:pt idx="75">
                  <c:v>831.2</c:v>
                </c:pt>
                <c:pt idx="76">
                  <c:v>744.40000000000009</c:v>
                </c:pt>
                <c:pt idx="77">
                  <c:v>657.60000000000014</c:v>
                </c:pt>
                <c:pt idx="78">
                  <c:v>570.80000000000018</c:v>
                </c:pt>
                <c:pt idx="79">
                  <c:v>484</c:v>
                </c:pt>
                <c:pt idx="80">
                  <c:v>439.6</c:v>
                </c:pt>
                <c:pt idx="81">
                  <c:v>395.20000000000005</c:v>
                </c:pt>
                <c:pt idx="82">
                  <c:v>350.80000000000007</c:v>
                </c:pt>
                <c:pt idx="83">
                  <c:v>306.40000000000009</c:v>
                </c:pt>
                <c:pt idx="84">
                  <c:v>262</c:v>
                </c:pt>
                <c:pt idx="85">
                  <c:v>248.6</c:v>
                </c:pt>
                <c:pt idx="86">
                  <c:v>235.2</c:v>
                </c:pt>
                <c:pt idx="87">
                  <c:v>221.79999999999998</c:v>
                </c:pt>
                <c:pt idx="88">
                  <c:v>208.4</c:v>
                </c:pt>
                <c:pt idx="89">
                  <c:v>195</c:v>
                </c:pt>
                <c:pt idx="90">
                  <c:v>170</c:v>
                </c:pt>
                <c:pt idx="91">
                  <c:v>145</c:v>
                </c:pt>
                <c:pt idx="92">
                  <c:v>120</c:v>
                </c:pt>
                <c:pt idx="93">
                  <c:v>95</c:v>
                </c:pt>
                <c:pt idx="94">
                  <c:v>70</c:v>
                </c:pt>
                <c:pt idx="95">
                  <c:v>66.400000000000006</c:v>
                </c:pt>
                <c:pt idx="96">
                  <c:v>62.800000000000004</c:v>
                </c:pt>
                <c:pt idx="97">
                  <c:v>59.2</c:v>
                </c:pt>
                <c:pt idx="98">
                  <c:v>55.6</c:v>
                </c:pt>
                <c:pt idx="99">
                  <c:v>52</c:v>
                </c:pt>
                <c:pt idx="100">
                  <c:v>50.6</c:v>
                </c:pt>
                <c:pt idx="101">
                  <c:v>49.2</c:v>
                </c:pt>
                <c:pt idx="102">
                  <c:v>47.800000000000004</c:v>
                </c:pt>
                <c:pt idx="103">
                  <c:v>46.400000000000006</c:v>
                </c:pt>
                <c:pt idx="104">
                  <c:v>45</c:v>
                </c:pt>
                <c:pt idx="105">
                  <c:v>45</c:v>
                </c:pt>
                <c:pt idx="106">
                  <c:v>45</c:v>
                </c:pt>
                <c:pt idx="107">
                  <c:v>45</c:v>
                </c:pt>
                <c:pt idx="108">
                  <c:v>43</c:v>
                </c:pt>
              </c:numCache>
            </c:numRef>
          </c:val>
          <c:smooth val="0"/>
        </c:ser>
        <c:dLbls>
          <c:showLegendKey val="0"/>
          <c:showVal val="0"/>
          <c:showCatName val="0"/>
          <c:showSerName val="0"/>
          <c:showPercent val="0"/>
          <c:showBubbleSize val="0"/>
        </c:dLbls>
        <c:marker val="1"/>
        <c:smooth val="0"/>
        <c:axId val="80355328"/>
        <c:axId val="42739968"/>
      </c:lineChart>
      <c:catAx>
        <c:axId val="80355328"/>
        <c:scaling>
          <c:orientation val="minMax"/>
        </c:scaling>
        <c:delete val="0"/>
        <c:axPos val="b"/>
        <c:majorTickMark val="out"/>
        <c:minorTickMark val="none"/>
        <c:tickLblPos val="nextTo"/>
        <c:crossAx val="42739968"/>
        <c:crosses val="autoZero"/>
        <c:auto val="1"/>
        <c:lblAlgn val="ctr"/>
        <c:lblOffset val="100"/>
        <c:noMultiLvlLbl val="0"/>
      </c:catAx>
      <c:valAx>
        <c:axId val="42739968"/>
        <c:scaling>
          <c:orientation val="minMax"/>
        </c:scaling>
        <c:delete val="0"/>
        <c:axPos val="l"/>
        <c:majorGridlines/>
        <c:numFmt formatCode="General" sourceLinked="1"/>
        <c:majorTickMark val="out"/>
        <c:minorTickMark val="none"/>
        <c:tickLblPos val="nextTo"/>
        <c:crossAx val="80355328"/>
        <c:crosses val="autoZero"/>
        <c:crossBetween val="between"/>
      </c:valAx>
    </c:plotArea>
    <c:legend>
      <c:legendPos val="r"/>
      <c:legendEntry>
        <c:idx val="0"/>
        <c:txPr>
          <a:bodyPr/>
          <a:lstStyle/>
          <a:p>
            <a:pPr>
              <a:defRPr sz="1200" b="1"/>
            </a:pPr>
            <a:endParaRPr lang="en-US"/>
          </a:p>
        </c:txPr>
      </c:legendEntry>
      <c:legendEntry>
        <c:idx val="1"/>
        <c:txPr>
          <a:bodyPr/>
          <a:lstStyle/>
          <a:p>
            <a:pPr>
              <a:defRPr sz="1200" b="1"/>
            </a:pPr>
            <a:endParaRPr lang="en-US"/>
          </a:p>
        </c:txPr>
      </c:legendEntry>
      <c:layout>
        <c:manualLayout>
          <c:xMode val="edge"/>
          <c:yMode val="edge"/>
          <c:x val="0.69267085604684431"/>
          <c:y val="0.57287228020941861"/>
          <c:w val="0.27931823772582476"/>
          <c:h val="0.17316550863788688"/>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0.22079</cdr:x>
      <cdr:y>0.60792</cdr:y>
    </cdr:from>
    <cdr:to>
      <cdr:x>0.37228</cdr:x>
      <cdr:y>0.65437</cdr:y>
    </cdr:to>
    <cdr:sp macro="" textlink="">
      <cdr:nvSpPr>
        <cdr:cNvPr id="3" name="TextBox 2"/>
        <cdr:cNvSpPr txBox="1"/>
      </cdr:nvSpPr>
      <cdr:spPr>
        <a:xfrm xmlns:a="http://schemas.openxmlformats.org/drawingml/2006/main">
          <a:off x="1913580" y="3818581"/>
          <a:ext cx="1312905" cy="2917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0.18423</cdr:x>
      <cdr:y>0.63415</cdr:y>
    </cdr:from>
    <cdr:to>
      <cdr:x>0.28967</cdr:x>
      <cdr:y>0.77932</cdr:y>
    </cdr:to>
    <cdr:sp macro="" textlink="">
      <cdr:nvSpPr>
        <cdr:cNvPr id="5" name="TextBox 4"/>
        <cdr:cNvSpPr txBox="1"/>
      </cdr:nvSpPr>
      <cdr:spPr>
        <a:xfrm xmlns:a="http://schemas.openxmlformats.org/drawingml/2006/main">
          <a:off x="1597742" y="399435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0.22079</cdr:x>
      <cdr:y>0.60792</cdr:y>
    </cdr:from>
    <cdr:to>
      <cdr:x>0.37228</cdr:x>
      <cdr:y>0.65437</cdr:y>
    </cdr:to>
    <cdr:sp macro="" textlink="">
      <cdr:nvSpPr>
        <cdr:cNvPr id="9" name="TextBox 2"/>
        <cdr:cNvSpPr txBox="1"/>
      </cdr:nvSpPr>
      <cdr:spPr>
        <a:xfrm xmlns:a="http://schemas.openxmlformats.org/drawingml/2006/main">
          <a:off x="1913580" y="3818581"/>
          <a:ext cx="1312905" cy="2917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0.18423</cdr:x>
      <cdr:y>0.63415</cdr:y>
    </cdr:from>
    <cdr:to>
      <cdr:x>0.28967</cdr:x>
      <cdr:y>0.77932</cdr:y>
    </cdr:to>
    <cdr:sp macro="" textlink="">
      <cdr:nvSpPr>
        <cdr:cNvPr id="10" name="TextBox 4"/>
        <cdr:cNvSpPr txBox="1"/>
      </cdr:nvSpPr>
      <cdr:spPr>
        <a:xfrm xmlns:a="http://schemas.openxmlformats.org/drawingml/2006/main">
          <a:off x="1597742" y="399435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0.67555</cdr:x>
      <cdr:y>0.91455</cdr:y>
    </cdr:from>
    <cdr:to>
      <cdr:x>0.93941</cdr:x>
      <cdr:y>0.96273</cdr:y>
    </cdr:to>
    <cdr:sp macro="" textlink="">
      <cdr:nvSpPr>
        <cdr:cNvPr id="6" name="TextBox 5"/>
        <cdr:cNvSpPr txBox="1"/>
      </cdr:nvSpPr>
      <cdr:spPr>
        <a:xfrm xmlns:a="http://schemas.openxmlformats.org/drawingml/2006/main">
          <a:off x="5852764" y="5257800"/>
          <a:ext cx="22860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sz="1200" b="1" dirty="0" smtClean="0"/>
            <a:t>Courtesy of EPB of Chattanooga</a:t>
          </a:r>
          <a:endParaRPr lang="en-US"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0.07109</cdr:x>
      <cdr:y>0.17363</cdr:y>
    </cdr:from>
    <cdr:to>
      <cdr:x>0.07109</cdr:x>
      <cdr:y>0.58346</cdr:y>
    </cdr:to>
    <cdr:cxnSp macro="">
      <cdr:nvCxnSpPr>
        <cdr:cNvPr id="14" name="Straight Connector 13"/>
        <cdr:cNvCxnSpPr/>
      </cdr:nvCxnSpPr>
      <cdr:spPr>
        <a:xfrm xmlns:a="http://schemas.openxmlformats.org/drawingml/2006/main" flipV="1">
          <a:off x="606193" y="983159"/>
          <a:ext cx="0" cy="2320661"/>
        </a:xfrm>
        <a:prstGeom xmlns:a="http://schemas.openxmlformats.org/drawingml/2006/main" prst="line">
          <a:avLst/>
        </a:prstGeom>
        <a:ln xmlns:a="http://schemas.openxmlformats.org/drawingml/2006/main" w="25400">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8D23689-5A12-4119-AFF7-5ECE03839455}" type="datetimeFigureOut">
              <a:rPr lang="en-US" smtClean="0"/>
              <a:pPr/>
              <a:t>11/6/2015</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A96F89B-5AB8-49AB-8FB7-5B8CBCB226BB}" type="slidenum">
              <a:rPr lang="en-US" smtClean="0"/>
              <a:pPr/>
              <a:t>‹#›</a:t>
            </a:fld>
            <a:endParaRPr lang="en-US" dirty="0"/>
          </a:p>
        </p:txBody>
      </p:sp>
    </p:spTree>
    <p:extLst>
      <p:ext uri="{BB962C8B-B14F-4D97-AF65-F5344CB8AC3E}">
        <p14:creationId xmlns:p14="http://schemas.microsoft.com/office/powerpoint/2010/main" val="891249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61A9A3-F5C8-4002-B2DB-5FCC45B68721}" type="datetimeFigureOut">
              <a:rPr lang="en-US" smtClean="0"/>
              <a:pPr/>
              <a:t>11/6/2015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163CC19-565B-4DA8-8585-1EA0F9D10016}" type="slidenum">
              <a:rPr lang="en-US" smtClean="0"/>
              <a:pPr/>
              <a:t>‹#›</a:t>
            </a:fld>
            <a:endParaRPr lang="en-US" dirty="0"/>
          </a:p>
        </p:txBody>
      </p:sp>
    </p:spTree>
    <p:extLst>
      <p:ext uri="{BB962C8B-B14F-4D97-AF65-F5344CB8AC3E}">
        <p14:creationId xmlns:p14="http://schemas.microsoft.com/office/powerpoint/2010/main" val="1336338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2B7E2-B7F7-4601-9923-ECB433A50C27}" type="slidenum">
              <a:rPr lang="en-US" smtClean="0"/>
              <a:pPr/>
              <a:t>2</a:t>
            </a:fld>
            <a:endParaRPr lang="en-US" dirty="0"/>
          </a:p>
        </p:txBody>
      </p:sp>
    </p:spTree>
    <p:extLst>
      <p:ext uri="{BB962C8B-B14F-4D97-AF65-F5344CB8AC3E}">
        <p14:creationId xmlns:p14="http://schemas.microsoft.com/office/powerpoint/2010/main" val="131336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normAutofit/>
          </a:bodyPr>
          <a:lstStyle/>
          <a:p>
            <a:r>
              <a:rPr lang="en-US" dirty="0" smtClean="0"/>
              <a:t>Sources: </a:t>
            </a:r>
          </a:p>
          <a:p>
            <a:r>
              <a:rPr lang="en-US" dirty="0" smtClean="0"/>
              <a:t>SMUD (2013). SmartPricing Options Interim Evaluation.  Sacramento Municipal</a:t>
            </a:r>
            <a:r>
              <a:rPr lang="en-US" baseline="0" dirty="0" smtClean="0"/>
              <a:t> Utility District and </a:t>
            </a:r>
            <a:r>
              <a:rPr lang="en-US" dirty="0" smtClean="0"/>
              <a:t>Freeman, Sullivan &amp; Co.</a:t>
            </a:r>
            <a:r>
              <a:rPr lang="en-US" baseline="0" dirty="0" smtClean="0"/>
              <a:t>: October 2013.</a:t>
            </a:r>
          </a:p>
          <a:p>
            <a:pPr algn="l"/>
            <a:r>
              <a:rPr lang="en-US" sz="1200" dirty="0" smtClean="0"/>
              <a:t>“Provide SmartPricing Options Pilot Final Evaluation Results”. Board Policy Committee,</a:t>
            </a:r>
            <a:r>
              <a:rPr lang="en-US" sz="1200" baseline="0" dirty="0" smtClean="0"/>
              <a:t> </a:t>
            </a:r>
            <a:r>
              <a:rPr lang="en-US" sz="1200" dirty="0" smtClean="0"/>
              <a:t>Agenda Item #1.  June 17, 2014.</a:t>
            </a:r>
          </a:p>
          <a:p>
            <a:pPr algn="l"/>
            <a:endParaRPr lang="en-US" dirty="0"/>
          </a:p>
          <a:p>
            <a:pPr algn="l"/>
            <a:r>
              <a:rPr lang="en-US" dirty="0" smtClean="0"/>
              <a:t>Notes:</a:t>
            </a:r>
          </a:p>
          <a:p>
            <a:pPr algn="l"/>
            <a:endParaRPr lang="en-US" dirty="0"/>
          </a:p>
          <a:p>
            <a:pPr algn="l"/>
            <a:r>
              <a:rPr lang="en-US" dirty="0" smtClean="0"/>
              <a:t>SMUD has 600,000 customers</a:t>
            </a:r>
          </a:p>
          <a:p>
            <a:pPr algn="l"/>
            <a:r>
              <a:rPr lang="en-US" dirty="0" smtClean="0"/>
              <a:t>$308 million total project cost; $10 million for the pricing study (SmartPricing Options)</a:t>
            </a:r>
          </a:p>
          <a:p>
            <a:pPr algn="l"/>
            <a:r>
              <a:rPr lang="en-US" dirty="0" smtClean="0"/>
              <a:t>Approx 5000 customers enrolled in the study</a:t>
            </a:r>
          </a:p>
          <a:p>
            <a:pPr algn="l"/>
            <a:endParaRPr lang="en-US" dirty="0" smtClean="0"/>
          </a:p>
          <a:p>
            <a:pPr algn="l"/>
            <a:endParaRPr lang="en-US" dirty="0" smtClean="0"/>
          </a:p>
          <a:p>
            <a:endParaRPr lang="en-US" dirty="0"/>
          </a:p>
        </p:txBody>
      </p:sp>
      <p:sp>
        <p:nvSpPr>
          <p:cNvPr id="4" name="Slide Number Placeholder 3"/>
          <p:cNvSpPr>
            <a:spLocks noGrp="1"/>
          </p:cNvSpPr>
          <p:nvPr>
            <p:ph type="sldNum" sz="quarter" idx="10"/>
          </p:nvPr>
        </p:nvSpPr>
        <p:spPr/>
        <p:txBody>
          <a:bodyPr/>
          <a:lstStyle/>
          <a:p>
            <a:fld id="{A163CC19-565B-4DA8-8585-1EA0F9D10016}" type="slidenum">
              <a:rPr lang="en-US" smtClean="0"/>
              <a:pPr/>
              <a:t>3</a:t>
            </a:fld>
            <a:endParaRPr lang="en-US" dirty="0"/>
          </a:p>
        </p:txBody>
      </p:sp>
    </p:spTree>
    <p:extLst>
      <p:ext uri="{BB962C8B-B14F-4D97-AF65-F5344CB8AC3E}">
        <p14:creationId xmlns:p14="http://schemas.microsoft.com/office/powerpoint/2010/main" val="389369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itchFamily="34" charset="0"/>
              <a:buNone/>
            </a:pPr>
            <a:r>
              <a:rPr lang="en-US" b="1" u="sng" dirty="0" smtClean="0"/>
              <a:t>Chattanooga</a:t>
            </a:r>
            <a:r>
              <a:rPr lang="en-US" b="1" u="sng" baseline="0" dirty="0" smtClean="0"/>
              <a:t> example demonstrates use of Smart Grid Technologies and application of the ICE Calculator damage estimation tool</a:t>
            </a:r>
            <a:endParaRPr lang="en-US" b="1" u="sng" dirty="0" smtClean="0"/>
          </a:p>
          <a:p>
            <a:pPr marL="228576" indent="-228576">
              <a:buFont typeface="Arial" pitchFamily="34" charset="0"/>
              <a:buChar char="•"/>
            </a:pPr>
            <a:r>
              <a:rPr lang="en-US" sz="1000" dirty="0" smtClean="0"/>
              <a:t>An</a:t>
            </a:r>
            <a:r>
              <a:rPr lang="en-US" sz="1000" baseline="0" dirty="0" smtClean="0"/>
              <a:t> outstanding example of how smart grid technology has avoided costs to customers and utilities by millions of dollars is in the July 2012 storm (derecho) response in Chattanooga, TN.  </a:t>
            </a:r>
            <a:endParaRPr lang="en-US" sz="1000" dirty="0" smtClean="0"/>
          </a:p>
          <a:p>
            <a:pPr marL="228576" indent="-228576">
              <a:buFont typeface="Arial" pitchFamily="34" charset="0"/>
              <a:buChar char="•"/>
            </a:pPr>
            <a:r>
              <a:rPr lang="en-US" sz="1000" dirty="0" smtClean="0"/>
              <a:t>EPB of</a:t>
            </a:r>
            <a:r>
              <a:rPr lang="en-US" sz="1000" baseline="0" dirty="0" smtClean="0"/>
              <a:t> </a:t>
            </a:r>
            <a:r>
              <a:rPr lang="en-US" sz="1000" dirty="0" smtClean="0"/>
              <a:t>Chattanooga estimated that power outages resulted in an annual cost of $100 million to the community.</a:t>
            </a:r>
          </a:p>
          <a:p>
            <a:pPr marL="228576" indent="-228576">
              <a:buFont typeface="Arial" pitchFamily="34" charset="0"/>
              <a:buChar char="•"/>
            </a:pPr>
            <a:r>
              <a:rPr lang="en-US" sz="1000" dirty="0" smtClean="0"/>
              <a:t>With an SGIG grant, EPB deployed a city-wide fiber optic system to support grid and other city operations, as well as automated feeder switches and smart meters.</a:t>
            </a:r>
          </a:p>
          <a:p>
            <a:pPr marL="228576" indent="-228576">
              <a:buFont typeface="Arial" pitchFamily="34" charset="0"/>
              <a:buChar char="•"/>
            </a:pPr>
            <a:r>
              <a:rPr lang="en-US" sz="1000" dirty="0" smtClean="0"/>
              <a:t>The  July 5, 2012 wind storm was the same derecho that hit the East Coast.  Although, 80,000 customers were affected, the installed automated feeder switches restored power to 40,000 customers within 1-2 seconds.</a:t>
            </a:r>
          </a:p>
          <a:p>
            <a:pPr marL="228576" marR="0" indent="-228576"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rPr>
              <a:t>Also, the utility was able to restore power 1.5 days earlier as a result of the smart grid technology saving the utility approx $1.4 million.</a:t>
            </a:r>
          </a:p>
          <a:p>
            <a:pPr marL="228576" indent="-228576">
              <a:buFont typeface="Arial" pitchFamily="34" charset="0"/>
              <a:buChar char="•"/>
            </a:pPr>
            <a:r>
              <a:rPr lang="en-US" sz="1000" kern="1200" dirty="0" smtClean="0">
                <a:solidFill>
                  <a:schemeClr val="tx1"/>
                </a:solidFill>
              </a:rPr>
              <a:t>We can apply the Interruption Cost Estimation (ICE) Calculator to determine the avoided costs or damages to customers based on the avoided outage hours and understanding the make-up of the customer population where outage duration was reduced.</a:t>
            </a:r>
          </a:p>
          <a:p>
            <a:pPr marL="228576" indent="-228576">
              <a:buFont typeface="Arial" pitchFamily="34" charset="0"/>
              <a:buChar char="•"/>
            </a:pPr>
            <a:r>
              <a:rPr lang="en-US" sz="1000" kern="1200" dirty="0" smtClean="0">
                <a:solidFill>
                  <a:schemeClr val="tx1"/>
                </a:solidFill>
              </a:rPr>
              <a:t>The ICE Calculator applies customer damage information obtained from 24 utility surveys conducted from 1998 – present</a:t>
            </a:r>
            <a:r>
              <a:rPr lang="en-US" sz="1000" kern="1200" baseline="0" dirty="0" smtClean="0">
                <a:solidFill>
                  <a:schemeClr val="tx1"/>
                </a:solidFill>
              </a:rPr>
              <a:t> (data for residential, commercial and industrial customer types).</a:t>
            </a:r>
          </a:p>
          <a:p>
            <a:pPr marL="228576" indent="-228576">
              <a:buFont typeface="Arial" pitchFamily="34" charset="0"/>
              <a:buChar char="•"/>
            </a:pPr>
            <a:r>
              <a:rPr lang="en-US" sz="1000" kern="1200" baseline="0" dirty="0" smtClean="0">
                <a:solidFill>
                  <a:schemeClr val="tx1"/>
                </a:solidFill>
              </a:rPr>
              <a:t>With help from utilities, DOE will continue to gather information on customer damages from “blue-sky” reliability events, as well as from major, high-impact events. </a:t>
            </a:r>
            <a:endParaRPr lang="en-US" sz="1000" kern="1200" dirty="0" smtClean="0">
              <a:solidFill>
                <a:schemeClr val="tx1"/>
              </a:solidFill>
            </a:endParaRPr>
          </a:p>
          <a:p>
            <a:pPr marL="228576" indent="-228576">
              <a:buFont typeface="Arial" pitchFamily="34" charset="0"/>
              <a:buChar char="•"/>
            </a:pPr>
            <a:r>
              <a:rPr lang="en-US" sz="1000" kern="1200" dirty="0" smtClean="0">
                <a:solidFill>
                  <a:schemeClr val="tx1"/>
                </a:solidFill>
              </a:rPr>
              <a:t>Also, DOE will work with utilities to gather information that correlates i</a:t>
            </a:r>
            <a:r>
              <a:rPr lang="en-US" sz="1000" kern="1200" baseline="0" dirty="0" smtClean="0">
                <a:solidFill>
                  <a:schemeClr val="tx1"/>
                </a:solidFill>
              </a:rPr>
              <a:t>nfrastructure upgrades (e.g., asset hardening, smart grid deployment, and DER deployment, including microgrids) with reliability/resiliency improvement.</a:t>
            </a:r>
          </a:p>
          <a:p>
            <a:pPr marL="685776" lvl="1" indent="-228576">
              <a:buFont typeface="Arial" pitchFamily="34" charset="0"/>
              <a:buChar char="•"/>
            </a:pPr>
            <a:r>
              <a:rPr lang="en-US" sz="1000" kern="1200" baseline="0" dirty="0" smtClean="0">
                <a:solidFill>
                  <a:schemeClr val="tx1"/>
                </a:solidFill>
              </a:rPr>
              <a:t>Currently, working with several utilities to develop case studies to show costs/benefits from specific types of infrastructure upgrades.</a:t>
            </a:r>
          </a:p>
          <a:p>
            <a:pPr marL="685776" lvl="1" indent="-228576">
              <a:buFont typeface="Arial" pitchFamily="34" charset="0"/>
              <a:buChar char="•"/>
            </a:pPr>
            <a:r>
              <a:rPr lang="en-US" sz="1000" kern="1200" dirty="0" smtClean="0">
                <a:solidFill>
                  <a:schemeClr val="tx1"/>
                </a:solidFill>
              </a:rPr>
              <a:t>Also working with EPRI and IEEE in this area.</a:t>
            </a:r>
          </a:p>
          <a:p>
            <a:pPr marL="228576" lvl="0" indent="-228576">
              <a:buFont typeface="Arial" pitchFamily="34" charset="0"/>
              <a:buChar char="•"/>
            </a:pPr>
            <a:r>
              <a:rPr lang="en-US" sz="1000" kern="1200" dirty="0" smtClean="0">
                <a:solidFill>
                  <a:schemeClr val="tx1"/>
                </a:solidFill>
              </a:rPr>
              <a:t>The</a:t>
            </a:r>
            <a:r>
              <a:rPr lang="en-US" sz="1000" kern="1200" baseline="0" dirty="0" smtClean="0">
                <a:solidFill>
                  <a:schemeClr val="tx1"/>
                </a:solidFill>
              </a:rPr>
              <a:t> objective is to advance cost/benefit analysis methodology that can help utilities choose an optimum set of infrastructure upgrades given constrained resources.</a:t>
            </a:r>
            <a:endParaRPr lang="en-US" sz="1000" kern="1200" dirty="0" smtClean="0">
              <a:solidFill>
                <a:schemeClr val="tx1"/>
              </a:solidFill>
            </a:endParaRPr>
          </a:p>
          <a:p>
            <a:pPr marL="0" indent="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E3721B9F-70CF-407C-ABAC-8CBD4B833730}" type="slidenum">
              <a:rPr lang="en-US" smtClean="0"/>
              <a:pPr/>
              <a:t>4</a:t>
            </a:fld>
            <a:endParaRPr lang="en-US" dirty="0"/>
          </a:p>
        </p:txBody>
      </p:sp>
    </p:spTree>
    <p:extLst>
      <p:ext uri="{BB962C8B-B14F-4D97-AF65-F5344CB8AC3E}">
        <p14:creationId xmlns:p14="http://schemas.microsoft.com/office/powerpoint/2010/main" val="255813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Studies </a:t>
            </a:r>
            <a:r>
              <a:rPr lang="en-US" dirty="0"/>
              <a:t>dating back to the 1980s have shown that small reductions in distribution voltage can reduce electricity demand from customer equipment and save energy. This has become known as “conservation voltage reduction (CVR)”.</a:t>
            </a:r>
          </a:p>
          <a:p>
            <a:endParaRPr lang="en-US" dirty="0"/>
          </a:p>
          <a:p>
            <a:r>
              <a:rPr lang="en-US" dirty="0"/>
              <a:t>Recent utility pilot programs have demonstrated that lowering distribution voltage by 1% can reduce demand and energy consumption by 1% or more</a:t>
            </a:r>
            <a:r>
              <a:rPr lang="en-US" dirty="0" smtClean="0"/>
              <a:t>.</a:t>
            </a:r>
          </a:p>
          <a:p>
            <a:endParaRPr lang="en-US" dirty="0" smtClean="0"/>
          </a:p>
          <a:p>
            <a:r>
              <a:rPr lang="en-US" dirty="0" smtClean="0"/>
              <a:t>In addition:</a:t>
            </a:r>
          </a:p>
          <a:p>
            <a:endParaRPr lang="en-US" dirty="0"/>
          </a:p>
          <a:p>
            <a:r>
              <a:rPr lang="en-US" dirty="0" smtClean="0"/>
              <a:t>25 SGIG projects are deploying advanced VVC:</a:t>
            </a:r>
          </a:p>
          <a:p>
            <a:pPr marL="344488" indent="-225425">
              <a:buFont typeface="Arial" pitchFamily="34" charset="0"/>
              <a:buChar char="•"/>
            </a:pPr>
            <a:r>
              <a:rPr lang="en-US" sz="1100" dirty="0" smtClean="0"/>
              <a:t>11 are applying conservation voltage reduction (CVR) to reduce peak load –</a:t>
            </a:r>
          </a:p>
          <a:p>
            <a:pPr marL="688975" lvl="1" indent="-225425">
              <a:buSzPct val="100000"/>
              <a:buFont typeface="Wingdings" pitchFamily="2" charset="2"/>
              <a:buChar char="§"/>
            </a:pPr>
            <a:r>
              <a:rPr lang="en-US" sz="1000" dirty="0" smtClean="0"/>
              <a:t>Up to 200 MW reduction for one utility (over 100’s of circuits)</a:t>
            </a:r>
          </a:p>
          <a:p>
            <a:pPr marL="344488" indent="-225425">
              <a:buFont typeface="Arial" pitchFamily="34" charset="0"/>
              <a:buChar char="•"/>
            </a:pPr>
            <a:r>
              <a:rPr lang="en-US" sz="1100" dirty="0" smtClean="0"/>
              <a:t>7 are using CVR to reduce energy consumption</a:t>
            </a:r>
          </a:p>
          <a:p>
            <a:pPr marL="344488" indent="-225425">
              <a:buFont typeface="Arial" pitchFamily="34" charset="0"/>
              <a:buChar char="•"/>
            </a:pPr>
            <a:r>
              <a:rPr lang="en-US" sz="1100" dirty="0" smtClean="0"/>
              <a:t>Many are improving ability for reactive power compensation</a:t>
            </a:r>
          </a:p>
          <a:p>
            <a:pPr marL="344488" indent="-225425">
              <a:buFont typeface="Arial" pitchFamily="34" charset="0"/>
              <a:buChar char="•"/>
            </a:pPr>
            <a:r>
              <a:rPr lang="en-US" sz="1100" dirty="0" smtClean="0"/>
              <a:t>Multitude of equipment integration and control schemes –</a:t>
            </a:r>
          </a:p>
          <a:p>
            <a:pPr marL="688975" lvl="1" indent="-225425">
              <a:buFont typeface="Wingdings" pitchFamily="2" charset="2"/>
              <a:buChar char="§"/>
            </a:pPr>
            <a:r>
              <a:rPr lang="en-US" sz="900" dirty="0" smtClean="0"/>
              <a:t>Many are applying distributed management systems</a:t>
            </a:r>
          </a:p>
          <a:p>
            <a:pPr marL="688975" lvl="1" indent="-225425">
              <a:buFont typeface="Wingdings" pitchFamily="2" charset="2"/>
              <a:buChar char="§"/>
            </a:pPr>
            <a:r>
              <a:rPr lang="en-US" sz="900" dirty="0" smtClean="0"/>
              <a:t>Some are using smart meter data</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A163CC19-565B-4DA8-8585-1EA0F9D10016}" type="slidenum">
              <a:rPr lang="en-US" smtClean="0"/>
              <a:pPr/>
              <a:t>5</a:t>
            </a:fld>
            <a:endParaRPr lang="en-US" dirty="0"/>
          </a:p>
        </p:txBody>
      </p:sp>
    </p:spTree>
    <p:extLst>
      <p:ext uri="{BB962C8B-B14F-4D97-AF65-F5344CB8AC3E}">
        <p14:creationId xmlns:p14="http://schemas.microsoft.com/office/powerpoint/2010/main" val="260737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11472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23410"/>
          </a:xfrm>
        </p:spPr>
        <p:txBody>
          <a:bodyPr>
            <a:noAutofit/>
          </a:bodyPr>
          <a:lstStyle/>
          <a:p>
            <a:endParaRPr lang="en-US" sz="900" dirty="0"/>
          </a:p>
        </p:txBody>
      </p:sp>
      <p:sp>
        <p:nvSpPr>
          <p:cNvPr id="4" name="Slide Number Placeholder 3"/>
          <p:cNvSpPr>
            <a:spLocks noGrp="1"/>
          </p:cNvSpPr>
          <p:nvPr>
            <p:ph type="sldNum" sz="quarter" idx="10"/>
          </p:nvPr>
        </p:nvSpPr>
        <p:spPr/>
        <p:txBody>
          <a:bodyPr/>
          <a:lstStyle/>
          <a:p>
            <a:fld id="{A163CC19-565B-4DA8-8585-1EA0F9D10016}" type="slidenum">
              <a:rPr lang="en-US" smtClean="0"/>
              <a:pPr/>
              <a:t>9</a:t>
            </a:fld>
            <a:endParaRPr lang="en-US"/>
          </a:p>
        </p:txBody>
      </p:sp>
    </p:spTree>
    <p:extLst>
      <p:ext uri="{BB962C8B-B14F-4D97-AF65-F5344CB8AC3E}">
        <p14:creationId xmlns:p14="http://schemas.microsoft.com/office/powerpoint/2010/main" val="275637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4419600"/>
            <a:ext cx="7239000" cy="914400"/>
          </a:xfrm>
          <a:prstGeom prst="rect">
            <a:avLst/>
          </a:prstGeom>
        </p:spPr>
        <p:txBody>
          <a:bodyPr anchor="ctr">
            <a:noAutofit/>
          </a:bodyPr>
          <a:lstStyle>
            <a:lvl1pPr algn="l">
              <a:defRPr sz="4000" b="1">
                <a:solidFill>
                  <a:schemeClr val="bg1">
                    <a:lumMod val="95000"/>
                  </a:schemeClr>
                </a:solidFill>
                <a:latin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6200" y="5334000"/>
            <a:ext cx="8153400" cy="609600"/>
          </a:xfrm>
          <a:prstGeom prst="rect">
            <a:avLst/>
          </a:prstGeom>
        </p:spPr>
        <p:txBody>
          <a:bodyPr anchor="ctr"/>
          <a:lstStyle>
            <a:lvl1pPr marL="0" indent="0" algn="l">
              <a:buNone/>
              <a:defRPr sz="2800"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ubtitle 2"/>
          <p:cNvSpPr txBox="1">
            <a:spLocks/>
          </p:cNvSpPr>
          <p:nvPr userDrawn="1"/>
        </p:nvSpPr>
        <p:spPr>
          <a:xfrm>
            <a:off x="5562600" y="2514600"/>
            <a:ext cx="3429000" cy="1447800"/>
          </a:xfrm>
          <a:prstGeom prst="rect">
            <a:avLst/>
          </a:prstGeom>
        </p:spPr>
        <p:txBody>
          <a:bodyPr/>
          <a:lstStyle>
            <a:lvl1pPr marL="0" indent="0" algn="l">
              <a:buNone/>
              <a:defRPr sz="32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Office of Electricity Delivery &amp; Energy Reliability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5F739D47-BF5C-4F21-8DD2-5BC4A591B4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1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99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748339"/>
            <a:ext cx="5486400" cy="5762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F739D47-BF5C-4F21-8DD2-5BC4A591B4B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F739D47-BF5C-4F21-8DD2-5BC4A591B4B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0668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6019800" cy="5410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F739D47-BF5C-4F21-8DD2-5BC4A591B4B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7010400" y="6553200"/>
            <a:ext cx="2133600" cy="304800"/>
          </a:xfrm>
          <a:prstGeom prst="rect">
            <a:avLst/>
          </a:prstGeom>
        </p:spPr>
        <p:txBody>
          <a:bodyPr vert="horz" lIns="91440" tIns="45720" rIns="91440" bIns="45720" rtlCol="0" anchor="ctr"/>
          <a:lstStyle>
            <a:lvl1pPr algn="r">
              <a:defRPr sz="1200" b="1" smtClean="0">
                <a:solidFill>
                  <a:schemeClr val="tx1">
                    <a:tint val="75000"/>
                  </a:schemeClr>
                </a:solidFill>
              </a:defRPr>
            </a:lvl1pPr>
          </a:lstStyle>
          <a:p>
            <a:pPr>
              <a:defRPr/>
            </a:pPr>
            <a:fld id="{6CDB4D0A-17E2-4EB6-8032-C38856955A79}" type="slidenum">
              <a:rPr lang="en-US"/>
              <a:pPr>
                <a:defRPr/>
              </a:pPr>
              <a:t>‹#›</a:t>
            </a:fld>
            <a:endParaRPr lang="en-US" dirty="0"/>
          </a:p>
        </p:txBody>
      </p:sp>
    </p:spTree>
    <p:extLst>
      <p:ext uri="{BB962C8B-B14F-4D97-AF65-F5344CB8AC3E}">
        <p14:creationId xmlns:p14="http://schemas.microsoft.com/office/powerpoint/2010/main" val="3456733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888" y="207963"/>
            <a:ext cx="7685087"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20738" y="1457325"/>
            <a:ext cx="3975100" cy="46339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8238" y="1457325"/>
            <a:ext cx="3975100" cy="46339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8705850" y="6534150"/>
            <a:ext cx="526473" cy="233548"/>
          </a:xfrm>
          <a:prstGeom prst="rect">
            <a:avLst/>
          </a:prstGeom>
          <a:noFill/>
        </p:spPr>
        <p:txBody>
          <a:bodyPr wrap="square" tIns="91440" bIns="91440" rtlCol="0" anchor="ctr">
            <a:noAutofit/>
          </a:bodyPr>
          <a:lstStyle/>
          <a:p>
            <a:pPr marL="0" indent="0">
              <a:buFont typeface="Arial" pitchFamily="34" charset="0"/>
              <a:buNone/>
            </a:pPr>
            <a:fld id="{1753A05B-CB96-436E-B277-DFD293FE756D}" type="slidenum">
              <a:rPr lang="en-US" sz="1100" smtClean="0">
                <a:solidFill>
                  <a:schemeClr val="tx1"/>
                </a:solidFill>
              </a:rPr>
              <a:pPr marL="0" indent="0">
                <a:buFont typeface="Arial" pitchFamily="34" charset="0"/>
                <a:buNone/>
              </a:pPr>
              <a:t>‹#›</a:t>
            </a:fld>
            <a:endParaRPr lang="en-US" sz="1100" dirty="0" smtClean="0">
              <a:solidFill>
                <a:schemeClr val="tx1"/>
              </a:solidFill>
            </a:endParaRPr>
          </a:p>
        </p:txBody>
      </p:sp>
    </p:spTree>
    <p:extLst>
      <p:ext uri="{BB962C8B-B14F-4D97-AF65-F5344CB8AC3E}">
        <p14:creationId xmlns:p14="http://schemas.microsoft.com/office/powerpoint/2010/main" val="40388091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rumb Trail, Tag Line &amp;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bwMode="white">
          <a:xfrm>
            <a:off x="990600" y="0"/>
            <a:ext cx="8153400" cy="914400"/>
          </a:xfrm>
          <a:prstGeom prst="rect">
            <a:avLst/>
          </a:prstGeom>
        </p:spPr>
        <p:txBody>
          <a:bodyPr lIns="91440" anchor="ctr"/>
          <a:lstStyle>
            <a:lvl1pPr marL="0" indent="0" algn="ctr">
              <a:lnSpc>
                <a:spcPct val="100000"/>
              </a:lnSpc>
              <a:spcBef>
                <a:spcPts val="0"/>
              </a:spcBef>
              <a:defRPr lang="en-US" sz="2400" b="0" i="0" kern="1200" dirty="0" smtClean="0">
                <a:solidFill>
                  <a:schemeClr val="bg1"/>
                </a:solidFill>
                <a:latin typeface="Verdana" pitchFamily="34" charset="0"/>
                <a:ea typeface="+mn-ea"/>
                <a:cs typeface="Arial" pitchFamily="34" charset="0"/>
              </a:defRPr>
            </a:lvl1pPr>
          </a:lstStyle>
          <a:p>
            <a:pPr marL="285750" lvl="0" indent="-285750" algn="l" rtl="0" eaLnBrk="1" fontAlgn="base" hangingPunct="1">
              <a:lnSpc>
                <a:spcPct val="95000"/>
              </a:lnSpc>
              <a:spcBef>
                <a:spcPct val="40000"/>
              </a:spcBef>
              <a:spcAft>
                <a:spcPct val="0"/>
              </a:spcAft>
              <a:buNone/>
            </a:pPr>
            <a:r>
              <a:rPr lang="en-US" dirty="0" smtClean="0"/>
              <a:t>Section » Subsection › Description</a:t>
            </a:r>
          </a:p>
        </p:txBody>
      </p:sp>
      <p:sp>
        <p:nvSpPr>
          <p:cNvPr id="11" name="Text Placeholder 11"/>
          <p:cNvSpPr>
            <a:spLocks noGrp="1"/>
          </p:cNvSpPr>
          <p:nvPr>
            <p:ph type="body" sz="quarter" idx="10" hasCustomPrompt="1"/>
          </p:nvPr>
        </p:nvSpPr>
        <p:spPr>
          <a:xfrm>
            <a:off x="304800" y="914400"/>
            <a:ext cx="8507104" cy="609600"/>
          </a:xfrm>
          <a:prstGeom prst="rect">
            <a:avLst/>
          </a:prstGeom>
        </p:spPr>
        <p:txBody>
          <a:bodyPr anchor="t" anchorCtr="0"/>
          <a:lstStyle>
            <a:lvl1pPr marL="0" indent="0">
              <a:lnSpc>
                <a:spcPct val="100000"/>
              </a:lnSpc>
              <a:defRPr sz="2000" b="1" i="0" baseline="0">
                <a:solidFill>
                  <a:schemeClr val="tx1"/>
                </a:solidFill>
                <a:latin typeface="Calibri" pitchFamily="34" charset="0"/>
                <a:cs typeface="Arial" pitchFamily="34" charset="0"/>
              </a:defRPr>
            </a:lvl1pPr>
          </a:lstStyle>
          <a:p>
            <a:pPr lvl="0"/>
            <a:r>
              <a:rPr lang="en-US" dirty="0" smtClean="0"/>
              <a:t>Click to enter tagline text. The tagline should be a complete sentence with a period.</a:t>
            </a:r>
          </a:p>
        </p:txBody>
      </p:sp>
      <p:sp>
        <p:nvSpPr>
          <p:cNvPr id="19" name="Content Placeholder 3"/>
          <p:cNvSpPr>
            <a:spLocks noGrp="1"/>
          </p:cNvSpPr>
          <p:nvPr>
            <p:ph sz="quarter" idx="11"/>
          </p:nvPr>
        </p:nvSpPr>
        <p:spPr>
          <a:xfrm>
            <a:off x="304800" y="1676400"/>
            <a:ext cx="8534400" cy="4419600"/>
          </a:xfrm>
          <a:prstGeom prst="rect">
            <a:avLst/>
          </a:prstGeom>
          <a:ln w="12700">
            <a:noFill/>
          </a:ln>
        </p:spPr>
        <p:txBody>
          <a:bodyPr tIns="91440" bIns="91440"/>
          <a:lstStyle>
            <a:lvl1pPr marL="177800" indent="-177800">
              <a:lnSpc>
                <a:spcPct val="100000"/>
              </a:lnSpc>
              <a:buSzPct val="125000"/>
              <a:buFont typeface="Arial" pitchFamily="34" charset="0"/>
              <a:buChar char="•"/>
              <a:defRPr sz="1600" i="0">
                <a:solidFill>
                  <a:schemeClr val="tx1"/>
                </a:solidFill>
              </a:defRPr>
            </a:lvl1pPr>
            <a:lvl2pPr marL="341313" indent="-163513">
              <a:lnSpc>
                <a:spcPct val="100000"/>
              </a:lnSpc>
              <a:buFont typeface="Palatino Linotype" pitchFamily="18" charset="0"/>
              <a:buChar char="–"/>
              <a:defRPr sz="1600">
                <a:solidFill>
                  <a:schemeClr val="tx1"/>
                </a:solidFill>
              </a:defRPr>
            </a:lvl2pPr>
            <a:lvl3pPr marL="519113" indent="-177800">
              <a:lnSpc>
                <a:spcPct val="100000"/>
              </a:lnSpc>
              <a:buFont typeface="Courier New" pitchFamily="49" charset="0"/>
              <a:buChar char="o"/>
              <a:defRPr sz="1600">
                <a:solidFill>
                  <a:schemeClr val="tx1"/>
                </a:solidFill>
              </a:defRPr>
            </a:lvl3pPr>
            <a:lvl4pPr marL="682625" indent="-163513">
              <a:lnSpc>
                <a:spcPct val="100000"/>
              </a:lnSpc>
              <a:buFont typeface="Palatino Linotype" pitchFamily="18" charset="0"/>
              <a:buChar char="›"/>
              <a:defRPr sz="1600" i="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220308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F739D47-BF5C-4F21-8DD2-5BC4A591B4B7}" type="slidenum">
              <a:rPr lang="en-US" smtClean="0"/>
              <a:pPr/>
              <a:t>‹#›</a:t>
            </a:fld>
            <a:endParaRPr lang="en-US" dirty="0"/>
          </a:p>
        </p:txBody>
      </p:sp>
      <p:sp>
        <p:nvSpPr>
          <p:cNvPr id="4" name="Content Placeholder 2"/>
          <p:cNvSpPr>
            <a:spLocks noGrp="1"/>
          </p:cNvSpPr>
          <p:nvPr>
            <p:ph idx="1"/>
          </p:nvPr>
        </p:nvSpPr>
        <p:spPr>
          <a:xfrm>
            <a:off x="304800" y="533400"/>
            <a:ext cx="8610600" cy="5943600"/>
          </a:xfrm>
          <a:prstGeom prst="rect">
            <a:avLst/>
          </a:prstGeo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1981201"/>
            <a:ext cx="7239000" cy="1828799"/>
          </a:xfrm>
          <a:prstGeom prst="rect">
            <a:avLst/>
          </a:prstGeom>
        </p:spPr>
        <p:txBody>
          <a:bodyPr>
            <a:noAutofit/>
          </a:bodyPr>
          <a:lstStyle>
            <a:lvl1pPr algn="l">
              <a:defRPr sz="4800" b="1">
                <a:solidFill>
                  <a:schemeClr val="bg1">
                    <a:lumMod val="95000"/>
                  </a:schemeClr>
                </a:solidFill>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0" y="3810000"/>
            <a:ext cx="6400800" cy="609600"/>
          </a:xfrm>
          <a:prstGeom prst="rect">
            <a:avLst/>
          </a:prstGeom>
        </p:spPr>
        <p:txBody>
          <a:bodyPr/>
          <a:lstStyle>
            <a:lvl1pPr marL="0" indent="0" algn="l">
              <a:buNone/>
              <a:defRPr sz="32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5F739D47-BF5C-4F21-8DD2-5BC4A591B4B7}"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5F739D47-BF5C-4F21-8DD2-5BC4A591B4B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492876"/>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2667000" y="6492876"/>
            <a:ext cx="38100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010400" y="6492876"/>
            <a:ext cx="2133600" cy="365125"/>
          </a:xfrm>
          <a:prstGeom prst="rect">
            <a:avLst/>
          </a:prstGeom>
        </p:spPr>
        <p:txBody>
          <a:bodyPr/>
          <a:lstStyle/>
          <a:p>
            <a:fld id="{5F739D47-BF5C-4F21-8DD2-5BC4A591B4B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90600"/>
          </a:xfrm>
          <a:prstGeom prst="rect">
            <a:avLst/>
          </a:prstGeom>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5F739D47-BF5C-4F21-8DD2-5BC4A591B4B7}"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5F739D47-BF5C-4F21-8DD2-5BC4A591B4B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5F739D47-BF5C-4F21-8DD2-5BC4A591B4B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1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99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748339"/>
            <a:ext cx="5486400" cy="5762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F739D47-BF5C-4F21-8DD2-5BC4A591B4B7}"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F739D47-BF5C-4F21-8DD2-5BC4A591B4B7}"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066800"/>
            <a:ext cx="2057400" cy="5410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6019800" cy="5410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F739D47-BF5C-4F21-8DD2-5BC4A591B4B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6"/>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2667000" y="6492876"/>
            <a:ext cx="38100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10400" y="6492876"/>
            <a:ext cx="2133600" cy="365125"/>
          </a:xfrm>
          <a:prstGeom prst="rect">
            <a:avLst/>
          </a:prstGeom>
        </p:spPr>
        <p:txBody>
          <a:bodyPr/>
          <a:lstStyle/>
          <a:p>
            <a:fld id="{5F739D47-BF5C-4F21-8DD2-5BC4A591B4B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739D47-BF5C-4F21-8DD2-5BC4A591B4B7}" type="slidenum">
              <a:rPr lang="en-US" smtClean="0"/>
              <a:pPr/>
              <a:t>‹#›</a:t>
            </a:fld>
            <a:endParaRPr lang="en-US" dirty="0"/>
          </a:p>
        </p:txBody>
      </p:sp>
      <p:sp>
        <p:nvSpPr>
          <p:cNvPr id="4" name="Content Placeholder 2"/>
          <p:cNvSpPr>
            <a:spLocks noGrp="1"/>
          </p:cNvSpPr>
          <p:nvPr>
            <p:ph idx="1"/>
          </p:nvPr>
        </p:nvSpPr>
        <p:spPr>
          <a:xfrm>
            <a:off x="304800" y="1219200"/>
            <a:ext cx="8610600" cy="5257800"/>
          </a:xfrm>
          <a:prstGeom prst="rect">
            <a:avLst/>
          </a:prstGeo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1981201"/>
            <a:ext cx="7239000" cy="1828799"/>
          </a:xfrm>
        </p:spPr>
        <p:txBody>
          <a:bodyPr>
            <a:noAutofit/>
          </a:bodyPr>
          <a:lstStyle>
            <a:lvl1pPr algn="l">
              <a:defRPr sz="4800" b="1">
                <a:solidFill>
                  <a:schemeClr val="bg1">
                    <a:lumMod val="95000"/>
                  </a:schemeClr>
                </a:solidFill>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0" y="3810000"/>
            <a:ext cx="6400800" cy="609600"/>
          </a:xfrm>
          <a:prstGeom prst="rect">
            <a:avLst/>
          </a:prstGeom>
        </p:spPr>
        <p:txBody>
          <a:bodyPr/>
          <a:lstStyle>
            <a:lvl1pPr marL="0" indent="0" algn="l">
              <a:buNone/>
              <a:defRPr sz="32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5F739D47-BF5C-4F21-8DD2-5BC4A591B4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5F739D47-BF5C-4F21-8DD2-5BC4A591B4B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5F739D47-BF5C-4F21-8DD2-5BC4A591B4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739D47-BF5C-4F21-8DD2-5BC4A591B4B7}" type="slidenum">
              <a:rPr lang="en-US" smtClean="0"/>
              <a:pPr/>
              <a:t>‹#›</a:t>
            </a:fld>
            <a:endParaRPr lang="en-US" dirty="0"/>
          </a:p>
        </p:txBody>
      </p:sp>
      <p:sp>
        <p:nvSpPr>
          <p:cNvPr id="6" name="Text Placeholder 5"/>
          <p:cNvSpPr>
            <a:spLocks noGrp="1"/>
          </p:cNvSpPr>
          <p:nvPr>
            <p:ph type="body" sz="quarter" idx="11"/>
          </p:nvPr>
        </p:nvSpPr>
        <p:spPr>
          <a:xfrm>
            <a:off x="304800" y="1219200"/>
            <a:ext cx="8610600" cy="5181600"/>
          </a:xfrm>
          <a:prstGeom prst="rect">
            <a:avLst/>
          </a:prstGeom>
        </p:spPr>
        <p:txBody>
          <a:bodyPr/>
          <a:lstStyle>
            <a:lvl1pPr>
              <a:defRPr sz="2800" b="1">
                <a:solidFill>
                  <a:schemeClr val="tx2"/>
                </a:solidFill>
              </a:defRPr>
            </a:lvl1pPr>
            <a:lvl2pPr marL="796925" indent="-339725">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a:solidFill>
                  <a:schemeClr val="tx1">
                    <a:tint val="75000"/>
                  </a:schemeClr>
                </a:solidFill>
              </a:defRPr>
            </a:lvl1pPr>
          </a:lstStyle>
          <a:p>
            <a:fld id="{5F739D47-BF5C-4F21-8DD2-5BC4A591B4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5" descr="C:\Documents and Settings\HAMOSIA\Desktop\grid1.jpg"/>
          <p:cNvPicPr>
            <a:picLocks noChangeAspect="1" noChangeArrowheads="1"/>
          </p:cNvPicPr>
          <p:nvPr/>
        </p:nvPicPr>
        <p:blipFill>
          <a:blip r:embed="rId5" cstate="print"/>
          <a:srcRect l="7282" b="5882"/>
          <a:stretch>
            <a:fillRect/>
          </a:stretch>
        </p:blipFill>
        <p:spPr bwMode="auto">
          <a:xfrm>
            <a:off x="0" y="914400"/>
            <a:ext cx="5410200" cy="3657600"/>
          </a:xfrm>
          <a:prstGeom prst="rect">
            <a:avLst/>
          </a:prstGeom>
          <a:noFill/>
          <a:ln w="22225">
            <a:noFill/>
            <a:miter lim="800000"/>
            <a:headEnd/>
            <a:tailEnd/>
          </a:ln>
        </p:spPr>
      </p:pic>
      <p:sp>
        <p:nvSpPr>
          <p:cNvPr id="11" name="Rectangle 10"/>
          <p:cNvSpPr/>
          <p:nvPr/>
        </p:nvSpPr>
        <p:spPr>
          <a:xfrm>
            <a:off x="5410200" y="914400"/>
            <a:ext cx="73152" cy="3657600"/>
          </a:xfrm>
          <a:prstGeom prst="rect">
            <a:avLst/>
          </a:prstGeom>
          <a:solidFill>
            <a:srgbClr val="F4D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4419600"/>
            <a:ext cx="8229600" cy="963930"/>
          </a:xfrm>
          <a:prstGeom prst="rect">
            <a:avLst/>
          </a:prstGeom>
          <a:solidFill>
            <a:srgbClr val="1C6E41"/>
          </a:solidFill>
          <a:ln w="12700">
            <a:solidFill>
              <a:srgbClr val="1C6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316537"/>
            <a:ext cx="8229600" cy="76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OE Seal LoRes"/>
          <p:cNvPicPr>
            <a:picLocks noChangeAspect="1" noChangeArrowheads="1"/>
          </p:cNvPicPr>
          <p:nvPr/>
        </p:nvPicPr>
        <p:blipFill>
          <a:blip r:embed="rId6" cstate="print">
            <a:lum bright="15000" contrast="-15000"/>
          </a:blip>
          <a:srcRect/>
          <a:stretch>
            <a:fillRect/>
          </a:stretch>
        </p:blipFill>
        <p:spPr bwMode="auto">
          <a:xfrm>
            <a:off x="7315200" y="3581400"/>
            <a:ext cx="1828800" cy="18288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b="0">
                <a:solidFill>
                  <a:schemeClr val="tx1">
                    <a:tint val="75000"/>
                  </a:schemeClr>
                </a:solidFill>
              </a:defRPr>
            </a:lvl1pPr>
          </a:lstStyle>
          <a:p>
            <a:fld id="{EA83455A-10A7-4BDE-98D0-66227EB9C90F}" type="slidenum">
              <a:rPr lang="en-US" smtClean="0"/>
              <a:pPr/>
              <a:t>‹#›</a:t>
            </a:fld>
            <a:endParaRPr lang="en-US" dirty="0"/>
          </a:p>
        </p:txBody>
      </p:sp>
      <p:sp>
        <p:nvSpPr>
          <p:cNvPr id="8" name="Rectangle 7"/>
          <p:cNvSpPr/>
          <p:nvPr/>
        </p:nvSpPr>
        <p:spPr>
          <a:xfrm>
            <a:off x="533400" y="3175"/>
            <a:ext cx="8610600" cy="960120"/>
          </a:xfrm>
          <a:prstGeom prst="rect">
            <a:avLst/>
          </a:prstGeom>
          <a:solidFill>
            <a:srgbClr val="1C6E41"/>
          </a:solidFill>
          <a:ln w="12700">
            <a:solidFill>
              <a:srgbClr val="1C6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0"/>
            <a:ext cx="8229600" cy="9906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9" name="Rectangle 8"/>
          <p:cNvSpPr/>
          <p:nvPr/>
        </p:nvSpPr>
        <p:spPr>
          <a:xfrm>
            <a:off x="533400" y="895352"/>
            <a:ext cx="8610600" cy="76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OE Seal LoRes"/>
          <p:cNvPicPr>
            <a:picLocks noChangeAspect="1" noChangeArrowheads="1"/>
          </p:cNvPicPr>
          <p:nvPr/>
        </p:nvPicPr>
        <p:blipFill>
          <a:blip r:embed="rId15" cstate="print">
            <a:lum bright="15000" contrast="-15000"/>
          </a:blip>
          <a:srcRect/>
          <a:stretch>
            <a:fillRect/>
          </a:stretch>
        </p:blipFill>
        <p:spPr bwMode="auto">
          <a:xfrm>
            <a:off x="0" y="-9525"/>
            <a:ext cx="990600" cy="990600"/>
          </a:xfrm>
          <a:prstGeom prst="rect">
            <a:avLst/>
          </a:prstGeom>
          <a:noFill/>
        </p:spPr>
      </p:pic>
      <p:sp>
        <p:nvSpPr>
          <p:cNvPr id="10" name="TextBox 9"/>
          <p:cNvSpPr txBox="1"/>
          <p:nvPr/>
        </p:nvSpPr>
        <p:spPr>
          <a:xfrm>
            <a:off x="0" y="6581002"/>
            <a:ext cx="3429000" cy="276999"/>
          </a:xfrm>
          <a:prstGeom prst="rect">
            <a:avLst/>
          </a:prstGeom>
          <a:noFill/>
        </p:spPr>
        <p:txBody>
          <a:bodyPr wrap="square" rtlCol="0">
            <a:spAutoFit/>
          </a:bodyPr>
          <a:lstStyle/>
          <a:p>
            <a:pPr marL="0" algn="r" defTabSz="914400" rtl="0" eaLnBrk="1" latinLnBrk="0" hangingPunct="1"/>
            <a:r>
              <a:rPr lang="en-US" sz="1200" kern="1200" dirty="0" smtClean="0">
                <a:solidFill>
                  <a:schemeClr val="tx1">
                    <a:tint val="75000"/>
                  </a:schemeClr>
                </a:solidFill>
                <a:latin typeface="+mn-lt"/>
                <a:ea typeface="+mn-ea"/>
                <a:cs typeface="+mn-cs"/>
              </a:rPr>
              <a:t>Office of Electricity Delivery and Energy Reliability</a:t>
            </a:r>
          </a:p>
        </p:txBody>
      </p:sp>
      <p:cxnSp>
        <p:nvCxnSpPr>
          <p:cNvPr id="16" name="Straight Connector 15"/>
          <p:cNvCxnSpPr/>
          <p:nvPr/>
        </p:nvCxnSpPr>
        <p:spPr>
          <a:xfrm>
            <a:off x="76200" y="6567489"/>
            <a:ext cx="8991600" cy="0"/>
          </a:xfrm>
          <a:prstGeom prst="line">
            <a:avLst/>
          </a:prstGeom>
          <a:ln w="222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8" r:id="rId1"/>
    <p:sldLayoutId id="2147483661" r:id="rId2"/>
    <p:sldLayoutId id="2147483662" r:id="rId3"/>
    <p:sldLayoutId id="2147483663" r:id="rId4"/>
    <p:sldLayoutId id="2147483680" r:id="rId5"/>
    <p:sldLayoutId id="2147483664" r:id="rId6"/>
    <p:sldLayoutId id="2147483665" r:id="rId7"/>
    <p:sldLayoutId id="2147483666" r:id="rId8"/>
    <p:sldLayoutId id="2147483667" r:id="rId9"/>
    <p:sldLayoutId id="2147483668" r:id="rId10"/>
    <p:sldLayoutId id="2147483688" r:id="rId11"/>
    <p:sldLayoutId id="2147483700" r:id="rId12"/>
    <p:sldLayoutId id="2147483701" r:id="rId13"/>
  </p:sldLayoutIdLst>
  <p:hf hdr="0" ftr="0" dt="0"/>
  <p:txStyles>
    <p:titleStyle>
      <a:lvl1pPr algn="ctr" defTabSz="914400" rtl="0" eaLnBrk="1" latinLnBrk="0" hangingPunct="1">
        <a:spcBef>
          <a:spcPct val="0"/>
        </a:spcBef>
        <a:buNone/>
        <a:defRPr sz="3600" b="1" kern="1200">
          <a:solidFill>
            <a:schemeClr val="bg1">
              <a:lumMod val="95000"/>
            </a:schemeClr>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34200" y="6583680"/>
            <a:ext cx="2133600" cy="274320"/>
          </a:xfrm>
          <a:prstGeom prst="rect">
            <a:avLst/>
          </a:prstGeom>
        </p:spPr>
        <p:txBody>
          <a:bodyPr vert="horz" lIns="91440" tIns="45720" rIns="91440" bIns="45720" rtlCol="0" anchor="ctr"/>
          <a:lstStyle>
            <a:lvl1pPr algn="r">
              <a:defRPr sz="1200" b="0">
                <a:solidFill>
                  <a:schemeClr val="tx1">
                    <a:tint val="75000"/>
                  </a:schemeClr>
                </a:solidFill>
              </a:defRPr>
            </a:lvl1pPr>
          </a:lstStyle>
          <a:p>
            <a:fld id="{5F739D47-BF5C-4F21-8DD2-5BC4A591B4B7}" type="slidenum">
              <a:rPr lang="en-US" smtClean="0"/>
              <a:pPr/>
              <a:t>‹#›</a:t>
            </a:fld>
            <a:endParaRPr lang="en-US" dirty="0"/>
          </a:p>
        </p:txBody>
      </p:sp>
      <p:sp>
        <p:nvSpPr>
          <p:cNvPr id="10" name="TextBox 9"/>
          <p:cNvSpPr txBox="1"/>
          <p:nvPr/>
        </p:nvSpPr>
        <p:spPr>
          <a:xfrm>
            <a:off x="0" y="6581002"/>
            <a:ext cx="3429000" cy="276999"/>
          </a:xfrm>
          <a:prstGeom prst="rect">
            <a:avLst/>
          </a:prstGeom>
          <a:noFill/>
        </p:spPr>
        <p:txBody>
          <a:bodyPr wrap="square" rtlCol="0">
            <a:spAutoFit/>
          </a:bodyPr>
          <a:lstStyle/>
          <a:p>
            <a:pPr marL="0" algn="r" defTabSz="914400" rtl="0" eaLnBrk="1" latinLnBrk="0" hangingPunct="1"/>
            <a:r>
              <a:rPr lang="en-US" sz="1200" kern="1200" dirty="0" smtClean="0">
                <a:solidFill>
                  <a:schemeClr val="tx1">
                    <a:tint val="75000"/>
                  </a:schemeClr>
                </a:solidFill>
                <a:latin typeface="+mn-lt"/>
                <a:ea typeface="+mn-ea"/>
                <a:cs typeface="+mn-cs"/>
              </a:rPr>
              <a:t>Office of Electricity Delivery and Energy Reliability</a:t>
            </a:r>
          </a:p>
        </p:txBody>
      </p:sp>
      <p:cxnSp>
        <p:nvCxnSpPr>
          <p:cNvPr id="16" name="Straight Connector 15"/>
          <p:cNvCxnSpPr/>
          <p:nvPr/>
        </p:nvCxnSpPr>
        <p:spPr>
          <a:xfrm>
            <a:off x="76200" y="6567489"/>
            <a:ext cx="8991600" cy="0"/>
          </a:xfrm>
          <a:prstGeom prst="line">
            <a:avLst/>
          </a:prstGeom>
          <a:ln w="222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228600"/>
            <a:ext cx="8458200" cy="76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304800"/>
            <a:ext cx="8458200" cy="76200"/>
          </a:xfrm>
          <a:prstGeom prst="rect">
            <a:avLst/>
          </a:prstGeom>
          <a:solidFill>
            <a:srgbClr val="F4D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DOE Seal LoRes"/>
          <p:cNvPicPr>
            <a:picLocks noChangeAspect="1" noChangeArrowheads="1"/>
          </p:cNvPicPr>
          <p:nvPr/>
        </p:nvPicPr>
        <p:blipFill>
          <a:blip r:embed="rId11" cstate="print">
            <a:lum bright="15000" contrast="-15000"/>
          </a:blip>
          <a:srcRect/>
          <a:stretch>
            <a:fillRect/>
          </a:stretch>
        </p:blipFill>
        <p:spPr bwMode="auto">
          <a:xfrm>
            <a:off x="8077200" y="221457"/>
            <a:ext cx="762000" cy="762000"/>
          </a:xfrm>
          <a:prstGeom prst="rect">
            <a:avLst/>
          </a:prstGeom>
          <a:noFill/>
        </p:spPr>
      </p:pic>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ctr" defTabSz="914400" rtl="0" eaLnBrk="1" latinLnBrk="0" hangingPunct="1">
        <a:spcBef>
          <a:spcPct val="0"/>
        </a:spcBef>
        <a:buNone/>
        <a:defRPr sz="3600" b="1" kern="1200">
          <a:solidFill>
            <a:schemeClr val="bg1">
              <a:lumMod val="95000"/>
            </a:schemeClr>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www.icecalculator.com/" TargetMode="Externa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joseph.paladino@hq.doe.go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hyperlink" Target="http://www.smartgrid.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 y="4419600"/>
            <a:ext cx="7239000" cy="914400"/>
          </a:xfrm>
        </p:spPr>
        <p:txBody>
          <a:bodyPr/>
          <a:lstStyle/>
          <a:p>
            <a:pPr algn="ctr"/>
            <a:r>
              <a:rPr lang="en-US" sz="2800" dirty="0" smtClean="0"/>
              <a:t>Consumer Engagement in an Advanced Grid</a:t>
            </a:r>
            <a:endParaRPr lang="en-US" sz="2800" dirty="0"/>
          </a:p>
        </p:txBody>
      </p:sp>
      <p:sp>
        <p:nvSpPr>
          <p:cNvPr id="6" name="Subtitle 5"/>
          <p:cNvSpPr>
            <a:spLocks noGrp="1"/>
          </p:cNvSpPr>
          <p:nvPr>
            <p:ph type="subTitle" idx="1"/>
          </p:nvPr>
        </p:nvSpPr>
        <p:spPr>
          <a:xfrm>
            <a:off x="76200" y="5486400"/>
            <a:ext cx="8153400" cy="1219200"/>
          </a:xfrm>
        </p:spPr>
        <p:txBody>
          <a:bodyPr/>
          <a:lstStyle/>
          <a:p>
            <a:pPr>
              <a:spcBef>
                <a:spcPts val="0"/>
              </a:spcBef>
            </a:pPr>
            <a:r>
              <a:rPr lang="en-US" sz="2400" dirty="0" smtClean="0">
                <a:solidFill>
                  <a:srgbClr val="002060"/>
                </a:solidFill>
              </a:rPr>
              <a:t>Joseph Paladino</a:t>
            </a:r>
            <a:endParaRPr lang="en-US" sz="2400" dirty="0" smtClean="0">
              <a:solidFill>
                <a:srgbClr val="0070C0"/>
              </a:solidFill>
            </a:endParaRPr>
          </a:p>
          <a:p>
            <a:pPr>
              <a:spcBef>
                <a:spcPts val="0"/>
              </a:spcBef>
            </a:pPr>
            <a:r>
              <a:rPr lang="en-US" sz="1800" dirty="0" smtClean="0">
                <a:solidFill>
                  <a:srgbClr val="0070C0"/>
                </a:solidFill>
              </a:rPr>
              <a:t>NASUCA 2015 Annual Meeting</a:t>
            </a:r>
          </a:p>
          <a:p>
            <a:pPr>
              <a:spcBef>
                <a:spcPts val="0"/>
              </a:spcBef>
            </a:pPr>
            <a:r>
              <a:rPr lang="en-US" sz="1800" dirty="0" smtClean="0">
                <a:solidFill>
                  <a:srgbClr val="0070C0"/>
                </a:solidFill>
              </a:rPr>
              <a:t>Austin, TX</a:t>
            </a:r>
          </a:p>
          <a:p>
            <a:pPr>
              <a:spcBef>
                <a:spcPts val="0"/>
              </a:spcBef>
            </a:pPr>
            <a:r>
              <a:rPr lang="en-US" sz="1800" dirty="0" smtClean="0">
                <a:solidFill>
                  <a:srgbClr val="0070C0"/>
                </a:solidFill>
              </a:rPr>
              <a:t>November 8 – 11, 2015</a:t>
            </a:r>
          </a:p>
        </p:txBody>
      </p:sp>
      <p:sp>
        <p:nvSpPr>
          <p:cNvPr id="2" name="TextBox 1"/>
          <p:cNvSpPr txBox="1"/>
          <p:nvPr/>
        </p:nvSpPr>
        <p:spPr>
          <a:xfrm>
            <a:off x="0" y="533400"/>
            <a:ext cx="2895600" cy="381000"/>
          </a:xfrm>
          <a:prstGeom prst="rect">
            <a:avLst/>
          </a:prstGeom>
          <a:noFill/>
        </p:spPr>
        <p:txBody>
          <a:bodyPr wrap="square" rtlCol="0">
            <a:spAutoFit/>
          </a:bodyPr>
          <a:lstStyle/>
          <a:p>
            <a:r>
              <a:rPr lang="en-US" b="1" dirty="0" smtClean="0">
                <a:solidFill>
                  <a:srgbClr val="0070C0"/>
                </a:solidFill>
              </a:rPr>
              <a:t>November 8</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199" y="6172200"/>
            <a:ext cx="2704587" cy="246221"/>
          </a:xfrm>
          <a:prstGeom prst="rect">
            <a:avLst/>
          </a:prstGeom>
          <a:noFill/>
        </p:spPr>
        <p:txBody>
          <a:bodyPr wrap="none" rtlCol="0">
            <a:spAutoFit/>
          </a:bodyPr>
          <a:lstStyle/>
          <a:p>
            <a:r>
              <a:rPr lang="en-US" sz="1000" dirty="0" smtClean="0"/>
              <a:t>Image used courtesy of Florida Power and Light</a:t>
            </a:r>
            <a:endParaRPr lang="en-US" sz="1000" dirty="0"/>
          </a:p>
        </p:txBody>
      </p:sp>
      <p:sp>
        <p:nvSpPr>
          <p:cNvPr id="6" name="TextBox 5"/>
          <p:cNvSpPr txBox="1"/>
          <p:nvPr/>
        </p:nvSpPr>
        <p:spPr>
          <a:xfrm>
            <a:off x="1066800" y="162580"/>
            <a:ext cx="7924800" cy="523220"/>
          </a:xfrm>
          <a:prstGeom prst="rect">
            <a:avLst/>
          </a:prstGeom>
          <a:noFill/>
        </p:spPr>
        <p:txBody>
          <a:bodyPr wrap="square" rtlCol="0">
            <a:spAutoFit/>
          </a:bodyPr>
          <a:lstStyle/>
          <a:p>
            <a:pPr algn="ctr"/>
            <a:r>
              <a:rPr lang="en-US" sz="2800" b="1" dirty="0" smtClean="0">
                <a:solidFill>
                  <a:schemeClr val="bg1">
                    <a:lumMod val="95000"/>
                  </a:schemeClr>
                </a:solidFill>
                <a:latin typeface="Verdana" pitchFamily="34" charset="0"/>
              </a:rPr>
              <a:t>Smart Grid Today</a:t>
            </a:r>
            <a:endParaRPr lang="en-US" sz="2800" b="1" dirty="0">
              <a:solidFill>
                <a:schemeClr val="bg1">
                  <a:lumMod val="95000"/>
                </a:schemeClr>
              </a:solidFill>
              <a:latin typeface="Verdana" pitchFamily="34" charset="0"/>
            </a:endParaRPr>
          </a:p>
        </p:txBody>
      </p:sp>
      <p:pic>
        <p:nvPicPr>
          <p:cNvPr id="7" name="Picture 6"/>
          <p:cNvPicPr>
            <a:picLocks noChangeAspect="1"/>
          </p:cNvPicPr>
          <p:nvPr/>
        </p:nvPicPr>
        <p:blipFill>
          <a:blip r:embed="rId3" cstate="print"/>
          <a:srcRect/>
          <a:stretch>
            <a:fillRect/>
          </a:stretch>
        </p:blipFill>
        <p:spPr bwMode="auto">
          <a:xfrm>
            <a:off x="284525" y="2495082"/>
            <a:ext cx="8622699" cy="3524718"/>
          </a:xfrm>
          <a:prstGeom prst="rect">
            <a:avLst/>
          </a:prstGeom>
          <a:noFill/>
          <a:ln w="9525">
            <a:noFill/>
            <a:miter lim="800000"/>
            <a:headEnd/>
            <a:tailEnd/>
          </a:ln>
        </p:spPr>
      </p:pic>
      <p:sp>
        <p:nvSpPr>
          <p:cNvPr id="8" name="TextBox 7"/>
          <p:cNvSpPr txBox="1"/>
          <p:nvPr/>
        </p:nvSpPr>
        <p:spPr>
          <a:xfrm flipH="1">
            <a:off x="685800" y="1219200"/>
            <a:ext cx="8009467" cy="1107996"/>
          </a:xfrm>
          <a:prstGeom prst="rect">
            <a:avLst/>
          </a:prstGeom>
          <a:solidFill>
            <a:schemeClr val="bg1">
              <a:lumMod val="85000"/>
            </a:schemeClr>
          </a:solidFill>
        </p:spPr>
        <p:txBody>
          <a:bodyPr wrap="square" rtlCol="0">
            <a:spAutoFit/>
          </a:bodyPr>
          <a:lstStyle/>
          <a:p>
            <a:pPr algn="ctr"/>
            <a:r>
              <a:rPr lang="en-US" sz="2200" b="1" i="1" dirty="0" smtClean="0">
                <a:solidFill>
                  <a:srgbClr val="002060"/>
                </a:solidFill>
              </a:rPr>
              <a:t>A smarter </a:t>
            </a:r>
            <a:r>
              <a:rPr lang="en-US" sz="2200" b="1" i="1" dirty="0">
                <a:solidFill>
                  <a:srgbClr val="002060"/>
                </a:solidFill>
              </a:rPr>
              <a:t>grid </a:t>
            </a:r>
            <a:r>
              <a:rPr lang="en-US" sz="2200" b="1" i="1" dirty="0" smtClean="0">
                <a:solidFill>
                  <a:srgbClr val="002060"/>
                </a:solidFill>
              </a:rPr>
              <a:t>applies </a:t>
            </a:r>
            <a:r>
              <a:rPr lang="en-US" sz="2200" b="1" i="1" dirty="0">
                <a:solidFill>
                  <a:srgbClr val="002060"/>
                </a:solidFill>
              </a:rPr>
              <a:t>digital </a:t>
            </a:r>
            <a:r>
              <a:rPr lang="en-US" sz="2200" b="1" i="1" dirty="0" smtClean="0">
                <a:solidFill>
                  <a:srgbClr val="002060"/>
                </a:solidFill>
              </a:rPr>
              <a:t>technologies with communications and IT infrastructure to </a:t>
            </a:r>
            <a:r>
              <a:rPr lang="en-US" sz="2200" b="1" i="1" dirty="0">
                <a:solidFill>
                  <a:srgbClr val="002060"/>
                </a:solidFill>
              </a:rPr>
              <a:t>improve the reliability, security, </a:t>
            </a:r>
            <a:r>
              <a:rPr lang="en-US" sz="2200" b="1" i="1" dirty="0" smtClean="0">
                <a:solidFill>
                  <a:srgbClr val="002060"/>
                </a:solidFill>
              </a:rPr>
              <a:t>efficiency, and flexibility </a:t>
            </a:r>
            <a:r>
              <a:rPr lang="en-US" sz="2200" b="1" i="1" dirty="0">
                <a:solidFill>
                  <a:srgbClr val="002060"/>
                </a:solidFill>
              </a:rPr>
              <a:t>of the electric system.</a:t>
            </a:r>
          </a:p>
        </p:txBody>
      </p:sp>
    </p:spTree>
    <p:extLst>
      <p:ext uri="{BB962C8B-B14F-4D97-AF65-F5344CB8AC3E}">
        <p14:creationId xmlns:p14="http://schemas.microsoft.com/office/powerpoint/2010/main" val="3710380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sz="2800" dirty="0" smtClean="0"/>
              <a:t>SMUD Consumer Behavior </a:t>
            </a:r>
            <a:r>
              <a:rPr lang="en-US" sz="2600" dirty="0" smtClean="0"/>
              <a:t>Study</a:t>
            </a:r>
            <a:r>
              <a:rPr lang="en-US" sz="2800" dirty="0" smtClean="0"/>
              <a:t> </a:t>
            </a:r>
            <a:endParaRPr lang="en-US" sz="2800" dirty="0"/>
          </a:p>
        </p:txBody>
      </p:sp>
      <p:sp>
        <p:nvSpPr>
          <p:cNvPr id="8" name="Slide Number Placeholder 7"/>
          <p:cNvSpPr>
            <a:spLocks noGrp="1"/>
          </p:cNvSpPr>
          <p:nvPr>
            <p:ph type="sldNum" sz="quarter" idx="4"/>
          </p:nvPr>
        </p:nvSpPr>
        <p:spPr/>
        <p:txBody>
          <a:bodyPr/>
          <a:lstStyle/>
          <a:p>
            <a:fld id="{5F739D47-BF5C-4F21-8DD2-5BC4A591B4B7}" type="slidenum">
              <a:rPr lang="en-US" smtClean="0"/>
              <a:pPr/>
              <a:t>3</a:t>
            </a:fld>
            <a:endParaRPr lang="en-US" dirty="0"/>
          </a:p>
        </p:txBody>
      </p:sp>
      <p:sp>
        <p:nvSpPr>
          <p:cNvPr id="4" name="Content Placeholder 2"/>
          <p:cNvSpPr txBox="1">
            <a:spLocks/>
          </p:cNvSpPr>
          <p:nvPr/>
        </p:nvSpPr>
        <p:spPr>
          <a:xfrm>
            <a:off x="0" y="4724400"/>
            <a:ext cx="9144000" cy="1527311"/>
          </a:xfrm>
          <a:prstGeom prst="rect">
            <a:avLst/>
          </a:prstGeom>
        </p:spPr>
        <p:txBody>
          <a:bodyPr numCol="1">
            <a:noAutofit/>
          </a:bodyPr>
          <a:lstStyle/>
          <a:p>
            <a:pPr marL="344488" lvl="1" indent="-225425">
              <a:spcBef>
                <a:spcPct val="20000"/>
              </a:spcBef>
              <a:buFont typeface="Arial" pitchFamily="34" charset="0"/>
              <a:buChar char="•"/>
              <a:defRPr/>
            </a:pPr>
            <a:r>
              <a:rPr lang="en-US" sz="1200" b="1" dirty="0" smtClean="0"/>
              <a:t>DOE/LBNL developed rigorous methodology and supported a Technical Advisory Group for each project to assist in project design and evaluation</a:t>
            </a:r>
          </a:p>
          <a:p>
            <a:pPr marL="344488" lvl="1" indent="-225425">
              <a:spcBef>
                <a:spcPct val="20000"/>
              </a:spcBef>
              <a:buFont typeface="Arial" pitchFamily="34" charset="0"/>
              <a:buChar char="•"/>
              <a:defRPr/>
            </a:pPr>
            <a:r>
              <a:rPr lang="en-US" sz="1200" b="1" dirty="0" smtClean="0"/>
              <a:t>Survey results </a:t>
            </a:r>
            <a:r>
              <a:rPr lang="en-US" sz="1200" b="1" dirty="0"/>
              <a:t>indicate 59% </a:t>
            </a:r>
            <a:r>
              <a:rPr lang="en-US" sz="1200" b="1" dirty="0" smtClean="0"/>
              <a:t>of customers preferred </a:t>
            </a:r>
            <a:r>
              <a:rPr lang="en-US" sz="1200" b="1" dirty="0"/>
              <a:t>some type of time-based pricing design (TOU or CPP) over the existing tiered rate structure </a:t>
            </a:r>
            <a:r>
              <a:rPr lang="en-US" sz="1200" b="1" dirty="0" smtClean="0"/>
              <a:t>and preferred </a:t>
            </a:r>
            <a:r>
              <a:rPr lang="en-US" sz="1200" b="1" dirty="0"/>
              <a:t>TOU over CPP pricing by roughly 2 to </a:t>
            </a:r>
            <a:r>
              <a:rPr lang="en-US" sz="1200" b="1" dirty="0" smtClean="0"/>
              <a:t>1</a:t>
            </a:r>
            <a:endParaRPr lang="en-US" sz="1200" b="1" dirty="0"/>
          </a:p>
          <a:p>
            <a:pPr marL="344488" marR="0" lvl="1" indent="-2254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effectLst/>
                <a:uLnTx/>
                <a:uFillTx/>
              </a:rPr>
              <a:t>Due to the study’s results, SMUD (and CA) are planning to institute</a:t>
            </a:r>
            <a:r>
              <a:rPr kumimoji="0" lang="en-US" sz="1200" b="1" i="0" u="none" strike="noStrike" kern="1200" cap="none" spc="0" normalizeH="0" noProof="0" dirty="0" smtClean="0">
                <a:ln>
                  <a:noFill/>
                </a:ln>
                <a:effectLst/>
                <a:uLnTx/>
                <a:uFillTx/>
              </a:rPr>
              <a:t> TOU in 2018 (Rulemaking 12-06-013; 4/21/2015)</a:t>
            </a:r>
          </a:p>
          <a:p>
            <a:pPr marL="801688" lvl="2" indent="-225425">
              <a:spcBef>
                <a:spcPct val="20000"/>
              </a:spcBef>
              <a:buFont typeface="Arial" pitchFamily="34" charset="0"/>
              <a:buChar char="•"/>
              <a:defRPr/>
            </a:pPr>
            <a:r>
              <a:rPr lang="en-US" sz="1200" b="1" dirty="0" smtClean="0"/>
              <a:t>"</a:t>
            </a:r>
            <a:r>
              <a:rPr lang="en-US" sz="1200" b="1" dirty="0"/>
              <a:t>Many </a:t>
            </a:r>
            <a:r>
              <a:rPr lang="en-US" sz="1200" b="1" dirty="0" smtClean="0"/>
              <a:t>parties </a:t>
            </a:r>
            <a:r>
              <a:rPr lang="en-US" sz="1200" b="1" dirty="0"/>
              <a:t>have discussed SMUD's SmartPricing Options (SPO) </a:t>
            </a:r>
            <a:r>
              <a:rPr lang="en-US" sz="1200" b="1" dirty="0" smtClean="0"/>
              <a:t>pilot as </a:t>
            </a:r>
            <a:r>
              <a:rPr lang="en-US" sz="1200" b="1" dirty="0"/>
              <a:t>a landmark study due to its scientific rigor and use of experimental design</a:t>
            </a:r>
            <a:r>
              <a:rPr lang="en-US" sz="1200" b="1" dirty="0" smtClean="0"/>
              <a:t>."</a:t>
            </a:r>
            <a:endParaRPr lang="en-US" sz="1200" b="1" dirty="0"/>
          </a:p>
        </p:txBody>
      </p:sp>
      <p:graphicFrame>
        <p:nvGraphicFramePr>
          <p:cNvPr id="10" name="Table 9"/>
          <p:cNvGraphicFramePr>
            <a:graphicFrameLocks noGrp="1"/>
          </p:cNvGraphicFramePr>
          <p:nvPr>
            <p:extLst/>
          </p:nvPr>
        </p:nvGraphicFramePr>
        <p:xfrm>
          <a:off x="6141720" y="1135380"/>
          <a:ext cx="2926080" cy="1912620"/>
        </p:xfrm>
        <a:graphic>
          <a:graphicData uri="http://schemas.openxmlformats.org/drawingml/2006/table">
            <a:tbl>
              <a:tblPr/>
              <a:tblGrid>
                <a:gridCol w="1005840"/>
                <a:gridCol w="640080"/>
                <a:gridCol w="640080"/>
                <a:gridCol w="640080"/>
              </a:tblGrid>
              <a:tr h="228600">
                <a:tc rowSpan="2">
                  <a:txBody>
                    <a:bodyPr/>
                    <a:lstStyle/>
                    <a:p>
                      <a:pPr marL="0" marR="0" algn="l">
                        <a:spcBef>
                          <a:spcPts val="0"/>
                        </a:spcBef>
                        <a:spcAft>
                          <a:spcPts val="0"/>
                        </a:spcAft>
                      </a:pPr>
                      <a:r>
                        <a:rPr lang="en-US" sz="1000" b="1" dirty="0" smtClean="0">
                          <a:latin typeface="Tahoma"/>
                          <a:ea typeface="Times New Roman"/>
                          <a:cs typeface="Times New Roman"/>
                        </a:rPr>
                        <a:t>Rate Period</a:t>
                      </a:r>
                      <a:endParaRPr lang="en-US" sz="1000" b="1" dirty="0">
                        <a:latin typeface="Tahoma"/>
                        <a:ea typeface="Times New Roman"/>
                        <a:cs typeface="Times New Roman"/>
                      </a:endParaRPr>
                    </a:p>
                  </a:txBody>
                  <a:tcPr marL="73025" marR="73025" marT="36830" marB="3683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gridSpan="3">
                  <a:txBody>
                    <a:bodyPr/>
                    <a:lstStyle/>
                    <a:p>
                      <a:pPr marL="0" marR="0" algn="ctr">
                        <a:spcBef>
                          <a:spcPts val="0"/>
                        </a:spcBef>
                        <a:spcAft>
                          <a:spcPts val="0"/>
                        </a:spcAft>
                      </a:pPr>
                      <a:r>
                        <a:rPr lang="en-US" sz="1000" b="1" dirty="0" smtClean="0">
                          <a:latin typeface="Tahoma"/>
                          <a:ea typeface="Times New Roman"/>
                          <a:cs typeface="Times New Roman"/>
                        </a:rPr>
                        <a:t>Price Level (¢/kWh)</a:t>
                      </a:r>
                      <a:endParaRPr lang="en-US" sz="1000" b="1" dirty="0">
                        <a:latin typeface="Tahoma"/>
                        <a:ea typeface="Times New Roman"/>
                        <a:cs typeface="Times New Roman"/>
                      </a:endParaRPr>
                    </a:p>
                  </a:txBody>
                  <a:tcPr marL="73025" marR="73025" marT="36830" marB="36830" anchor="b">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hMerge="1">
                  <a:txBody>
                    <a:bodyPr/>
                    <a:lstStyle/>
                    <a:p>
                      <a:pPr marL="0" marR="0">
                        <a:spcBef>
                          <a:spcPts val="0"/>
                        </a:spcBef>
                        <a:spcAft>
                          <a:spcPts val="0"/>
                        </a:spcAft>
                      </a:pPr>
                      <a:endParaRPr lang="en-US" sz="1000" b="1"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hMerge="1">
                  <a:txBody>
                    <a:bodyPr/>
                    <a:lstStyle/>
                    <a:p>
                      <a:pPr marL="0" marR="0">
                        <a:spcBef>
                          <a:spcPts val="0"/>
                        </a:spcBef>
                        <a:spcAft>
                          <a:spcPts val="0"/>
                        </a:spcAft>
                      </a:pPr>
                      <a:endParaRPr lang="en-US" sz="1000" b="1"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r>
              <a:tr h="228600">
                <a:tc vMerge="1">
                  <a:txBody>
                    <a:bodyPr/>
                    <a:lstStyle/>
                    <a:p>
                      <a:pPr marL="0" marR="0">
                        <a:spcBef>
                          <a:spcPts val="0"/>
                        </a:spcBef>
                        <a:spcAft>
                          <a:spcPts val="0"/>
                        </a:spcAft>
                      </a:pPr>
                      <a:endParaRPr lang="en-US" sz="1000" b="1"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spcBef>
                          <a:spcPts val="0"/>
                        </a:spcBef>
                        <a:spcAft>
                          <a:spcPts val="0"/>
                        </a:spcAft>
                      </a:pPr>
                      <a:r>
                        <a:rPr lang="en-US" sz="1000" b="1" dirty="0" smtClean="0">
                          <a:latin typeface="Tahoma"/>
                          <a:ea typeface="Times New Roman"/>
                          <a:cs typeface="Times New Roman"/>
                        </a:rPr>
                        <a:t>Flat w/CPP</a:t>
                      </a:r>
                      <a:endParaRPr lang="en-US" sz="1000" b="1"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spcBef>
                          <a:spcPts val="0"/>
                        </a:spcBef>
                        <a:spcAft>
                          <a:spcPts val="0"/>
                        </a:spcAft>
                      </a:pPr>
                      <a:r>
                        <a:rPr lang="en-US" sz="1000" b="1" dirty="0" smtClean="0">
                          <a:latin typeface="Tahoma"/>
                          <a:ea typeface="Times New Roman"/>
                          <a:cs typeface="Times New Roman"/>
                        </a:rPr>
                        <a:t>TOU</a:t>
                      </a:r>
                      <a:endParaRPr lang="en-US" sz="1000" b="1"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c>
                  <a:txBody>
                    <a:bodyPr/>
                    <a:lstStyle/>
                    <a:p>
                      <a:pPr marL="0" marR="0">
                        <a:spcBef>
                          <a:spcPts val="0"/>
                        </a:spcBef>
                        <a:spcAft>
                          <a:spcPts val="0"/>
                        </a:spcAft>
                      </a:pPr>
                      <a:r>
                        <a:rPr lang="en-US" sz="1000" b="1" dirty="0" smtClean="0">
                          <a:latin typeface="Tahoma"/>
                          <a:ea typeface="Times New Roman"/>
                          <a:cs typeface="Times New Roman"/>
                        </a:rPr>
                        <a:t>TOU w/CPP</a:t>
                      </a:r>
                      <a:endParaRPr lang="en-US" sz="1000" b="1"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C2D69B"/>
                    </a:solidFill>
                  </a:tcPr>
                </a:tc>
              </a:tr>
              <a:tr h="274320">
                <a:tc>
                  <a:txBody>
                    <a:bodyPr/>
                    <a:lstStyle/>
                    <a:p>
                      <a:pPr marL="0" marR="0">
                        <a:spcBef>
                          <a:spcPts val="0"/>
                        </a:spcBef>
                        <a:spcAft>
                          <a:spcPts val="0"/>
                        </a:spcAft>
                      </a:pPr>
                      <a:r>
                        <a:rPr lang="en-US" sz="1000" dirty="0" smtClean="0">
                          <a:latin typeface="Tahoma"/>
                          <a:ea typeface="Times New Roman"/>
                          <a:cs typeface="Times New Roman"/>
                        </a:rPr>
                        <a:t>Base/Off-Peak</a:t>
                      </a:r>
                    </a:p>
                    <a:p>
                      <a:pPr marL="0" marR="0">
                        <a:spcBef>
                          <a:spcPts val="0"/>
                        </a:spcBef>
                        <a:spcAft>
                          <a:spcPts val="0"/>
                        </a:spcAft>
                      </a:pPr>
                      <a:r>
                        <a:rPr lang="en-US" sz="1000" dirty="0" smtClean="0">
                          <a:latin typeface="Tahoma"/>
                          <a:ea typeface="Times New Roman"/>
                          <a:cs typeface="Times New Roman"/>
                        </a:rPr>
                        <a:t>&lt;700</a:t>
                      </a:r>
                      <a:r>
                        <a:rPr lang="en-US" sz="1000" baseline="0" dirty="0" smtClean="0">
                          <a:latin typeface="Tahoma"/>
                          <a:ea typeface="Times New Roman"/>
                          <a:cs typeface="Times New Roman"/>
                        </a:rPr>
                        <a:t> kWh</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8.5</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8.5</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7.2</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74320">
                <a:tc>
                  <a:txBody>
                    <a:bodyPr/>
                    <a:lstStyle/>
                    <a:p>
                      <a:pPr marL="0" marR="0">
                        <a:spcBef>
                          <a:spcPts val="0"/>
                        </a:spcBef>
                        <a:spcAft>
                          <a:spcPts val="0"/>
                        </a:spcAft>
                      </a:pPr>
                      <a:r>
                        <a:rPr lang="en-US" sz="1000" dirty="0" smtClean="0">
                          <a:latin typeface="Tahoma"/>
                          <a:ea typeface="Times New Roman"/>
                          <a:cs typeface="Times New Roman"/>
                        </a:rPr>
                        <a:t>Base</a:t>
                      </a:r>
                      <a:r>
                        <a:rPr lang="en-US" sz="1000" baseline="0" dirty="0" smtClean="0">
                          <a:latin typeface="Tahoma"/>
                          <a:ea typeface="Times New Roman"/>
                          <a:cs typeface="Times New Roman"/>
                        </a:rPr>
                        <a:t>/Off-Peak</a:t>
                      </a:r>
                    </a:p>
                    <a:p>
                      <a:pPr marL="0" marR="0">
                        <a:spcBef>
                          <a:spcPts val="0"/>
                        </a:spcBef>
                        <a:spcAft>
                          <a:spcPts val="0"/>
                        </a:spcAft>
                      </a:pPr>
                      <a:r>
                        <a:rPr lang="en-US" sz="1000" baseline="0" dirty="0" smtClean="0">
                          <a:latin typeface="Tahoma"/>
                          <a:ea typeface="Times New Roman"/>
                          <a:cs typeface="Times New Roman"/>
                        </a:rPr>
                        <a:t>&gt;700 kWh</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16.7</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16.6</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14.1</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74320">
                <a:tc>
                  <a:txBody>
                    <a:bodyPr/>
                    <a:lstStyle/>
                    <a:p>
                      <a:pPr marL="0" marR="0">
                        <a:spcBef>
                          <a:spcPts val="0"/>
                        </a:spcBef>
                        <a:spcAft>
                          <a:spcPts val="0"/>
                        </a:spcAft>
                      </a:pPr>
                      <a:r>
                        <a:rPr lang="en-US" sz="1000" dirty="0" smtClean="0">
                          <a:latin typeface="Tahoma"/>
                          <a:ea typeface="Times New Roman"/>
                          <a:cs typeface="Times New Roman"/>
                        </a:rPr>
                        <a:t>Peak</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n/a</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27.0</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27.0</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r h="274320">
                <a:tc>
                  <a:txBody>
                    <a:bodyPr/>
                    <a:lstStyle/>
                    <a:p>
                      <a:pPr marL="0" marR="0">
                        <a:spcBef>
                          <a:spcPts val="0"/>
                        </a:spcBef>
                        <a:spcAft>
                          <a:spcPts val="0"/>
                        </a:spcAft>
                      </a:pPr>
                      <a:r>
                        <a:rPr lang="en-US" sz="1000" dirty="0">
                          <a:latin typeface="Tahoma"/>
                          <a:ea typeface="Times New Roman"/>
                          <a:cs typeface="Times New Roman"/>
                        </a:rPr>
                        <a:t>Critical Event</a:t>
                      </a: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75.0</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n/a</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spcBef>
                          <a:spcPts val="0"/>
                        </a:spcBef>
                        <a:spcAft>
                          <a:spcPts val="0"/>
                        </a:spcAft>
                      </a:pPr>
                      <a:r>
                        <a:rPr lang="en-US" sz="1000" dirty="0" smtClean="0">
                          <a:latin typeface="Tahoma"/>
                          <a:ea typeface="Times New Roman"/>
                          <a:cs typeface="Times New Roman"/>
                        </a:rPr>
                        <a:t>75.0</a:t>
                      </a:r>
                      <a:endParaRPr lang="en-US" sz="1000" dirty="0">
                        <a:latin typeface="Tahoma"/>
                        <a:ea typeface="Times New Roman"/>
                        <a:cs typeface="Times New Roman"/>
                      </a:endParaRPr>
                    </a:p>
                  </a:txBody>
                  <a:tcPr marL="73025" marR="73025" marT="36830" marB="3683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 y="1066800"/>
            <a:ext cx="6081713" cy="236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nvPr>
        </p:nvGraphicFramePr>
        <p:xfrm>
          <a:off x="533400" y="3429000"/>
          <a:ext cx="7924800" cy="1083514"/>
        </p:xfrm>
        <a:graphic>
          <a:graphicData uri="http://schemas.openxmlformats.org/drawingml/2006/table">
            <a:tbl>
              <a:tblPr firstRow="1" bandRow="1">
                <a:tableStyleId>{5C22544A-7EE6-4342-B048-85BDC9FD1C3A}</a:tableStyleId>
              </a:tblPr>
              <a:tblGrid>
                <a:gridCol w="2209800"/>
                <a:gridCol w="1447800"/>
                <a:gridCol w="1636493"/>
                <a:gridCol w="1045747"/>
                <a:gridCol w="1584960"/>
              </a:tblGrid>
              <a:tr h="358877">
                <a:tc rowSpan="2">
                  <a:txBody>
                    <a:bodyPr/>
                    <a:lstStyle/>
                    <a:p>
                      <a:pPr algn="ctr"/>
                      <a:r>
                        <a:rPr lang="en-US" sz="1400" dirty="0" smtClean="0"/>
                        <a:t>Scenario</a:t>
                      </a:r>
                      <a:endParaRPr lang="en-US" sz="1400" dirty="0"/>
                    </a:p>
                  </a:txBody>
                  <a:tcPr anchor="ctr"/>
                </a:tc>
                <a:tc rowSpan="2">
                  <a:txBody>
                    <a:bodyPr/>
                    <a:lstStyle/>
                    <a:p>
                      <a:pPr algn="ctr"/>
                      <a:r>
                        <a:rPr lang="en-US" sz="1400" dirty="0" smtClean="0"/>
                        <a:t>Benefit/Cost</a:t>
                      </a:r>
                      <a:r>
                        <a:rPr lang="en-US" sz="1400" baseline="0" dirty="0" smtClean="0"/>
                        <a:t> Ratio</a:t>
                      </a:r>
                      <a:endParaRPr lang="en-US" sz="1400" dirty="0"/>
                    </a:p>
                  </a:txBody>
                  <a:tcPr anchor="ctr"/>
                </a:tc>
                <a:tc gridSpan="3">
                  <a:txBody>
                    <a:bodyPr/>
                    <a:lstStyle/>
                    <a:p>
                      <a:pPr algn="ctr"/>
                      <a:r>
                        <a:rPr lang="en-US" sz="1400" dirty="0" smtClean="0"/>
                        <a:t>10 Year NPV ($ millions)</a:t>
                      </a:r>
                      <a:endParaRPr lang="en-US" sz="1400" dirty="0"/>
                    </a:p>
                  </a:txBody>
                  <a:tcPr/>
                </a:tc>
                <a:tc hMerge="1">
                  <a:txBody>
                    <a:bodyPr/>
                    <a:lstStyle/>
                    <a:p>
                      <a:endParaRPr lang="en-US" dirty="0"/>
                    </a:p>
                  </a:txBody>
                  <a:tcPr/>
                </a:tc>
                <a:tc hMerge="1">
                  <a:txBody>
                    <a:bodyPr/>
                    <a:lstStyle/>
                    <a:p>
                      <a:endParaRPr lang="en-US" dirty="0"/>
                    </a:p>
                  </a:txBody>
                  <a:tcPr/>
                </a:tc>
              </a:tr>
              <a:tr h="358877">
                <a:tc vMerge="1">
                  <a:txBody>
                    <a:bodyPr/>
                    <a:lstStyle/>
                    <a:p>
                      <a:endParaRPr lang="en-US" dirty="0"/>
                    </a:p>
                  </a:txBody>
                  <a:tcPr/>
                </a:tc>
                <a:tc vMerge="1">
                  <a:txBody>
                    <a:bodyPr/>
                    <a:lstStyle/>
                    <a:p>
                      <a:endParaRPr lang="en-US" dirty="0"/>
                    </a:p>
                  </a:txBody>
                  <a:tcPr/>
                </a:tc>
                <a:tc>
                  <a:txBody>
                    <a:bodyPr/>
                    <a:lstStyle/>
                    <a:p>
                      <a:pPr algn="ctr"/>
                      <a:r>
                        <a:rPr lang="en-US" sz="1400" b="1" dirty="0" smtClean="0"/>
                        <a:t>Benefits</a:t>
                      </a:r>
                      <a:endParaRPr lang="en-US" sz="1400" b="1" dirty="0"/>
                    </a:p>
                  </a:txBody>
                  <a:tcPr anchor="ctr"/>
                </a:tc>
                <a:tc>
                  <a:txBody>
                    <a:bodyPr/>
                    <a:lstStyle/>
                    <a:p>
                      <a:pPr algn="ctr"/>
                      <a:r>
                        <a:rPr lang="en-US" sz="1400" b="1" dirty="0" smtClean="0"/>
                        <a:t>Costs</a:t>
                      </a:r>
                      <a:endParaRPr lang="en-US" sz="1400" b="1" dirty="0"/>
                    </a:p>
                  </a:txBody>
                  <a:tcPr anchor="ctr"/>
                </a:tc>
                <a:tc>
                  <a:txBody>
                    <a:bodyPr/>
                    <a:lstStyle/>
                    <a:p>
                      <a:pPr algn="ctr"/>
                      <a:r>
                        <a:rPr lang="en-US" sz="1400" b="1" dirty="0" smtClean="0"/>
                        <a:t>Net Benefits</a:t>
                      </a:r>
                      <a:endParaRPr lang="en-US" sz="1400" b="1" dirty="0"/>
                    </a:p>
                  </a:txBody>
                  <a:tcPr anchor="ct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Default</a:t>
                      </a:r>
                      <a:r>
                        <a:rPr lang="en-US" sz="1400" b="1" baseline="0" dirty="0" smtClean="0"/>
                        <a:t> TOU, no IHD</a:t>
                      </a:r>
                      <a:endParaRPr lang="en-US" sz="1400" b="1" dirty="0" smtClean="0"/>
                    </a:p>
                  </a:txBody>
                  <a:tcPr anchor="ctr"/>
                </a:tc>
                <a:tc>
                  <a:txBody>
                    <a:bodyPr/>
                    <a:lstStyle/>
                    <a:p>
                      <a:pPr algn="ctr"/>
                      <a:r>
                        <a:rPr lang="en-US" sz="1400" b="1" dirty="0" smtClean="0"/>
                        <a:t>4.48</a:t>
                      </a:r>
                      <a:endParaRPr lang="en-US" sz="1400" b="1" dirty="0"/>
                    </a:p>
                  </a:txBody>
                  <a:tcPr anchor="ctr"/>
                </a:tc>
                <a:tc>
                  <a:txBody>
                    <a:bodyPr/>
                    <a:lstStyle/>
                    <a:p>
                      <a:pPr algn="ctr"/>
                      <a:r>
                        <a:rPr lang="en-US" sz="1400" b="1" dirty="0" smtClean="0"/>
                        <a:t>$66.9</a:t>
                      </a:r>
                      <a:endParaRPr lang="en-US" sz="1400" b="1" dirty="0"/>
                    </a:p>
                  </a:txBody>
                  <a:tcPr anchor="ctr"/>
                </a:tc>
                <a:tc>
                  <a:txBody>
                    <a:bodyPr/>
                    <a:lstStyle/>
                    <a:p>
                      <a:pPr algn="ctr"/>
                      <a:r>
                        <a:rPr lang="en-US" sz="1400" b="1" dirty="0" smtClean="0"/>
                        <a:t>$15.0</a:t>
                      </a:r>
                      <a:endParaRPr lang="en-US" sz="1400" b="1" dirty="0"/>
                    </a:p>
                  </a:txBody>
                  <a:tcPr anchor="ctr"/>
                </a:tc>
                <a:tc>
                  <a:txBody>
                    <a:bodyPr/>
                    <a:lstStyle/>
                    <a:p>
                      <a:pPr algn="ctr"/>
                      <a:r>
                        <a:rPr lang="en-US" sz="1400" b="1" dirty="0" smtClean="0"/>
                        <a:t>$52.0</a:t>
                      </a:r>
                      <a:endParaRPr lang="en-US" sz="1400" b="1" dirty="0"/>
                    </a:p>
                  </a:txBody>
                  <a:tcPr anchor="ctr"/>
                </a:tc>
              </a:tr>
            </a:tbl>
          </a:graphicData>
        </a:graphic>
      </p:graphicFrame>
    </p:spTree>
    <p:extLst>
      <p:ext uri="{BB962C8B-B14F-4D97-AF65-F5344CB8AC3E}">
        <p14:creationId xmlns:p14="http://schemas.microsoft.com/office/powerpoint/2010/main" val="1466296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nvPr>
        </p:nvGraphicFramePr>
        <p:xfrm>
          <a:off x="471836" y="762000"/>
          <a:ext cx="8663697" cy="574904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43000" y="193357"/>
            <a:ext cx="7848600" cy="492443"/>
          </a:xfrm>
          <a:prstGeom prst="rect">
            <a:avLst/>
          </a:prstGeom>
          <a:noFill/>
        </p:spPr>
        <p:txBody>
          <a:bodyPr wrap="square" rtlCol="0">
            <a:spAutoFit/>
          </a:bodyPr>
          <a:lstStyle/>
          <a:p>
            <a:pPr algn="ctr"/>
            <a:r>
              <a:rPr lang="en-US" sz="2600" b="1" dirty="0" smtClean="0">
                <a:solidFill>
                  <a:schemeClr val="bg1">
                    <a:lumMod val="95000"/>
                  </a:schemeClr>
                </a:solidFill>
                <a:latin typeface="Verdana" pitchFamily="34" charset="0"/>
                <a:ea typeface="Tahoma" pitchFamily="34" charset="0"/>
                <a:cs typeface="Tahoma" pitchFamily="34" charset="0"/>
              </a:rPr>
              <a:t>Value-Based Reliability Planning</a:t>
            </a:r>
            <a:endParaRPr lang="en-US" sz="2600" b="1" dirty="0">
              <a:solidFill>
                <a:schemeClr val="bg1">
                  <a:lumMod val="95000"/>
                </a:schemeClr>
              </a:solidFill>
              <a:latin typeface="Verdana" pitchFamily="34" charset="0"/>
              <a:ea typeface="Tahoma" pitchFamily="34" charset="0"/>
              <a:cs typeface="Tahoma" pitchFamily="34" charset="0"/>
            </a:endParaRPr>
          </a:p>
        </p:txBody>
      </p:sp>
      <p:graphicFrame>
        <p:nvGraphicFramePr>
          <p:cNvPr id="5" name="Chart 4"/>
          <p:cNvGraphicFramePr>
            <a:graphicFrameLocks noGrp="1"/>
          </p:cNvGraphicFramePr>
          <p:nvPr>
            <p:extLst/>
          </p:nvPr>
        </p:nvGraphicFramePr>
        <p:xfrm>
          <a:off x="609600" y="1066800"/>
          <a:ext cx="7924800" cy="532655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048000" y="6248400"/>
            <a:ext cx="1524000" cy="307777"/>
          </a:xfrm>
          <a:prstGeom prst="rect">
            <a:avLst/>
          </a:prstGeom>
          <a:noFill/>
        </p:spPr>
        <p:txBody>
          <a:bodyPr wrap="square" rtlCol="0">
            <a:spAutoFit/>
          </a:bodyPr>
          <a:lstStyle/>
          <a:p>
            <a:r>
              <a:rPr lang="en-US" sz="1400" b="1" dirty="0" smtClean="0"/>
              <a:t>Time (hours)</a:t>
            </a:r>
            <a:endParaRPr lang="en-US" sz="1400" b="1" dirty="0"/>
          </a:p>
        </p:txBody>
      </p:sp>
      <p:sp>
        <p:nvSpPr>
          <p:cNvPr id="7" name="TextBox 6"/>
          <p:cNvSpPr txBox="1"/>
          <p:nvPr/>
        </p:nvSpPr>
        <p:spPr>
          <a:xfrm rot="16200000">
            <a:off x="-1827312" y="3503712"/>
            <a:ext cx="4419601" cy="307777"/>
          </a:xfrm>
          <a:prstGeom prst="rect">
            <a:avLst/>
          </a:prstGeom>
          <a:noFill/>
        </p:spPr>
        <p:txBody>
          <a:bodyPr wrap="square" rtlCol="0">
            <a:spAutoFit/>
          </a:bodyPr>
          <a:lstStyle/>
          <a:p>
            <a:r>
              <a:rPr lang="en-US" sz="1400" b="1" dirty="0" smtClean="0"/>
              <a:t>Number of customers experiencing sustained outages</a:t>
            </a:r>
            <a:endParaRPr lang="en-US" sz="1400" b="1" dirty="0"/>
          </a:p>
        </p:txBody>
      </p:sp>
      <p:sp>
        <p:nvSpPr>
          <p:cNvPr id="8" name="TextBox 7"/>
          <p:cNvSpPr txBox="1"/>
          <p:nvPr/>
        </p:nvSpPr>
        <p:spPr>
          <a:xfrm>
            <a:off x="4802537" y="2731294"/>
            <a:ext cx="4189063" cy="1231106"/>
          </a:xfrm>
          <a:prstGeom prst="rect">
            <a:avLst/>
          </a:prstGeom>
          <a:solidFill>
            <a:schemeClr val="bg1">
              <a:lumMod val="95000"/>
            </a:schemeClr>
          </a:solidFill>
        </p:spPr>
        <p:txBody>
          <a:bodyPr wrap="square" rtlCol="0">
            <a:spAutoFit/>
          </a:bodyPr>
          <a:lstStyle/>
          <a:p>
            <a:r>
              <a:rPr lang="en-US" sz="1400" b="1" dirty="0" smtClean="0"/>
              <a:t>Automated feeder switching technology:</a:t>
            </a:r>
          </a:p>
          <a:p>
            <a:pPr marL="344488" indent="-230188">
              <a:buFont typeface="Arial" pitchFamily="34" charset="0"/>
              <a:buChar char="•"/>
            </a:pPr>
            <a:r>
              <a:rPr lang="en-US" sz="1200" b="1" dirty="0" smtClean="0"/>
              <a:t>Equipment cost $51 million</a:t>
            </a:r>
          </a:p>
          <a:p>
            <a:pPr marL="344488" indent="-230188">
              <a:buFont typeface="Arial" pitchFamily="34" charset="0"/>
              <a:buChar char="•"/>
            </a:pPr>
            <a:r>
              <a:rPr lang="en-US" sz="1200" b="1" dirty="0" smtClean="0"/>
              <a:t>In this storm, avoided $23 million in damages to customers, eliminated 500 truck rolls, and</a:t>
            </a:r>
            <a:r>
              <a:rPr lang="en-US" sz="1200" b="1" dirty="0"/>
              <a:t> </a:t>
            </a:r>
            <a:r>
              <a:rPr lang="en-US" sz="1200" b="1" dirty="0" smtClean="0"/>
              <a:t>reduced restoration costs to the utility by $1.4 million by restoring 1.5 days early</a:t>
            </a:r>
          </a:p>
        </p:txBody>
      </p:sp>
      <p:sp>
        <p:nvSpPr>
          <p:cNvPr id="4" name="TextBox 3"/>
          <p:cNvSpPr txBox="1"/>
          <p:nvPr/>
        </p:nvSpPr>
        <p:spPr>
          <a:xfrm>
            <a:off x="1905000" y="2750165"/>
            <a:ext cx="2897537" cy="1200329"/>
          </a:xfrm>
          <a:prstGeom prst="rect">
            <a:avLst/>
          </a:prstGeom>
          <a:solidFill>
            <a:schemeClr val="bg1">
              <a:lumMod val="95000"/>
            </a:schemeClr>
          </a:solidFill>
        </p:spPr>
        <p:txBody>
          <a:bodyPr wrap="square" rtlCol="0">
            <a:spAutoFit/>
          </a:bodyPr>
          <a:lstStyle/>
          <a:p>
            <a:pPr algn="ctr"/>
            <a:r>
              <a:rPr lang="en-US" sz="1400" b="1" dirty="0" smtClean="0"/>
              <a:t>Avoided customer outage minutes are translated into avoided customer costs by the Interruption Cost Estimation (ICE) Calculator</a:t>
            </a:r>
          </a:p>
          <a:p>
            <a:pPr algn="ctr"/>
            <a:r>
              <a:rPr lang="en-US" sz="1400" b="1" dirty="0"/>
              <a:t>(</a:t>
            </a:r>
            <a:r>
              <a:rPr lang="en-US" sz="1400" b="1" dirty="0" smtClean="0">
                <a:hlinkClick r:id="rId5"/>
              </a:rPr>
              <a:t>www.icecalculator.com</a:t>
            </a:r>
            <a:r>
              <a:rPr lang="en-US" sz="1400" b="1" dirty="0" smtClean="0"/>
              <a:t>)</a:t>
            </a:r>
            <a:r>
              <a:rPr lang="en-US" sz="1600" b="1" dirty="0" smtClean="0"/>
              <a:t> </a:t>
            </a:r>
          </a:p>
        </p:txBody>
      </p:sp>
      <p:cxnSp>
        <p:nvCxnSpPr>
          <p:cNvPr id="10" name="Straight Arrow Connector 9"/>
          <p:cNvCxnSpPr/>
          <p:nvPr/>
        </p:nvCxnSpPr>
        <p:spPr>
          <a:xfrm flipH="1">
            <a:off x="1752600" y="4124742"/>
            <a:ext cx="762000" cy="5234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5921" y="1066800"/>
            <a:ext cx="7441716" cy="923330"/>
          </a:xfrm>
          <a:prstGeom prst="rect">
            <a:avLst/>
          </a:prstGeom>
          <a:solidFill>
            <a:schemeClr val="tx2">
              <a:lumMod val="20000"/>
              <a:lumOff val="80000"/>
            </a:schemeClr>
          </a:solidFill>
        </p:spPr>
        <p:txBody>
          <a:bodyPr wrap="square" rtlCol="0">
            <a:spAutoFit/>
          </a:bodyPr>
          <a:lstStyle/>
          <a:p>
            <a:pPr algn="ctr"/>
            <a:r>
              <a:rPr lang="en-US" b="1" dirty="0" smtClean="0"/>
              <a:t>Iberdrola (CMP) and Ameren have applied the ICE Calculator in the filings to their regulators; NY and other states are interested in measuring societal benefits in benefit-cost analysis</a:t>
            </a:r>
            <a:endParaRPr lang="en-US" b="1" dirty="0"/>
          </a:p>
        </p:txBody>
      </p:sp>
      <p:sp>
        <p:nvSpPr>
          <p:cNvPr id="15" name="TextBox 14"/>
          <p:cNvSpPr txBox="1"/>
          <p:nvPr/>
        </p:nvSpPr>
        <p:spPr>
          <a:xfrm>
            <a:off x="1905000" y="2404646"/>
            <a:ext cx="7086600" cy="338554"/>
          </a:xfrm>
          <a:prstGeom prst="rect">
            <a:avLst/>
          </a:prstGeom>
          <a:solidFill>
            <a:schemeClr val="bg2">
              <a:lumMod val="90000"/>
            </a:schemeClr>
          </a:solidFill>
        </p:spPr>
        <p:txBody>
          <a:bodyPr wrap="square" rtlCol="0">
            <a:spAutoFit/>
          </a:bodyPr>
          <a:lstStyle/>
          <a:p>
            <a:pPr algn="ctr"/>
            <a:r>
              <a:rPr lang="en-US" sz="1600" b="1" dirty="0" smtClean="0"/>
              <a:t>July 5, 2012 Derecho in Chattanooga</a:t>
            </a:r>
            <a:endParaRPr lang="en-US" sz="1600" b="1" dirty="0"/>
          </a:p>
        </p:txBody>
      </p:sp>
    </p:spTree>
    <p:extLst>
      <p:ext uri="{BB962C8B-B14F-4D97-AF65-F5344CB8AC3E}">
        <p14:creationId xmlns:p14="http://schemas.microsoft.com/office/powerpoint/2010/main" val="2450347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8153400" cy="914400"/>
          </a:xfrm>
        </p:spPr>
        <p:txBody>
          <a:bodyPr/>
          <a:lstStyle/>
          <a:p>
            <a:pPr algn="ctr"/>
            <a:r>
              <a:rPr lang="en-US" b="1" dirty="0" smtClean="0">
                <a:solidFill>
                  <a:schemeClr val="bg1">
                    <a:lumMod val="95000"/>
                  </a:schemeClr>
                </a:solidFill>
                <a:latin typeface="Verdana" pitchFamily="34" charset="0"/>
              </a:rPr>
              <a:t>Conservation Voltage Reduction</a:t>
            </a:r>
            <a:endParaRPr lang="en-US" b="1" dirty="0">
              <a:solidFill>
                <a:schemeClr val="bg1">
                  <a:lumMod val="95000"/>
                </a:schemeClr>
              </a:solidFill>
              <a:latin typeface="Verdana" pitchFamily="34" charset="0"/>
            </a:endParaRPr>
          </a:p>
        </p:txBody>
      </p:sp>
      <p:sp>
        <p:nvSpPr>
          <p:cNvPr id="21" name="Text Placeholder 2"/>
          <p:cNvSpPr>
            <a:spLocks noGrp="1"/>
          </p:cNvSpPr>
          <p:nvPr>
            <p:ph type="body" sz="quarter" idx="10"/>
          </p:nvPr>
        </p:nvSpPr>
        <p:spPr>
          <a:xfrm>
            <a:off x="228600" y="1066800"/>
            <a:ext cx="8763000" cy="762000"/>
          </a:xfrm>
        </p:spPr>
        <p:txBody>
          <a:bodyPr/>
          <a:lstStyle/>
          <a:p>
            <a:pPr algn="ctr">
              <a:buNone/>
            </a:pPr>
            <a:r>
              <a:rPr lang="en-US" dirty="0" smtClean="0"/>
              <a:t>Conservation voltage reduction (CVR) reduces customer voltages along a distribution feeder  for lowering peak demands and overall energy consumption</a:t>
            </a:r>
            <a:endParaRPr lang="en-US" dirty="0"/>
          </a:p>
        </p:txBody>
      </p:sp>
      <p:sp>
        <p:nvSpPr>
          <p:cNvPr id="19" name="Slide Number Placeholder 9"/>
          <p:cNvSpPr txBox="1">
            <a:spLocks/>
          </p:cNvSpPr>
          <p:nvPr/>
        </p:nvSpPr>
        <p:spPr>
          <a:xfrm>
            <a:off x="8647272" y="6569075"/>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D8D20-83A5-4787-8FA7-D4CD256FD7BD}" type="slidenum">
              <a:rPr lang="en-US" sz="1000" smtClean="0"/>
              <a:pPr/>
              <a:t>5</a:t>
            </a:fld>
            <a:endParaRPr lang="en-US" sz="1000" dirty="0"/>
          </a:p>
        </p:txBody>
      </p:sp>
      <p:sp>
        <p:nvSpPr>
          <p:cNvPr id="16" name="TextBox 15"/>
          <p:cNvSpPr txBox="1"/>
          <p:nvPr/>
        </p:nvSpPr>
        <p:spPr>
          <a:xfrm>
            <a:off x="304800" y="4800600"/>
            <a:ext cx="8382000" cy="830997"/>
          </a:xfrm>
          <a:prstGeom prst="rect">
            <a:avLst/>
          </a:prstGeom>
          <a:noFill/>
        </p:spPr>
        <p:txBody>
          <a:bodyPr wrap="square" rtlCol="0">
            <a:spAutoFit/>
          </a:bodyPr>
          <a:lstStyle/>
          <a:p>
            <a:r>
              <a:rPr lang="en-US" sz="1600" b="1" dirty="0" smtClean="0">
                <a:solidFill>
                  <a:srgbClr val="C00000"/>
                </a:solidFill>
              </a:rPr>
              <a:t>PNNL 2010 GRID-LAB-D Analysis:</a:t>
            </a:r>
          </a:p>
          <a:p>
            <a:r>
              <a:rPr lang="en-US" sz="1600" b="1" dirty="0" smtClean="0"/>
              <a:t>National deployment of CVR can provide a 3.0% reduction in annual energy consumption for the electricity sector.  80% of this benefit can be achieved from 40% of feeders.</a:t>
            </a:r>
            <a:endParaRPr lang="en-US" sz="1600" dirty="0"/>
          </a:p>
        </p:txBody>
      </p:sp>
      <p:grpSp>
        <p:nvGrpSpPr>
          <p:cNvPr id="22" name="Group 21"/>
          <p:cNvGrpSpPr/>
          <p:nvPr/>
        </p:nvGrpSpPr>
        <p:grpSpPr>
          <a:xfrm>
            <a:off x="0" y="2209800"/>
            <a:ext cx="3962400" cy="2286000"/>
            <a:chOff x="76200" y="2286000"/>
            <a:chExt cx="3962400" cy="2286000"/>
          </a:xfrm>
        </p:grpSpPr>
        <p:cxnSp>
          <p:nvCxnSpPr>
            <p:cNvPr id="24" name="Straight Connector 23"/>
            <p:cNvCxnSpPr/>
            <p:nvPr/>
          </p:nvCxnSpPr>
          <p:spPr bwMode="auto">
            <a:xfrm>
              <a:off x="1066800" y="4267200"/>
              <a:ext cx="2971800" cy="1588"/>
            </a:xfrm>
            <a:prstGeom prst="line">
              <a:avLst/>
            </a:prstGeom>
            <a:solidFill>
              <a:schemeClr val="bg1"/>
            </a:solid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16200000" flipV="1">
              <a:off x="76201" y="3276600"/>
              <a:ext cx="1981201" cy="2"/>
            </a:xfrm>
            <a:prstGeom prst="line">
              <a:avLst/>
            </a:prstGeom>
            <a:solidFill>
              <a:schemeClr val="bg1"/>
            </a:solidFill>
            <a:ln w="2857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1066800" y="2971800"/>
              <a:ext cx="2971800" cy="685800"/>
            </a:xfrm>
            <a:prstGeom prst="line">
              <a:avLst/>
            </a:prstGeom>
            <a:solidFill>
              <a:schemeClr val="bg1"/>
            </a:solidFill>
            <a:ln w="31750" cap="flat" cmpd="sng" algn="ctr">
              <a:solidFill>
                <a:srgbClr val="0070C0"/>
              </a:solidFill>
              <a:prstDash val="solid"/>
              <a:round/>
              <a:headEnd type="none" w="med" len="med"/>
              <a:tailEnd type="none" w="med" len="med"/>
            </a:ln>
            <a:effectLst/>
          </p:spPr>
        </p:cxnSp>
        <p:cxnSp>
          <p:nvCxnSpPr>
            <p:cNvPr id="27" name="Straight Connector 26"/>
            <p:cNvCxnSpPr/>
            <p:nvPr/>
          </p:nvCxnSpPr>
          <p:spPr bwMode="auto">
            <a:xfrm>
              <a:off x="1066800" y="3429000"/>
              <a:ext cx="2971800" cy="228600"/>
            </a:xfrm>
            <a:prstGeom prst="line">
              <a:avLst/>
            </a:prstGeom>
            <a:solidFill>
              <a:schemeClr val="bg1"/>
            </a:solidFill>
            <a:ln w="31750" cap="flat" cmpd="sng" algn="ctr">
              <a:solidFill>
                <a:srgbClr val="00B050"/>
              </a:solidFill>
              <a:prstDash val="solid"/>
              <a:round/>
              <a:headEnd type="none" w="med" len="med"/>
              <a:tailEnd type="none" w="med" len="med"/>
            </a:ln>
            <a:effectLst/>
          </p:spPr>
        </p:cxnSp>
        <p:sp>
          <p:nvSpPr>
            <p:cNvPr id="28" name="TextBox 27"/>
            <p:cNvSpPr txBox="1"/>
            <p:nvPr/>
          </p:nvSpPr>
          <p:spPr>
            <a:xfrm>
              <a:off x="1219200" y="3429000"/>
              <a:ext cx="1142999" cy="381000"/>
            </a:xfrm>
            <a:prstGeom prst="rect">
              <a:avLst/>
            </a:prstGeom>
            <a:noFill/>
          </p:spPr>
          <p:txBody>
            <a:bodyPr wrap="none" tIns="91440" bIns="91440" rtlCol="0">
              <a:noAutofit/>
            </a:bodyPr>
            <a:lstStyle/>
            <a:p>
              <a:pPr marL="0" indent="0">
                <a:buFont typeface="Arial" pitchFamily="34" charset="0"/>
                <a:buNone/>
              </a:pPr>
              <a:r>
                <a:rPr lang="en-US" b="1" dirty="0" smtClean="0">
                  <a:solidFill>
                    <a:srgbClr val="00B050"/>
                  </a:solidFill>
                </a:rPr>
                <a:t>“CVR-on”</a:t>
              </a:r>
            </a:p>
          </p:txBody>
        </p:sp>
        <p:sp>
          <p:nvSpPr>
            <p:cNvPr id="29" name="TextBox 28"/>
            <p:cNvSpPr txBox="1"/>
            <p:nvPr/>
          </p:nvSpPr>
          <p:spPr>
            <a:xfrm>
              <a:off x="76200" y="3162300"/>
              <a:ext cx="990600" cy="419100"/>
            </a:xfrm>
            <a:prstGeom prst="rect">
              <a:avLst/>
            </a:prstGeom>
            <a:noFill/>
          </p:spPr>
          <p:txBody>
            <a:bodyPr wrap="square" tIns="91440" bIns="91440" rtlCol="0">
              <a:noAutofit/>
            </a:bodyPr>
            <a:lstStyle/>
            <a:p>
              <a:pPr marL="0" indent="0" algn="ctr">
                <a:buFont typeface="Arial" pitchFamily="34" charset="0"/>
                <a:buNone/>
              </a:pPr>
              <a:r>
                <a:rPr lang="en-US" sz="1600" b="1" dirty="0" smtClean="0"/>
                <a:t>Voltage</a:t>
              </a:r>
            </a:p>
          </p:txBody>
        </p:sp>
        <p:sp>
          <p:nvSpPr>
            <p:cNvPr id="31" name="TextBox 30"/>
            <p:cNvSpPr txBox="1"/>
            <p:nvPr/>
          </p:nvSpPr>
          <p:spPr>
            <a:xfrm>
              <a:off x="1600200" y="4267200"/>
              <a:ext cx="1905000" cy="304800"/>
            </a:xfrm>
            <a:prstGeom prst="rect">
              <a:avLst/>
            </a:prstGeom>
            <a:noFill/>
          </p:spPr>
          <p:txBody>
            <a:bodyPr wrap="none" tIns="91440" bIns="91440" rtlCol="0">
              <a:noAutofit/>
            </a:bodyPr>
            <a:lstStyle/>
            <a:p>
              <a:pPr marL="0" indent="0">
                <a:buFont typeface="Arial" pitchFamily="34" charset="0"/>
                <a:buNone/>
              </a:pPr>
              <a:r>
                <a:rPr lang="en-US" sz="1600" b="1" dirty="0" smtClean="0"/>
                <a:t>Distance along circuit</a:t>
              </a:r>
            </a:p>
          </p:txBody>
        </p:sp>
        <p:sp>
          <p:nvSpPr>
            <p:cNvPr id="35" name="TextBox 34"/>
            <p:cNvSpPr txBox="1"/>
            <p:nvPr/>
          </p:nvSpPr>
          <p:spPr>
            <a:xfrm>
              <a:off x="2514600" y="2971800"/>
              <a:ext cx="1143000" cy="381000"/>
            </a:xfrm>
            <a:prstGeom prst="rect">
              <a:avLst/>
            </a:prstGeom>
            <a:noFill/>
          </p:spPr>
          <p:txBody>
            <a:bodyPr wrap="square" tIns="91440" bIns="91440" rtlCol="0">
              <a:noAutofit/>
            </a:bodyPr>
            <a:lstStyle/>
            <a:p>
              <a:pPr marL="0" indent="0">
                <a:buFont typeface="Arial" pitchFamily="34" charset="0"/>
                <a:buNone/>
              </a:pPr>
              <a:r>
                <a:rPr lang="en-US" b="1" dirty="0" smtClean="0">
                  <a:solidFill>
                    <a:srgbClr val="0070C0"/>
                  </a:solidFill>
                </a:rPr>
                <a:t>“CVR-off”</a:t>
              </a:r>
            </a:p>
          </p:txBody>
        </p:sp>
        <p:cxnSp>
          <p:nvCxnSpPr>
            <p:cNvPr id="30" name="Straight Connector 29"/>
            <p:cNvCxnSpPr/>
            <p:nvPr/>
          </p:nvCxnSpPr>
          <p:spPr>
            <a:xfrm>
              <a:off x="1066800" y="3810000"/>
              <a:ext cx="28956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66800" y="2819400"/>
              <a:ext cx="28956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343400" y="1981200"/>
            <a:ext cx="4343400" cy="2769989"/>
          </a:xfrm>
          <a:prstGeom prst="rect">
            <a:avLst/>
          </a:prstGeom>
          <a:solidFill>
            <a:schemeClr val="accent1">
              <a:lumMod val="40000"/>
              <a:lumOff val="60000"/>
            </a:schemeClr>
          </a:solidFill>
          <a:ln>
            <a:solidFill>
              <a:schemeClr val="tx1"/>
            </a:solidFill>
          </a:ln>
        </p:spPr>
        <p:txBody>
          <a:bodyPr wrap="square" rtlCol="0">
            <a:spAutoFit/>
          </a:bodyPr>
          <a:lstStyle/>
          <a:p>
            <a:r>
              <a:rPr lang="en-US" sz="2000" b="1" u="sng" dirty="0" smtClean="0"/>
              <a:t>OG&amp;E</a:t>
            </a:r>
            <a:r>
              <a:rPr lang="en-US" sz="2000" b="1" dirty="0" smtClean="0"/>
              <a:t>:</a:t>
            </a:r>
          </a:p>
          <a:p>
            <a:pPr marL="344488" indent="-225425">
              <a:buFont typeface="Arial" pitchFamily="34" charset="0"/>
              <a:buChar char="•"/>
            </a:pPr>
            <a:r>
              <a:rPr lang="en-US" sz="1600" b="1" dirty="0" smtClean="0"/>
              <a:t>Control algorithm set voltage levels at the substation</a:t>
            </a:r>
          </a:p>
          <a:p>
            <a:pPr marL="688975" lvl="1" indent="-225425">
              <a:buFont typeface="Wingdings" pitchFamily="2" charset="2"/>
              <a:buChar char="§"/>
            </a:pPr>
            <a:r>
              <a:rPr lang="en-US" sz="1400" b="1" dirty="0" smtClean="0"/>
              <a:t>Applying smart meter data</a:t>
            </a:r>
          </a:p>
          <a:p>
            <a:pPr marL="688975" lvl="1" indent="-225425">
              <a:buFont typeface="Wingdings" pitchFamily="2" charset="2"/>
              <a:buChar char="§"/>
            </a:pPr>
            <a:r>
              <a:rPr lang="en-US" sz="1400" b="1" dirty="0" smtClean="0"/>
              <a:t>Capability turned on when power price exceeds $0.22/kWh</a:t>
            </a:r>
          </a:p>
          <a:p>
            <a:pPr marL="344488" indent="-225425">
              <a:buFont typeface="Arial" pitchFamily="34" charset="0"/>
              <a:buChar char="•"/>
            </a:pPr>
            <a:r>
              <a:rPr lang="en-US" sz="1600" b="1" dirty="0" smtClean="0"/>
              <a:t>Achieved 8 MW reduction from application of VVC technology on 50 circuits during Summer 2011</a:t>
            </a:r>
          </a:p>
          <a:p>
            <a:pPr marL="344488" indent="-225425">
              <a:buFont typeface="Arial" pitchFamily="34" charset="0"/>
              <a:buChar char="•"/>
            </a:pPr>
            <a:r>
              <a:rPr lang="en-US" sz="1600" b="1" dirty="0" smtClean="0"/>
              <a:t>Goal – 74 MW reduction over 400 circuits by 2017 (SGIG contributes to 16 MW)</a:t>
            </a:r>
            <a:endParaRPr lang="en-US" sz="1600" b="1" dirty="0"/>
          </a:p>
        </p:txBody>
      </p:sp>
      <p:sp>
        <p:nvSpPr>
          <p:cNvPr id="18" name="TextBox 17"/>
          <p:cNvSpPr txBox="1"/>
          <p:nvPr/>
        </p:nvSpPr>
        <p:spPr>
          <a:xfrm>
            <a:off x="304800" y="5638800"/>
            <a:ext cx="8342472" cy="830997"/>
          </a:xfrm>
          <a:prstGeom prst="rect">
            <a:avLst/>
          </a:prstGeom>
          <a:noFill/>
        </p:spPr>
        <p:txBody>
          <a:bodyPr wrap="square" rtlCol="0">
            <a:spAutoFit/>
          </a:bodyPr>
          <a:lstStyle/>
          <a:p>
            <a:r>
              <a:rPr lang="en-US" sz="1600" b="1" dirty="0" smtClean="0">
                <a:solidFill>
                  <a:srgbClr val="C00000"/>
                </a:solidFill>
              </a:rPr>
              <a:t>CVR Study (due January 2016):</a:t>
            </a:r>
          </a:p>
          <a:p>
            <a:r>
              <a:rPr lang="en-US" sz="1600" b="1" dirty="0" smtClean="0"/>
              <a:t>Report on technology applications, impacts and institutional hurdles.  Seeing energy reductions ranging from 0.75 – 3.0% and peak reductions from 0.84 – 7.0%.</a:t>
            </a:r>
            <a:endParaRPr lang="en-US" sz="1600" dirty="0"/>
          </a:p>
        </p:txBody>
      </p:sp>
    </p:spTree>
    <p:extLst>
      <p:ext uri="{BB962C8B-B14F-4D97-AF65-F5344CB8AC3E}">
        <p14:creationId xmlns:p14="http://schemas.microsoft.com/office/powerpoint/2010/main" val="3850026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Smart Grid Tomorrow</a:t>
            </a:r>
            <a:endParaRPr lang="en-US" sz="2800" dirty="0"/>
          </a:p>
        </p:txBody>
      </p:sp>
      <p:sp>
        <p:nvSpPr>
          <p:cNvPr id="3" name="Slide Number Placeholder 2"/>
          <p:cNvSpPr>
            <a:spLocks noGrp="1"/>
          </p:cNvSpPr>
          <p:nvPr>
            <p:ph type="sldNum" sz="quarter" idx="4"/>
          </p:nvPr>
        </p:nvSpPr>
        <p:spPr/>
        <p:txBody>
          <a:bodyPr/>
          <a:lstStyle/>
          <a:p>
            <a:fld id="{5F739D47-BF5C-4F21-8DD2-5BC4A591B4B7}"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152400" y="1828800"/>
            <a:ext cx="4444103" cy="3146425"/>
          </a:xfrm>
          <a:prstGeom prst="rect">
            <a:avLst/>
          </a:prstGeom>
        </p:spPr>
      </p:pic>
      <p:sp>
        <p:nvSpPr>
          <p:cNvPr id="7" name="TextBox 6"/>
          <p:cNvSpPr txBox="1"/>
          <p:nvPr/>
        </p:nvSpPr>
        <p:spPr>
          <a:xfrm>
            <a:off x="4724400" y="1689080"/>
            <a:ext cx="4343399"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Integration </a:t>
            </a:r>
            <a:r>
              <a:rPr lang="en-US" dirty="0"/>
              <a:t>of renewable and distributed resources (electric cars, smart </a:t>
            </a:r>
            <a:r>
              <a:rPr lang="en-US" dirty="0" smtClean="0"/>
              <a:t>buildings</a:t>
            </a:r>
            <a:r>
              <a:rPr lang="en-US" dirty="0"/>
              <a:t>, PV, energy </a:t>
            </a:r>
            <a:r>
              <a:rPr lang="en-US" dirty="0" smtClean="0"/>
              <a:t>storage, microgrids, community energy)</a:t>
            </a:r>
            <a:endParaRPr lang="en-US" dirty="0"/>
          </a:p>
          <a:p>
            <a:pPr marL="285750" indent="-285750">
              <a:buFont typeface="Arial" panose="020B0604020202020204" pitchFamily="34" charset="0"/>
              <a:buChar char="•"/>
            </a:pPr>
            <a:r>
              <a:rPr lang="en-US" dirty="0"/>
              <a:t>Shared ownership and responsibility of the </a:t>
            </a:r>
            <a:r>
              <a:rPr lang="en-US" dirty="0" smtClean="0"/>
              <a:t>electric grid planning and operations</a:t>
            </a:r>
          </a:p>
          <a:p>
            <a:pPr marL="285750" indent="-285750">
              <a:buFont typeface="Arial" panose="020B0604020202020204" pitchFamily="34" charset="0"/>
              <a:buChar char="•"/>
            </a:pPr>
            <a:r>
              <a:rPr lang="en-US" dirty="0" smtClean="0"/>
              <a:t>Multi-directional flow of energy, information and money</a:t>
            </a:r>
          </a:p>
          <a:p>
            <a:pPr marL="285750" indent="-285750">
              <a:buFont typeface="Arial" panose="020B0604020202020204" pitchFamily="34" charset="0"/>
              <a:buChar char="•"/>
            </a:pPr>
            <a:r>
              <a:rPr lang="en-US" dirty="0" smtClean="0"/>
              <a:t>Evolved model for the utility business and how it is regulated to ensure reliability, efficiency, affordability, security and innovation</a:t>
            </a:r>
          </a:p>
          <a:p>
            <a:pPr marL="285750" indent="-285750">
              <a:buFont typeface="Arial" panose="020B0604020202020204" pitchFamily="34" charset="0"/>
              <a:buChar char="•"/>
            </a:pPr>
            <a:r>
              <a:rPr lang="en-US" dirty="0"/>
              <a:t>Value </a:t>
            </a:r>
            <a:r>
              <a:rPr lang="en-US" dirty="0" smtClean="0"/>
              <a:t>creation through integrated networks and convergence (smart cities)</a:t>
            </a:r>
            <a:endParaRPr lang="en-US" dirty="0"/>
          </a:p>
        </p:txBody>
      </p:sp>
    </p:spTree>
    <p:extLst>
      <p:ext uri="{BB962C8B-B14F-4D97-AF65-F5344CB8AC3E}">
        <p14:creationId xmlns:p14="http://schemas.microsoft.com/office/powerpoint/2010/main" val="123844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102"/>
          <p:cNvSpPr txBox="1"/>
          <p:nvPr/>
        </p:nvSpPr>
        <p:spPr>
          <a:xfrm>
            <a:off x="2628768" y="5193910"/>
            <a:ext cx="1271366" cy="253916"/>
          </a:xfrm>
          <a:prstGeom prst="rect">
            <a:avLst/>
          </a:prstGeom>
          <a:solidFill>
            <a:schemeClr val="bg1"/>
          </a:solidFill>
          <a:ln>
            <a:noFill/>
          </a:ln>
        </p:spPr>
        <p:txBody>
          <a:bodyPr wrap="square" rtlCol="0">
            <a:spAutoFit/>
          </a:bodyPr>
          <a:lstStyle/>
          <a:p>
            <a:r>
              <a:rPr lang="en-US" sz="1050" b="1" dirty="0" smtClean="0">
                <a:solidFill>
                  <a:schemeClr val="accent1">
                    <a:lumMod val="50000"/>
                  </a:schemeClr>
                </a:solidFill>
              </a:rPr>
              <a:t>Order No. 32053</a:t>
            </a:r>
            <a:endParaRPr lang="en-US" sz="1050" b="1" dirty="0">
              <a:solidFill>
                <a:schemeClr val="accent1">
                  <a:lumMod val="50000"/>
                </a:schemeClr>
              </a:solidFill>
            </a:endParaRPr>
          </a:p>
        </p:txBody>
      </p:sp>
      <p:sp>
        <p:nvSpPr>
          <p:cNvPr id="2" name="Title 1"/>
          <p:cNvSpPr>
            <a:spLocks noGrp="1"/>
          </p:cNvSpPr>
          <p:nvPr>
            <p:ph type="title"/>
          </p:nvPr>
        </p:nvSpPr>
        <p:spPr>
          <a:xfrm>
            <a:off x="457200" y="0"/>
            <a:ext cx="8229600" cy="980905"/>
          </a:xfrm>
        </p:spPr>
        <p:txBody>
          <a:bodyPr/>
          <a:lstStyle/>
          <a:p>
            <a:r>
              <a:rPr lang="en-US" sz="2800" dirty="0" smtClean="0"/>
              <a:t>Distribution System Evolution</a:t>
            </a:r>
            <a:endParaRPr lang="en-US" sz="2800" dirty="0"/>
          </a:p>
        </p:txBody>
      </p:sp>
      <p:sp>
        <p:nvSpPr>
          <p:cNvPr id="6" name="Arizona" descr="Arizona." title="Arizona"/>
          <p:cNvSpPr>
            <a:spLocks/>
          </p:cNvSpPr>
          <p:nvPr/>
        </p:nvSpPr>
        <p:spPr bwMode="auto">
          <a:xfrm>
            <a:off x="1950915" y="3699893"/>
            <a:ext cx="900112" cy="992187"/>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rgbClr val="0070C0"/>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7" name="California" descr="California." title="California"/>
          <p:cNvGrpSpPr>
            <a:grpSpLocks/>
          </p:cNvGrpSpPr>
          <p:nvPr/>
        </p:nvGrpSpPr>
        <p:grpSpPr bwMode="auto">
          <a:xfrm>
            <a:off x="965077" y="2655318"/>
            <a:ext cx="1133475" cy="1711325"/>
            <a:chOff x="514" y="1479"/>
            <a:chExt cx="717" cy="1163"/>
          </a:xfrm>
          <a:solidFill>
            <a:srgbClr val="0070C0"/>
          </a:solidFill>
        </p:grpSpPr>
        <p:sp>
          <p:nvSpPr>
            <p:cNvPr id="95" name="California" descr="California." title="California"/>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96" name="California extra 1 (no alt text)"/>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97" name="California extra 2 (no alt text)"/>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98" name="California extra 3 (no alt text)"/>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99" name="California extra 4 (no alt text)"/>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8" name="Colorado" descr="Colorado." title="Colorado"/>
          <p:cNvSpPr>
            <a:spLocks/>
          </p:cNvSpPr>
          <p:nvPr/>
        </p:nvSpPr>
        <p:spPr bwMode="auto">
          <a:xfrm>
            <a:off x="2852615" y="3142680"/>
            <a:ext cx="968375" cy="709613"/>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rgbClr val="FFC000"/>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9" name="Connecticut" descr="Connecticut." title="Connecticut"/>
          <p:cNvSpPr>
            <a:spLocks/>
          </p:cNvSpPr>
          <p:nvPr/>
        </p:nvSpPr>
        <p:spPr bwMode="auto">
          <a:xfrm>
            <a:off x="7403977" y="2652143"/>
            <a:ext cx="236538" cy="217487"/>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rgbClr val="00B050"/>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10" name="Delaware" descr="Delaware." title="Delaware"/>
          <p:cNvSpPr>
            <a:spLocks/>
          </p:cNvSpPr>
          <p:nvPr/>
        </p:nvSpPr>
        <p:spPr bwMode="auto">
          <a:xfrm>
            <a:off x="7210302" y="3099818"/>
            <a:ext cx="144463" cy="222250"/>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11" name="Hawaii" descr="Hawaii." title="Hawaii"/>
          <p:cNvGrpSpPr>
            <a:grpSpLocks/>
          </p:cNvGrpSpPr>
          <p:nvPr/>
        </p:nvGrpSpPr>
        <p:grpSpPr bwMode="auto">
          <a:xfrm>
            <a:off x="1882650" y="5028342"/>
            <a:ext cx="885825" cy="579438"/>
            <a:chOff x="1710" y="3401"/>
            <a:chExt cx="498" cy="349"/>
          </a:xfrm>
          <a:solidFill>
            <a:srgbClr val="0070C0"/>
          </a:solidFill>
        </p:grpSpPr>
        <p:sp>
          <p:nvSpPr>
            <p:cNvPr id="87" name="Hawaii" descr="Hawai." title="Hawaii"/>
            <p:cNvSpPr>
              <a:spLocks/>
            </p:cNvSpPr>
            <p:nvPr/>
          </p:nvSpPr>
          <p:spPr bwMode="auto">
            <a:xfrm>
              <a:off x="2101" y="3607"/>
              <a:ext cx="107" cy="143"/>
            </a:xfrm>
            <a:custGeom>
              <a:avLst/>
              <a:gdLst>
                <a:gd name="T0" fmla="*/ 21 w 120"/>
                <a:gd name="T1" fmla="*/ 102 h 160"/>
                <a:gd name="T2" fmla="*/ 40 w 120"/>
                <a:gd name="T3" fmla="*/ 77 h 160"/>
                <a:gd name="T4" fmla="*/ 76 w 120"/>
                <a:gd name="T5" fmla="*/ 62 h 160"/>
                <a:gd name="T6" fmla="*/ 66 w 120"/>
                <a:gd name="T7" fmla="*/ 46 h 160"/>
                <a:gd name="T8" fmla="*/ 66 w 120"/>
                <a:gd name="T9" fmla="*/ 41 h 160"/>
                <a:gd name="T10" fmla="*/ 55 w 120"/>
                <a:gd name="T11" fmla="*/ 41 h 160"/>
                <a:gd name="T12" fmla="*/ 50 w 120"/>
                <a:gd name="T13" fmla="*/ 30 h 160"/>
                <a:gd name="T14" fmla="*/ 45 w 120"/>
                <a:gd name="T15" fmla="*/ 21 h 160"/>
                <a:gd name="T16" fmla="*/ 21 w 120"/>
                <a:gd name="T17" fmla="*/ 4 h 160"/>
                <a:gd name="T18" fmla="*/ 10 w 120"/>
                <a:gd name="T19" fmla="*/ 0 h 160"/>
                <a:gd name="T20" fmla="*/ 4 w 120"/>
                <a:gd name="T21" fmla="*/ 4 h 160"/>
                <a:gd name="T22" fmla="*/ 0 w 120"/>
                <a:gd name="T23" fmla="*/ 41 h 160"/>
                <a:gd name="T24" fmla="*/ 0 w 120"/>
                <a:gd name="T25" fmla="*/ 66 h 160"/>
                <a:gd name="T26" fmla="*/ 0 w 120"/>
                <a:gd name="T27" fmla="*/ 77 h 160"/>
                <a:gd name="T28" fmla="*/ 0 w 120"/>
                <a:gd name="T29" fmla="*/ 87 h 160"/>
                <a:gd name="T30" fmla="*/ 10 w 120"/>
                <a:gd name="T31" fmla="*/ 92 h 160"/>
                <a:gd name="T32" fmla="*/ 15 w 120"/>
                <a:gd name="T33" fmla="*/ 102 h 160"/>
                <a:gd name="T34" fmla="*/ 21 w 120"/>
                <a:gd name="T35" fmla="*/ 10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grpFill/>
            <a:ln w="63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88" name="Hawaii extra 1 (no alt text)"/>
            <p:cNvSpPr>
              <a:spLocks/>
            </p:cNvSpPr>
            <p:nvPr/>
          </p:nvSpPr>
          <p:spPr bwMode="auto">
            <a:xfrm>
              <a:off x="2037" y="3529"/>
              <a:ext cx="57" cy="43"/>
            </a:xfrm>
            <a:custGeom>
              <a:avLst/>
              <a:gdLst>
                <a:gd name="T0" fmla="*/ 15 w 64"/>
                <a:gd name="T1" fmla="*/ 11 h 48"/>
                <a:gd name="T2" fmla="*/ 0 w 64"/>
                <a:gd name="T3" fmla="*/ 0 h 48"/>
                <a:gd name="T4" fmla="*/ 0 w 64"/>
                <a:gd name="T5" fmla="*/ 16 h 48"/>
                <a:gd name="T6" fmla="*/ 10 w 64"/>
                <a:gd name="T7" fmla="*/ 21 h 48"/>
                <a:gd name="T8" fmla="*/ 10 w 64"/>
                <a:gd name="T9" fmla="*/ 26 h 48"/>
                <a:gd name="T10" fmla="*/ 20 w 64"/>
                <a:gd name="T11" fmla="*/ 31 h 48"/>
                <a:gd name="T12" fmla="*/ 40 w 64"/>
                <a:gd name="T13" fmla="*/ 26 h 48"/>
                <a:gd name="T14" fmla="*/ 40 w 64"/>
                <a:gd name="T15" fmla="*/ 16 h 48"/>
                <a:gd name="T16" fmla="*/ 36 w 64"/>
                <a:gd name="T17" fmla="*/ 16 h 48"/>
                <a:gd name="T18" fmla="*/ 26 w 64"/>
                <a:gd name="T19" fmla="*/ 11 h 48"/>
                <a:gd name="T20" fmla="*/ 15 w 64"/>
                <a:gd name="T21" fmla="*/ 1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grpFill/>
            <a:ln w="63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89" name="Hawaii extra 2 (no alt text)"/>
            <p:cNvSpPr>
              <a:spLocks/>
            </p:cNvSpPr>
            <p:nvPr/>
          </p:nvSpPr>
          <p:spPr bwMode="auto">
            <a:xfrm>
              <a:off x="2023" y="3579"/>
              <a:ext cx="21" cy="1"/>
            </a:xfrm>
            <a:custGeom>
              <a:avLst/>
              <a:gdLst>
                <a:gd name="T0" fmla="*/ 14 w 24"/>
                <a:gd name="T1" fmla="*/ 0 h 1"/>
                <a:gd name="T2" fmla="*/ 0 w 24"/>
                <a:gd name="T3" fmla="*/ 0 h 1"/>
                <a:gd name="T4" fmla="*/ 1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grpFill/>
            <a:ln w="63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90" name="Hawaii extra 3 (no alt text)"/>
            <p:cNvSpPr>
              <a:spLocks/>
            </p:cNvSpPr>
            <p:nvPr/>
          </p:nvSpPr>
          <p:spPr bwMode="auto">
            <a:xfrm>
              <a:off x="1973" y="3515"/>
              <a:ext cx="57" cy="14"/>
            </a:xfrm>
            <a:custGeom>
              <a:avLst/>
              <a:gdLst>
                <a:gd name="T0" fmla="*/ 40 w 64"/>
                <a:gd name="T1" fmla="*/ 0 h 16"/>
                <a:gd name="T2" fmla="*/ 4 w 64"/>
                <a:gd name="T3" fmla="*/ 0 h 16"/>
                <a:gd name="T4" fmla="*/ 0 w 64"/>
                <a:gd name="T5" fmla="*/ 4 h 16"/>
                <a:gd name="T6" fmla="*/ 4 w 64"/>
                <a:gd name="T7" fmla="*/ 9 h 16"/>
                <a:gd name="T8" fmla="*/ 40 w 64"/>
                <a:gd name="T9" fmla="*/ 4 h 16"/>
                <a:gd name="T10" fmla="*/ 36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grpFill/>
            <a:ln w="63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91" name="Hawaii extra 4 (no alt text)"/>
            <p:cNvSpPr>
              <a:spLocks/>
            </p:cNvSpPr>
            <p:nvPr/>
          </p:nvSpPr>
          <p:spPr bwMode="auto">
            <a:xfrm>
              <a:off x="1880" y="3465"/>
              <a:ext cx="64" cy="36"/>
            </a:xfrm>
            <a:custGeom>
              <a:avLst/>
              <a:gdLst>
                <a:gd name="T0" fmla="*/ 4 w 72"/>
                <a:gd name="T1" fmla="*/ 5 h 40"/>
                <a:gd name="T2" fmla="*/ 10 w 72"/>
                <a:gd name="T3" fmla="*/ 16 h 40"/>
                <a:gd name="T4" fmla="*/ 25 w 72"/>
                <a:gd name="T5" fmla="*/ 21 h 40"/>
                <a:gd name="T6" fmla="*/ 30 w 72"/>
                <a:gd name="T7" fmla="*/ 26 h 40"/>
                <a:gd name="T8" fmla="*/ 40 w 72"/>
                <a:gd name="T9" fmla="*/ 26 h 40"/>
                <a:gd name="T10" fmla="*/ 45 w 72"/>
                <a:gd name="T11" fmla="*/ 26 h 40"/>
                <a:gd name="T12" fmla="*/ 40 w 72"/>
                <a:gd name="T13" fmla="*/ 16 h 40"/>
                <a:gd name="T14" fmla="*/ 30 w 72"/>
                <a:gd name="T15" fmla="*/ 11 h 40"/>
                <a:gd name="T16" fmla="*/ 25 w 72"/>
                <a:gd name="T17" fmla="*/ 0 h 40"/>
                <a:gd name="T18" fmla="*/ 15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grpFill/>
            <a:ln w="63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92" name="Hawaii extra 5 (no alt text)"/>
            <p:cNvSpPr>
              <a:spLocks/>
            </p:cNvSpPr>
            <p:nvPr/>
          </p:nvSpPr>
          <p:spPr bwMode="auto">
            <a:xfrm>
              <a:off x="2001" y="3543"/>
              <a:ext cx="22" cy="15"/>
            </a:xfrm>
            <a:custGeom>
              <a:avLst/>
              <a:gdLst>
                <a:gd name="T0" fmla="*/ 0 w 24"/>
                <a:gd name="T1" fmla="*/ 0 h 16"/>
                <a:gd name="T2" fmla="*/ 17 w 24"/>
                <a:gd name="T3" fmla="*/ 8 h 16"/>
                <a:gd name="T4" fmla="*/ 6 w 24"/>
                <a:gd name="T5" fmla="*/ 12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93" name="Hawaii extra 6 (no alt text)"/>
            <p:cNvSpPr>
              <a:spLocks/>
            </p:cNvSpPr>
            <p:nvPr/>
          </p:nvSpPr>
          <p:spPr bwMode="auto">
            <a:xfrm>
              <a:off x="1752" y="3401"/>
              <a:ext cx="50" cy="36"/>
            </a:xfrm>
            <a:custGeom>
              <a:avLst/>
              <a:gdLst>
                <a:gd name="T0" fmla="*/ 30 w 56"/>
                <a:gd name="T1" fmla="*/ 21 h 40"/>
                <a:gd name="T2" fmla="*/ 30 w 56"/>
                <a:gd name="T3" fmla="*/ 11 h 40"/>
                <a:gd name="T4" fmla="*/ 36 w 56"/>
                <a:gd name="T5" fmla="*/ 5 h 40"/>
                <a:gd name="T6" fmla="*/ 30 w 56"/>
                <a:gd name="T7" fmla="*/ 0 h 40"/>
                <a:gd name="T8" fmla="*/ 4 w 56"/>
                <a:gd name="T9" fmla="*/ 0 h 40"/>
                <a:gd name="T10" fmla="*/ 0 w 56"/>
                <a:gd name="T11" fmla="*/ 5 h 40"/>
                <a:gd name="T12" fmla="*/ 4 w 56"/>
                <a:gd name="T13" fmla="*/ 21 h 40"/>
                <a:gd name="T14" fmla="*/ 15 w 56"/>
                <a:gd name="T15" fmla="*/ 26 h 40"/>
                <a:gd name="T16" fmla="*/ 30 w 56"/>
                <a:gd name="T17" fmla="*/ 2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grpFill/>
            <a:ln w="63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94" name="Hawaii extra 7 (no alt text)"/>
            <p:cNvSpPr>
              <a:spLocks/>
            </p:cNvSpPr>
            <p:nvPr/>
          </p:nvSpPr>
          <p:spPr bwMode="auto">
            <a:xfrm>
              <a:off x="1710" y="3422"/>
              <a:ext cx="28" cy="22"/>
            </a:xfrm>
            <a:custGeom>
              <a:avLst/>
              <a:gdLst>
                <a:gd name="T0" fmla="*/ 18 w 32"/>
                <a:gd name="T1" fmla="*/ 6 h 24"/>
                <a:gd name="T2" fmla="*/ 9 w 32"/>
                <a:gd name="T3" fmla="*/ 0 h 24"/>
                <a:gd name="T4" fmla="*/ 0 w 32"/>
                <a:gd name="T5" fmla="*/ 12 h 24"/>
                <a:gd name="T6" fmla="*/ 0 w 32"/>
                <a:gd name="T7" fmla="*/ 17 h 24"/>
                <a:gd name="T8" fmla="*/ 9 w 32"/>
                <a:gd name="T9" fmla="*/ 17 h 24"/>
                <a:gd name="T10" fmla="*/ 18 w 32"/>
                <a:gd name="T11" fmla="*/ 12 h 24"/>
                <a:gd name="T12" fmla="*/ 1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grpFill/>
            <a:ln w="635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12" name="Illinois" descr="Illinois." title="Illinois"/>
          <p:cNvSpPr>
            <a:spLocks/>
          </p:cNvSpPr>
          <p:nvPr/>
        </p:nvSpPr>
        <p:spPr bwMode="auto">
          <a:xfrm>
            <a:off x="5176715" y="2917255"/>
            <a:ext cx="546100" cy="896938"/>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rgbClr val="FFC000"/>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Indiana" descr="Indiana." title="Indiana"/>
          <p:cNvSpPr>
            <a:spLocks/>
          </p:cNvSpPr>
          <p:nvPr/>
        </p:nvSpPr>
        <p:spPr bwMode="auto">
          <a:xfrm>
            <a:off x="5654552" y="2991868"/>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14" name="Iowa" descr="Iowa." title="Iowa"/>
          <p:cNvSpPr>
            <a:spLocks/>
          </p:cNvSpPr>
          <p:nvPr/>
        </p:nvSpPr>
        <p:spPr bwMode="auto">
          <a:xfrm>
            <a:off x="4509965" y="2788668"/>
            <a:ext cx="820737" cy="501650"/>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15" name="Maryland" descr="Maryland." title="Maryland"/>
          <p:cNvSpPr>
            <a:spLocks/>
          </p:cNvSpPr>
          <p:nvPr/>
        </p:nvSpPr>
        <p:spPr bwMode="auto">
          <a:xfrm>
            <a:off x="6737227" y="3126805"/>
            <a:ext cx="617538" cy="288925"/>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rgbClr val="00B050"/>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16" name="Massachusetts" descr="Massachusetts." title="Massachusetts"/>
          <p:cNvSpPr>
            <a:spLocks/>
          </p:cNvSpPr>
          <p:nvPr/>
        </p:nvSpPr>
        <p:spPr bwMode="auto">
          <a:xfrm>
            <a:off x="7396040" y="2493393"/>
            <a:ext cx="458787" cy="233362"/>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rgbClr val="0070C0"/>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17" name="Michigan" descr="Michigan" title="Michigan"/>
          <p:cNvGrpSpPr/>
          <p:nvPr/>
        </p:nvGrpSpPr>
        <p:grpSpPr>
          <a:xfrm>
            <a:off x="5240215" y="2056830"/>
            <a:ext cx="1035050" cy="965200"/>
            <a:chOff x="5033963" y="2028825"/>
            <a:chExt cx="1035050" cy="965200"/>
          </a:xfrm>
          <a:solidFill>
            <a:schemeClr val="bg1"/>
          </a:solidFill>
        </p:grpSpPr>
        <p:sp>
          <p:nvSpPr>
            <p:cNvPr id="83" name="Michigan" descr="Michigan." title="Michigan"/>
            <p:cNvSpPr>
              <a:spLocks/>
            </p:cNvSpPr>
            <p:nvPr/>
          </p:nvSpPr>
          <p:spPr bwMode="auto">
            <a:xfrm>
              <a:off x="5540375" y="23241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84" name="Michigan extra 1 (no alt text)"/>
            <p:cNvSpPr>
              <a:spLocks/>
            </p:cNvSpPr>
            <p:nvPr/>
          </p:nvSpPr>
          <p:spPr bwMode="auto">
            <a:xfrm>
              <a:off x="5033963" y="20986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85" name="Michigan extra 2 (no alt text)"/>
            <p:cNvSpPr>
              <a:spLocks/>
            </p:cNvSpPr>
            <p:nvPr/>
          </p:nvSpPr>
          <p:spPr bwMode="auto">
            <a:xfrm>
              <a:off x="5727700" y="23098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86" name="Michigan extra 3 (no alt text)"/>
            <p:cNvSpPr>
              <a:spLocks/>
            </p:cNvSpPr>
            <p:nvPr/>
          </p:nvSpPr>
          <p:spPr bwMode="auto">
            <a:xfrm>
              <a:off x="5175250" y="20288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grp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grpSp>
      <p:sp>
        <p:nvSpPr>
          <p:cNvPr id="18" name="Minnesota" descr="Minnesota." title="Minnesota"/>
          <p:cNvSpPr>
            <a:spLocks/>
          </p:cNvSpPr>
          <p:nvPr/>
        </p:nvSpPr>
        <p:spPr bwMode="auto">
          <a:xfrm>
            <a:off x="4427415" y="1882205"/>
            <a:ext cx="896937" cy="935038"/>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rgbClr val="FFC000"/>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19" name="Missouri" descr="Missouri," title="Missouri"/>
          <p:cNvSpPr>
            <a:spLocks/>
          </p:cNvSpPr>
          <p:nvPr/>
        </p:nvSpPr>
        <p:spPr bwMode="auto">
          <a:xfrm>
            <a:off x="4627440" y="3256980"/>
            <a:ext cx="911225" cy="727075"/>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20" name="New Mexico" descr="New Mexico." title="New Mexico"/>
          <p:cNvSpPr>
            <a:spLocks/>
          </p:cNvSpPr>
          <p:nvPr/>
        </p:nvSpPr>
        <p:spPr bwMode="auto">
          <a:xfrm>
            <a:off x="2744665" y="3785618"/>
            <a:ext cx="917575" cy="915987"/>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21" name="New York" descr="New York." title="New York"/>
          <p:cNvSpPr>
            <a:spLocks/>
          </p:cNvSpPr>
          <p:nvPr/>
        </p:nvSpPr>
        <p:spPr bwMode="auto">
          <a:xfrm>
            <a:off x="6621340" y="2236218"/>
            <a:ext cx="1014412" cy="727075"/>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rgbClr val="0070C0"/>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22" name="Ohio" descr="Ohio." title="Ohio"/>
          <p:cNvSpPr>
            <a:spLocks/>
          </p:cNvSpPr>
          <p:nvPr/>
        </p:nvSpPr>
        <p:spPr bwMode="auto">
          <a:xfrm>
            <a:off x="6006977" y="2877568"/>
            <a:ext cx="569913" cy="60960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23" name="Pennsylvania" descr="Pennsylvania." title="Pennsylvania"/>
          <p:cNvSpPr>
            <a:spLocks/>
          </p:cNvSpPr>
          <p:nvPr/>
        </p:nvSpPr>
        <p:spPr bwMode="auto">
          <a:xfrm>
            <a:off x="6534027" y="2758505"/>
            <a:ext cx="788988" cy="482600"/>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24" name="Rhode Island" title="Rhode Island"/>
          <p:cNvGrpSpPr/>
          <p:nvPr/>
        </p:nvGrpSpPr>
        <p:grpSpPr>
          <a:xfrm>
            <a:off x="7613527" y="2644205"/>
            <a:ext cx="190500" cy="127000"/>
            <a:chOff x="7407275" y="2616200"/>
            <a:chExt cx="190500" cy="127000"/>
          </a:xfrm>
          <a:solidFill>
            <a:schemeClr val="bg1"/>
          </a:solidFill>
        </p:grpSpPr>
        <p:sp>
          <p:nvSpPr>
            <p:cNvPr id="81" name="Rhode Island" descr="Rhode Island." title="Rhode Island"/>
            <p:cNvSpPr>
              <a:spLocks/>
            </p:cNvSpPr>
            <p:nvPr/>
          </p:nvSpPr>
          <p:spPr bwMode="auto">
            <a:xfrm>
              <a:off x="7407275" y="26162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82" name="Rhode Island extra (no alt text)"/>
            <p:cNvSpPr>
              <a:spLocks/>
            </p:cNvSpPr>
            <p:nvPr/>
          </p:nvSpPr>
          <p:spPr bwMode="auto">
            <a:xfrm>
              <a:off x="7550150" y="26749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grp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grpSp>
      <p:grpSp>
        <p:nvGrpSpPr>
          <p:cNvPr id="25" name="Washington" title="Washington"/>
          <p:cNvGrpSpPr/>
          <p:nvPr/>
        </p:nvGrpSpPr>
        <p:grpSpPr>
          <a:xfrm>
            <a:off x="1261940" y="1628205"/>
            <a:ext cx="904875" cy="598488"/>
            <a:chOff x="1055688" y="1600200"/>
            <a:chExt cx="904875" cy="598488"/>
          </a:xfrm>
          <a:solidFill>
            <a:schemeClr val="bg1"/>
          </a:solidFill>
        </p:grpSpPr>
        <p:sp>
          <p:nvSpPr>
            <p:cNvPr id="79" name="Washington" descr="Washington." title="Washington"/>
            <p:cNvSpPr>
              <a:spLocks/>
            </p:cNvSpPr>
            <p:nvPr/>
          </p:nvSpPr>
          <p:spPr bwMode="auto">
            <a:xfrm>
              <a:off x="1055688" y="16002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grp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80" name="Washington extra (no alt text)"/>
            <p:cNvSpPr>
              <a:spLocks/>
            </p:cNvSpPr>
            <p:nvPr/>
          </p:nvSpPr>
          <p:spPr bwMode="auto">
            <a:xfrm>
              <a:off x="1262063" y="16383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grp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grpSp>
      <p:sp>
        <p:nvSpPr>
          <p:cNvPr id="26" name="Arkansas" descr="Arkansas." title="Arkansas"/>
          <p:cNvSpPr>
            <a:spLocks/>
          </p:cNvSpPr>
          <p:nvPr/>
        </p:nvSpPr>
        <p:spPr bwMode="auto">
          <a:xfrm>
            <a:off x="4794127" y="3899918"/>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grpSp>
        <p:nvGrpSpPr>
          <p:cNvPr id="27" name="Florida" descr="Florida" title="Florida"/>
          <p:cNvGrpSpPr/>
          <p:nvPr/>
        </p:nvGrpSpPr>
        <p:grpSpPr>
          <a:xfrm>
            <a:off x="5845052" y="4679380"/>
            <a:ext cx="1235075" cy="987425"/>
            <a:chOff x="5638800" y="4651375"/>
            <a:chExt cx="1235075" cy="987425"/>
          </a:xfrm>
          <a:solidFill>
            <a:schemeClr val="bg1"/>
          </a:solidFill>
        </p:grpSpPr>
        <p:sp>
          <p:nvSpPr>
            <p:cNvPr id="73" name="Florida" descr="Florida." title="Florida"/>
            <p:cNvSpPr>
              <a:spLocks/>
            </p:cNvSpPr>
            <p:nvPr/>
          </p:nvSpPr>
          <p:spPr bwMode="auto">
            <a:xfrm>
              <a:off x="5638800" y="46513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74" name="Florida extra 1 (no alt text)"/>
            <p:cNvSpPr>
              <a:spLocks/>
            </p:cNvSpPr>
            <p:nvPr/>
          </p:nvSpPr>
          <p:spPr bwMode="auto">
            <a:xfrm>
              <a:off x="6645275" y="55895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grp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75" name="Florida  extra 2 (no alt text)"/>
            <p:cNvSpPr>
              <a:spLocks/>
            </p:cNvSpPr>
            <p:nvPr/>
          </p:nvSpPr>
          <p:spPr bwMode="auto">
            <a:xfrm>
              <a:off x="6750050" y="55768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grp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76" name="Florida  extra 3 (no alt text)"/>
            <p:cNvSpPr>
              <a:spLocks/>
            </p:cNvSpPr>
            <p:nvPr/>
          </p:nvSpPr>
          <p:spPr bwMode="auto">
            <a:xfrm>
              <a:off x="6788150" y="55657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grp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77" name="Florida  extra 4 (no alt text)"/>
            <p:cNvSpPr>
              <a:spLocks/>
            </p:cNvSpPr>
            <p:nvPr/>
          </p:nvSpPr>
          <p:spPr bwMode="auto">
            <a:xfrm>
              <a:off x="6711950" y="55895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grp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78" name="Florida  extra 5 (no alt text)"/>
            <p:cNvSpPr>
              <a:spLocks/>
            </p:cNvSpPr>
            <p:nvPr/>
          </p:nvSpPr>
          <p:spPr bwMode="auto">
            <a:xfrm>
              <a:off x="6802438" y="55562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grp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grpSp>
      <p:sp>
        <p:nvSpPr>
          <p:cNvPr id="28" name="Maine" descr="Maine." title="Maine"/>
          <p:cNvSpPr>
            <a:spLocks/>
          </p:cNvSpPr>
          <p:nvPr/>
        </p:nvSpPr>
        <p:spPr bwMode="auto">
          <a:xfrm>
            <a:off x="7554790" y="1729805"/>
            <a:ext cx="500062" cy="733425"/>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rgbClr val="FFC000"/>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29" name="Texas" descr="Texas." title="Texas"/>
          <p:cNvSpPr>
            <a:spLocks/>
          </p:cNvSpPr>
          <p:nvPr/>
        </p:nvSpPr>
        <p:spPr bwMode="auto">
          <a:xfrm>
            <a:off x="3095502" y="3926905"/>
            <a:ext cx="1884363" cy="1717675"/>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rgbClr val="FFC000"/>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a:solidFill>
                <a:prstClr val="black"/>
              </a:solidFill>
              <a:latin typeface="Arial" charset="0"/>
              <a:cs typeface="Arial" charset="0"/>
            </a:endParaRPr>
          </a:p>
        </p:txBody>
      </p:sp>
      <p:sp>
        <p:nvSpPr>
          <p:cNvPr id="30" name="Vermont" descr="Vermont." title="Vermont"/>
          <p:cNvSpPr>
            <a:spLocks/>
          </p:cNvSpPr>
          <p:nvPr/>
        </p:nvSpPr>
        <p:spPr bwMode="auto">
          <a:xfrm>
            <a:off x="7297615" y="2187005"/>
            <a:ext cx="231775" cy="401638"/>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a:solidFill>
                <a:prstClr val="black"/>
              </a:solidFill>
              <a:latin typeface="Arial" charset="0"/>
              <a:cs typeface="Arial" charset="0"/>
            </a:endParaRPr>
          </a:p>
        </p:txBody>
      </p:sp>
      <p:grpSp>
        <p:nvGrpSpPr>
          <p:cNvPr id="31" name="Virginia" descr="Virginia" title="Virginia"/>
          <p:cNvGrpSpPr/>
          <p:nvPr/>
        </p:nvGrpSpPr>
        <p:grpSpPr>
          <a:xfrm>
            <a:off x="6270502" y="3228405"/>
            <a:ext cx="1073150" cy="566738"/>
            <a:chOff x="6064250" y="3200400"/>
            <a:chExt cx="1073150" cy="566738"/>
          </a:xfrm>
          <a:solidFill>
            <a:schemeClr val="bg1"/>
          </a:solidFill>
        </p:grpSpPr>
        <p:sp>
          <p:nvSpPr>
            <p:cNvPr id="71" name="Virginia" descr="Virginia." title="Virginia"/>
            <p:cNvSpPr>
              <a:spLocks/>
            </p:cNvSpPr>
            <p:nvPr/>
          </p:nvSpPr>
          <p:spPr bwMode="auto">
            <a:xfrm>
              <a:off x="6064250" y="32004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72" name="Virginia extra (no alt text)"/>
            <p:cNvSpPr>
              <a:spLocks/>
            </p:cNvSpPr>
            <p:nvPr/>
          </p:nvSpPr>
          <p:spPr bwMode="auto">
            <a:xfrm>
              <a:off x="7062788" y="33512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grp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32" name="Wisconsin" descr="Wisconsin." title="Wisconsin"/>
          <p:cNvSpPr>
            <a:spLocks/>
          </p:cNvSpPr>
          <p:nvPr/>
        </p:nvSpPr>
        <p:spPr bwMode="auto">
          <a:xfrm>
            <a:off x="4952877" y="2249784"/>
            <a:ext cx="717550" cy="706437"/>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33" name="Alaska" title="Alaska"/>
          <p:cNvSpPr>
            <a:spLocks/>
          </p:cNvSpPr>
          <p:nvPr/>
        </p:nvSpPr>
        <p:spPr bwMode="auto">
          <a:xfrm>
            <a:off x="815852" y="4748943"/>
            <a:ext cx="1136650"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solidFill>
            <a:schemeClr val="bg1"/>
          </a:solidFill>
          <a:ln w="6350">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34" name="Georgia" title="Georgia"/>
          <p:cNvSpPr>
            <a:spLocks/>
          </p:cNvSpPr>
          <p:nvPr/>
        </p:nvSpPr>
        <p:spPr bwMode="auto">
          <a:xfrm>
            <a:off x="6048252" y="4038030"/>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35" name="Idaho" title="Idaho"/>
          <p:cNvSpPr>
            <a:spLocks/>
          </p:cNvSpPr>
          <p:nvPr/>
        </p:nvSpPr>
        <p:spPr bwMode="auto">
          <a:xfrm>
            <a:off x="1950915" y="1758380"/>
            <a:ext cx="800100" cy="1198563"/>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36" name="Kentucky" title="Kentucky"/>
          <p:cNvSpPr>
            <a:spLocks/>
          </p:cNvSpPr>
          <p:nvPr/>
        </p:nvSpPr>
        <p:spPr bwMode="auto">
          <a:xfrm>
            <a:off x="5502152" y="3410968"/>
            <a:ext cx="977900" cy="481012"/>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a:solidFill>
                <a:prstClr val="black"/>
              </a:solidFill>
              <a:latin typeface="Arial" charset="0"/>
              <a:cs typeface="Arial" charset="0"/>
            </a:endParaRPr>
          </a:p>
        </p:txBody>
      </p:sp>
      <p:sp>
        <p:nvSpPr>
          <p:cNvPr id="37" name="Kansas" title="Kansas"/>
          <p:cNvSpPr>
            <a:spLocks/>
          </p:cNvSpPr>
          <p:nvPr/>
        </p:nvSpPr>
        <p:spPr bwMode="auto">
          <a:xfrm>
            <a:off x="3786065" y="3363343"/>
            <a:ext cx="1008062" cy="49530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38" name="Louisiana" title="Louisiana"/>
          <p:cNvSpPr>
            <a:spLocks/>
          </p:cNvSpPr>
          <p:nvPr/>
        </p:nvSpPr>
        <p:spPr bwMode="auto">
          <a:xfrm>
            <a:off x="4898902" y="4471418"/>
            <a:ext cx="768350" cy="633412"/>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39" name="Mississippi" title="Mississippi"/>
          <p:cNvSpPr>
            <a:spLocks/>
          </p:cNvSpPr>
          <p:nvPr/>
        </p:nvSpPr>
        <p:spPr bwMode="auto">
          <a:xfrm>
            <a:off x="5260852" y="4120580"/>
            <a:ext cx="479425" cy="785813"/>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40" name="Montana" title="Montana"/>
          <p:cNvSpPr>
            <a:spLocks/>
          </p:cNvSpPr>
          <p:nvPr/>
        </p:nvSpPr>
        <p:spPr bwMode="auto">
          <a:xfrm>
            <a:off x="2250952" y="1777430"/>
            <a:ext cx="1395413" cy="787400"/>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41" name="Nebraska" title="Nebraska"/>
          <p:cNvSpPr>
            <a:spLocks/>
          </p:cNvSpPr>
          <p:nvPr/>
        </p:nvSpPr>
        <p:spPr bwMode="auto">
          <a:xfrm>
            <a:off x="3565402" y="2871218"/>
            <a:ext cx="1122363"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42" name="Nevada" title="Nevada"/>
          <p:cNvSpPr>
            <a:spLocks/>
          </p:cNvSpPr>
          <p:nvPr/>
        </p:nvSpPr>
        <p:spPr bwMode="auto">
          <a:xfrm>
            <a:off x="1468315" y="2775968"/>
            <a:ext cx="852487" cy="1228725"/>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43" name="New Hampshire" title="New Hampshire"/>
          <p:cNvSpPr>
            <a:spLocks/>
          </p:cNvSpPr>
          <p:nvPr/>
        </p:nvSpPr>
        <p:spPr bwMode="auto">
          <a:xfrm>
            <a:off x="7470652" y="2126680"/>
            <a:ext cx="223838" cy="439738"/>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no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a:solidFill>
                <a:prstClr val="black"/>
              </a:solidFill>
              <a:latin typeface="Arial" charset="0"/>
              <a:cs typeface="Arial" charset="0"/>
            </a:endParaRPr>
          </a:p>
        </p:txBody>
      </p:sp>
      <p:sp>
        <p:nvSpPr>
          <p:cNvPr id="44" name="New Jersey" title="New Jersey"/>
          <p:cNvSpPr>
            <a:spLocks/>
          </p:cNvSpPr>
          <p:nvPr/>
        </p:nvSpPr>
        <p:spPr bwMode="auto">
          <a:xfrm>
            <a:off x="7237290" y="2842643"/>
            <a:ext cx="182562" cy="388937"/>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45" name="North Carolina" title="North Carolina"/>
          <p:cNvSpPr>
            <a:spLocks/>
          </p:cNvSpPr>
          <p:nvPr/>
        </p:nvSpPr>
        <p:spPr bwMode="auto">
          <a:xfrm>
            <a:off x="6224465" y="3626868"/>
            <a:ext cx="1190625" cy="49530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46" name="North Dakota" title="North Dakota"/>
          <p:cNvSpPr>
            <a:spLocks/>
          </p:cNvSpPr>
          <p:nvPr/>
        </p:nvSpPr>
        <p:spPr bwMode="auto">
          <a:xfrm>
            <a:off x="3613027" y="1926655"/>
            <a:ext cx="900113" cy="503238"/>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47" name="Oklahoma" title="Oklahoma"/>
          <p:cNvSpPr>
            <a:spLocks/>
          </p:cNvSpPr>
          <p:nvPr/>
        </p:nvSpPr>
        <p:spPr bwMode="auto">
          <a:xfrm>
            <a:off x="3657477" y="3841180"/>
            <a:ext cx="1174750"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48" name="Oregon" title="Oregon"/>
          <p:cNvSpPr>
            <a:spLocks/>
          </p:cNvSpPr>
          <p:nvPr/>
        </p:nvSpPr>
        <p:spPr bwMode="auto">
          <a:xfrm>
            <a:off x="1052390" y="2015555"/>
            <a:ext cx="1077912" cy="828675"/>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49" name="South Carolina" title="South Carolina"/>
          <p:cNvSpPr>
            <a:spLocks/>
          </p:cNvSpPr>
          <p:nvPr/>
        </p:nvSpPr>
        <p:spPr bwMode="auto">
          <a:xfrm>
            <a:off x="6364165" y="3974530"/>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50" name="South Dakota" title="South Dakota"/>
          <p:cNvSpPr>
            <a:spLocks/>
          </p:cNvSpPr>
          <p:nvPr/>
        </p:nvSpPr>
        <p:spPr bwMode="auto">
          <a:xfrm>
            <a:off x="3586040" y="2406080"/>
            <a:ext cx="950912" cy="569913"/>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51" name="Tennessee" title="Tennessee"/>
          <p:cNvSpPr>
            <a:spLocks/>
          </p:cNvSpPr>
          <p:nvPr/>
        </p:nvSpPr>
        <p:spPr bwMode="auto">
          <a:xfrm>
            <a:off x="5400552" y="3752280"/>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52" name="Utah" descr="Utah" title="Utah"/>
          <p:cNvSpPr>
            <a:spLocks/>
          </p:cNvSpPr>
          <p:nvPr/>
        </p:nvSpPr>
        <p:spPr bwMode="auto">
          <a:xfrm>
            <a:off x="2185865" y="2902968"/>
            <a:ext cx="741362" cy="881062"/>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chemeClr val="bg1"/>
          </a:solidFill>
          <a:ln w="6350" cap="rnd">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dirty="0">
              <a:solidFill>
                <a:prstClr val="black"/>
              </a:solidFill>
              <a:latin typeface="Arial" charset="0"/>
              <a:cs typeface="Arial" charset="0"/>
            </a:endParaRPr>
          </a:p>
        </p:txBody>
      </p:sp>
      <p:sp>
        <p:nvSpPr>
          <p:cNvPr id="53" name="Washington D.C." title="Washington D.C."/>
          <p:cNvSpPr>
            <a:spLocks/>
          </p:cNvSpPr>
          <p:nvPr/>
        </p:nvSpPr>
        <p:spPr bwMode="auto">
          <a:xfrm>
            <a:off x="7067427" y="3276030"/>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54" name="West Virgiinia" title="West Virginia"/>
          <p:cNvSpPr>
            <a:spLocks/>
          </p:cNvSpPr>
          <p:nvPr/>
        </p:nvSpPr>
        <p:spPr bwMode="auto">
          <a:xfrm>
            <a:off x="6370515" y="3095055"/>
            <a:ext cx="603250" cy="569913"/>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55" name="Wyoming" title="Wyoming"/>
          <p:cNvSpPr>
            <a:spLocks/>
          </p:cNvSpPr>
          <p:nvPr/>
        </p:nvSpPr>
        <p:spPr bwMode="auto">
          <a:xfrm>
            <a:off x="2673227" y="2483868"/>
            <a:ext cx="931863" cy="712787"/>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70" name="Alabama" title="Alabama"/>
          <p:cNvSpPr>
            <a:spLocks/>
          </p:cNvSpPr>
          <p:nvPr/>
        </p:nvSpPr>
        <p:spPr bwMode="auto">
          <a:xfrm>
            <a:off x="5687890" y="4082480"/>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solidFill>
            <a:schemeClr val="bg1"/>
          </a:solidFill>
          <a:ln w="6350" cap="rnd">
            <a:solidFill>
              <a:schemeClr val="tx1"/>
            </a:solidFill>
            <a:round/>
            <a:headEnd/>
            <a:tailEnd/>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prstClr val="black"/>
              </a:solidFill>
              <a:latin typeface="Arial" charset="0"/>
              <a:cs typeface="Arial" charset="0"/>
            </a:endParaRPr>
          </a:p>
        </p:txBody>
      </p:sp>
      <p:sp>
        <p:nvSpPr>
          <p:cNvPr id="100" name="TextBox 99"/>
          <p:cNvSpPr txBox="1"/>
          <p:nvPr/>
        </p:nvSpPr>
        <p:spPr>
          <a:xfrm>
            <a:off x="193667" y="3216690"/>
            <a:ext cx="1150815" cy="430887"/>
          </a:xfrm>
          <a:prstGeom prst="rect">
            <a:avLst/>
          </a:prstGeom>
          <a:solidFill>
            <a:schemeClr val="bg1"/>
          </a:solidFill>
          <a:ln>
            <a:noFill/>
          </a:ln>
        </p:spPr>
        <p:txBody>
          <a:bodyPr wrap="square" rtlCol="0">
            <a:spAutoFit/>
          </a:bodyPr>
          <a:lstStyle/>
          <a:p>
            <a:pPr algn="r"/>
            <a:r>
              <a:rPr lang="en-US" sz="1100" b="1" dirty="0" smtClean="0">
                <a:solidFill>
                  <a:schemeClr val="accent1">
                    <a:lumMod val="50000"/>
                  </a:schemeClr>
                </a:solidFill>
              </a:rPr>
              <a:t>AB 327 Implementation</a:t>
            </a:r>
            <a:endParaRPr lang="en-US" sz="1100" b="1" dirty="0">
              <a:solidFill>
                <a:schemeClr val="accent1">
                  <a:lumMod val="50000"/>
                </a:schemeClr>
              </a:solidFill>
            </a:endParaRPr>
          </a:p>
        </p:txBody>
      </p:sp>
      <p:sp>
        <p:nvSpPr>
          <p:cNvPr id="104" name="TextBox 103"/>
          <p:cNvSpPr txBox="1"/>
          <p:nvPr/>
        </p:nvSpPr>
        <p:spPr>
          <a:xfrm>
            <a:off x="4794293" y="1709797"/>
            <a:ext cx="1498601" cy="246221"/>
          </a:xfrm>
          <a:prstGeom prst="rect">
            <a:avLst/>
          </a:prstGeom>
          <a:solidFill>
            <a:schemeClr val="bg1"/>
          </a:solidFill>
          <a:ln>
            <a:noFill/>
          </a:ln>
        </p:spPr>
        <p:txBody>
          <a:bodyPr wrap="square" rtlCol="0">
            <a:spAutoFit/>
          </a:bodyPr>
          <a:lstStyle/>
          <a:p>
            <a:endParaRPr lang="en-US" sz="1000" b="1" dirty="0">
              <a:solidFill>
                <a:schemeClr val="accent1">
                  <a:lumMod val="50000"/>
                </a:schemeClr>
              </a:solidFill>
            </a:endParaRPr>
          </a:p>
        </p:txBody>
      </p:sp>
      <p:sp>
        <p:nvSpPr>
          <p:cNvPr id="105" name="TextBox 104"/>
          <p:cNvSpPr txBox="1"/>
          <p:nvPr/>
        </p:nvSpPr>
        <p:spPr>
          <a:xfrm>
            <a:off x="4300193" y="1614639"/>
            <a:ext cx="1721404" cy="261610"/>
          </a:xfrm>
          <a:prstGeom prst="rect">
            <a:avLst/>
          </a:prstGeom>
          <a:solidFill>
            <a:schemeClr val="bg1"/>
          </a:solidFill>
          <a:ln>
            <a:noFill/>
          </a:ln>
        </p:spPr>
        <p:txBody>
          <a:bodyPr wrap="square" rtlCol="0">
            <a:spAutoFit/>
          </a:bodyPr>
          <a:lstStyle/>
          <a:p>
            <a:r>
              <a:rPr lang="en-US" sz="1100" b="1" dirty="0" smtClean="0">
                <a:solidFill>
                  <a:schemeClr val="accent1">
                    <a:lumMod val="50000"/>
                  </a:schemeClr>
                </a:solidFill>
              </a:rPr>
              <a:t>E21 Initiative – Utility 2.0</a:t>
            </a:r>
            <a:endParaRPr lang="en-US" sz="1100" b="1" dirty="0">
              <a:solidFill>
                <a:schemeClr val="accent1">
                  <a:lumMod val="50000"/>
                </a:schemeClr>
              </a:solidFill>
            </a:endParaRPr>
          </a:p>
        </p:txBody>
      </p:sp>
      <p:sp>
        <p:nvSpPr>
          <p:cNvPr id="106" name="TextBox 105"/>
          <p:cNvSpPr txBox="1"/>
          <p:nvPr/>
        </p:nvSpPr>
        <p:spPr>
          <a:xfrm>
            <a:off x="6073652" y="2247658"/>
            <a:ext cx="1147620" cy="261610"/>
          </a:xfrm>
          <a:prstGeom prst="rect">
            <a:avLst/>
          </a:prstGeom>
          <a:solidFill>
            <a:schemeClr val="bg1"/>
          </a:solidFill>
          <a:ln>
            <a:noFill/>
          </a:ln>
        </p:spPr>
        <p:txBody>
          <a:bodyPr wrap="square" rtlCol="0">
            <a:spAutoFit/>
          </a:bodyPr>
          <a:lstStyle/>
          <a:p>
            <a:pPr algn="r"/>
            <a:r>
              <a:rPr lang="en-US" sz="1100" b="1" dirty="0" smtClean="0">
                <a:solidFill>
                  <a:schemeClr val="accent1">
                    <a:lumMod val="50000"/>
                  </a:schemeClr>
                </a:solidFill>
              </a:rPr>
              <a:t>REV Proceeding</a:t>
            </a:r>
            <a:endParaRPr lang="en-US" sz="1100" b="1" dirty="0">
              <a:solidFill>
                <a:schemeClr val="accent1">
                  <a:lumMod val="50000"/>
                </a:schemeClr>
              </a:solidFill>
            </a:endParaRPr>
          </a:p>
        </p:txBody>
      </p:sp>
      <p:sp>
        <p:nvSpPr>
          <p:cNvPr id="107" name="TextBox 106"/>
          <p:cNvSpPr txBox="1"/>
          <p:nvPr/>
        </p:nvSpPr>
        <p:spPr>
          <a:xfrm>
            <a:off x="7807078" y="2528939"/>
            <a:ext cx="1012949" cy="261610"/>
          </a:xfrm>
          <a:prstGeom prst="rect">
            <a:avLst/>
          </a:prstGeom>
          <a:solidFill>
            <a:schemeClr val="bg1"/>
          </a:solidFill>
          <a:ln>
            <a:noFill/>
          </a:ln>
        </p:spPr>
        <p:txBody>
          <a:bodyPr wrap="square" rtlCol="0">
            <a:spAutoFit/>
          </a:bodyPr>
          <a:lstStyle/>
          <a:p>
            <a:r>
              <a:rPr lang="en-US" sz="1100" b="1" dirty="0" smtClean="0">
                <a:solidFill>
                  <a:schemeClr val="accent1">
                    <a:lumMod val="50000"/>
                  </a:schemeClr>
                </a:solidFill>
              </a:rPr>
              <a:t>DPU 12-76-A</a:t>
            </a:r>
            <a:endParaRPr lang="en-US" sz="1100" b="1" dirty="0">
              <a:solidFill>
                <a:schemeClr val="accent1">
                  <a:lumMod val="50000"/>
                </a:schemeClr>
              </a:solidFill>
            </a:endParaRPr>
          </a:p>
        </p:txBody>
      </p:sp>
      <p:sp>
        <p:nvSpPr>
          <p:cNvPr id="109" name="TextBox 108"/>
          <p:cNvSpPr txBox="1"/>
          <p:nvPr/>
        </p:nvSpPr>
        <p:spPr>
          <a:xfrm>
            <a:off x="7306346" y="3263154"/>
            <a:ext cx="1319592" cy="261610"/>
          </a:xfrm>
          <a:prstGeom prst="rect">
            <a:avLst/>
          </a:prstGeom>
          <a:noFill/>
        </p:spPr>
        <p:txBody>
          <a:bodyPr wrap="none" rtlCol="0">
            <a:spAutoFit/>
          </a:bodyPr>
          <a:lstStyle/>
          <a:p>
            <a:r>
              <a:rPr lang="en-US" sz="1100" b="1" dirty="0" smtClean="0">
                <a:solidFill>
                  <a:srgbClr val="008000"/>
                </a:solidFill>
              </a:rPr>
              <a:t>Utility 2.0 Initiative</a:t>
            </a:r>
            <a:endParaRPr lang="en-US" sz="1100" b="1" dirty="0">
              <a:solidFill>
                <a:srgbClr val="008000"/>
              </a:solidFill>
            </a:endParaRPr>
          </a:p>
        </p:txBody>
      </p:sp>
      <p:sp>
        <p:nvSpPr>
          <p:cNvPr id="110" name="TextBox 109"/>
          <p:cNvSpPr txBox="1"/>
          <p:nvPr/>
        </p:nvSpPr>
        <p:spPr>
          <a:xfrm>
            <a:off x="7554790" y="2740400"/>
            <a:ext cx="1311578" cy="261610"/>
          </a:xfrm>
          <a:prstGeom prst="rect">
            <a:avLst/>
          </a:prstGeom>
          <a:noFill/>
        </p:spPr>
        <p:txBody>
          <a:bodyPr wrap="none" rtlCol="0">
            <a:spAutoFit/>
          </a:bodyPr>
          <a:lstStyle/>
          <a:p>
            <a:r>
              <a:rPr lang="en-US" sz="1100" b="1" dirty="0" smtClean="0">
                <a:solidFill>
                  <a:srgbClr val="008000"/>
                </a:solidFill>
              </a:rPr>
              <a:t>Microgrid Initiative</a:t>
            </a:r>
            <a:endParaRPr lang="en-US" sz="1100" b="1" dirty="0">
              <a:solidFill>
                <a:srgbClr val="008000"/>
              </a:solidFill>
            </a:endParaRPr>
          </a:p>
        </p:txBody>
      </p:sp>
      <p:sp>
        <p:nvSpPr>
          <p:cNvPr id="116" name="TextBox 115"/>
          <p:cNvSpPr txBox="1"/>
          <p:nvPr/>
        </p:nvSpPr>
        <p:spPr>
          <a:xfrm>
            <a:off x="5012507" y="5504106"/>
            <a:ext cx="1391856" cy="276999"/>
          </a:xfrm>
          <a:prstGeom prst="rect">
            <a:avLst/>
          </a:prstGeom>
          <a:noFill/>
        </p:spPr>
        <p:txBody>
          <a:bodyPr wrap="none" rtlCol="0">
            <a:spAutoFit/>
          </a:bodyPr>
          <a:lstStyle/>
          <a:p>
            <a:r>
              <a:rPr lang="en-US" sz="1200" b="1" dirty="0" smtClean="0">
                <a:solidFill>
                  <a:srgbClr val="008000"/>
                </a:solidFill>
              </a:rPr>
              <a:t>Governor Initiative</a:t>
            </a:r>
            <a:endParaRPr lang="en-US" sz="1200" b="1" dirty="0">
              <a:solidFill>
                <a:srgbClr val="008000"/>
              </a:solidFill>
            </a:endParaRPr>
          </a:p>
        </p:txBody>
      </p:sp>
      <p:sp>
        <p:nvSpPr>
          <p:cNvPr id="117" name="Rectangle 116"/>
          <p:cNvSpPr/>
          <p:nvPr/>
        </p:nvSpPr>
        <p:spPr>
          <a:xfrm>
            <a:off x="4859103" y="5307489"/>
            <a:ext cx="197873" cy="2044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5014172" y="5271222"/>
            <a:ext cx="1754519" cy="276999"/>
          </a:xfrm>
          <a:prstGeom prst="rect">
            <a:avLst/>
          </a:prstGeom>
          <a:noFill/>
        </p:spPr>
        <p:txBody>
          <a:bodyPr wrap="none" rtlCol="0">
            <a:spAutoFit/>
          </a:bodyPr>
          <a:lstStyle/>
          <a:p>
            <a:r>
              <a:rPr lang="en-US" sz="1200" b="1" dirty="0" smtClean="0">
                <a:solidFill>
                  <a:srgbClr val="0070C0"/>
                </a:solidFill>
              </a:rPr>
              <a:t>Regulatory Proceeding/s</a:t>
            </a:r>
            <a:endParaRPr lang="en-US" sz="1200" b="1" dirty="0">
              <a:solidFill>
                <a:srgbClr val="0070C0"/>
              </a:solidFill>
            </a:endParaRPr>
          </a:p>
        </p:txBody>
      </p:sp>
      <p:sp>
        <p:nvSpPr>
          <p:cNvPr id="119" name="Rectangle 118"/>
          <p:cNvSpPr/>
          <p:nvPr/>
        </p:nvSpPr>
        <p:spPr>
          <a:xfrm>
            <a:off x="4867829" y="5542622"/>
            <a:ext cx="189147" cy="20781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5012507" y="5742801"/>
            <a:ext cx="1976247" cy="276999"/>
          </a:xfrm>
          <a:prstGeom prst="rect">
            <a:avLst/>
          </a:prstGeom>
          <a:noFill/>
        </p:spPr>
        <p:txBody>
          <a:bodyPr wrap="none" rtlCol="0">
            <a:spAutoFit/>
          </a:bodyPr>
          <a:lstStyle/>
          <a:p>
            <a:r>
              <a:rPr lang="en-US" sz="1200" b="1" dirty="0" smtClean="0">
                <a:solidFill>
                  <a:schemeClr val="accent4">
                    <a:lumMod val="75000"/>
                  </a:schemeClr>
                </a:solidFill>
              </a:rPr>
              <a:t>Potential Regulatory Action </a:t>
            </a:r>
            <a:endParaRPr lang="en-US" sz="1200" b="1" dirty="0">
              <a:solidFill>
                <a:schemeClr val="accent4">
                  <a:lumMod val="75000"/>
                </a:schemeClr>
              </a:solidFill>
            </a:endParaRPr>
          </a:p>
        </p:txBody>
      </p:sp>
      <p:sp>
        <p:nvSpPr>
          <p:cNvPr id="121" name="Rectangle 120"/>
          <p:cNvSpPr/>
          <p:nvPr/>
        </p:nvSpPr>
        <p:spPr>
          <a:xfrm>
            <a:off x="4867829" y="5781317"/>
            <a:ext cx="189147" cy="2078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55552" y="4425153"/>
            <a:ext cx="941565" cy="430887"/>
          </a:xfrm>
          <a:prstGeom prst="rect">
            <a:avLst/>
          </a:prstGeom>
          <a:solidFill>
            <a:schemeClr val="bg1"/>
          </a:solidFill>
        </p:spPr>
        <p:txBody>
          <a:bodyPr wrap="square" rtlCol="0">
            <a:spAutoFit/>
          </a:bodyPr>
          <a:lstStyle/>
          <a:p>
            <a:r>
              <a:rPr lang="en-US" sz="1100" b="1" dirty="0" smtClean="0">
                <a:solidFill>
                  <a:schemeClr val="accent1">
                    <a:lumMod val="50000"/>
                  </a:schemeClr>
                </a:solidFill>
              </a:rPr>
              <a:t>IOU Solar PV Ownership</a:t>
            </a:r>
            <a:endParaRPr lang="en-US" sz="1100" b="1" dirty="0">
              <a:solidFill>
                <a:schemeClr val="accent1">
                  <a:lumMod val="50000"/>
                </a:schemeClr>
              </a:solidFill>
            </a:endParaRPr>
          </a:p>
        </p:txBody>
      </p:sp>
      <p:sp>
        <p:nvSpPr>
          <p:cNvPr id="5" name="TextBox 4"/>
          <p:cNvSpPr txBox="1"/>
          <p:nvPr/>
        </p:nvSpPr>
        <p:spPr>
          <a:xfrm>
            <a:off x="609600" y="1219200"/>
            <a:ext cx="3561840" cy="1107996"/>
          </a:xfrm>
          <a:prstGeom prst="rect">
            <a:avLst/>
          </a:prstGeom>
          <a:solidFill>
            <a:schemeClr val="bg1">
              <a:lumMod val="85000"/>
            </a:schemeClr>
          </a:solidFill>
        </p:spPr>
        <p:txBody>
          <a:bodyPr wrap="square" rtlCol="0">
            <a:spAutoFit/>
          </a:bodyPr>
          <a:lstStyle/>
          <a:p>
            <a:r>
              <a:rPr lang="en-US" b="1" dirty="0" smtClean="0"/>
              <a:t>Focus of Regulation and Advocacy</a:t>
            </a:r>
          </a:p>
          <a:p>
            <a:pPr marL="285750" indent="-168275">
              <a:buFont typeface="Arial" panose="020B0604020202020204" pitchFamily="34" charset="0"/>
              <a:buChar char="•"/>
            </a:pPr>
            <a:r>
              <a:rPr lang="en-US" sz="1600" b="1" dirty="0" smtClean="0"/>
              <a:t>Distribution as an enabling platform</a:t>
            </a:r>
          </a:p>
          <a:p>
            <a:pPr marL="285750" indent="-168275">
              <a:buFont typeface="Arial" panose="020B0604020202020204" pitchFamily="34" charset="0"/>
              <a:buChar char="•"/>
            </a:pPr>
            <a:r>
              <a:rPr lang="en-US" sz="1600" b="1" dirty="0" smtClean="0"/>
              <a:t>Expanding customer services</a:t>
            </a:r>
          </a:p>
          <a:p>
            <a:pPr marL="285750" indent="-168275">
              <a:buFont typeface="Arial" panose="020B0604020202020204" pitchFamily="34" charset="0"/>
              <a:buChar char="•"/>
            </a:pPr>
            <a:r>
              <a:rPr lang="en-US" sz="1600" b="1" dirty="0" smtClean="0"/>
              <a:t>Reforming regulation</a:t>
            </a:r>
            <a:endParaRPr lang="en-US" sz="1600" b="1" dirty="0"/>
          </a:p>
        </p:txBody>
      </p:sp>
    </p:spTree>
    <p:extLst>
      <p:ext uri="{BB962C8B-B14F-4D97-AF65-F5344CB8AC3E}">
        <p14:creationId xmlns:p14="http://schemas.microsoft.com/office/powerpoint/2010/main" val="106964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High Levels of DERs</a:t>
            </a:r>
            <a:endParaRPr lang="en-US" sz="2800" dirty="0"/>
          </a:p>
        </p:txBody>
      </p:sp>
      <p:sp>
        <p:nvSpPr>
          <p:cNvPr id="19" name="TextBox 18"/>
          <p:cNvSpPr txBox="1"/>
          <p:nvPr/>
        </p:nvSpPr>
        <p:spPr>
          <a:xfrm>
            <a:off x="6705600" y="1596509"/>
            <a:ext cx="2286000" cy="553998"/>
          </a:xfrm>
          <a:prstGeom prst="rect">
            <a:avLst/>
          </a:prstGeom>
          <a:solidFill>
            <a:schemeClr val="accent5">
              <a:lumMod val="20000"/>
              <a:lumOff val="80000"/>
            </a:schemeClr>
          </a:solidFill>
        </p:spPr>
        <p:txBody>
          <a:bodyPr wrap="square" rtlCol="0">
            <a:spAutoFit/>
          </a:bodyPr>
          <a:lstStyle/>
          <a:p>
            <a:r>
              <a:rPr lang="en-US" sz="1000" b="1" dirty="0" smtClean="0"/>
              <a:t>NY State Energy Plan – By 2030 achieve 40% reduction in greenhouse gases and 50% electricity from renewable sources </a:t>
            </a:r>
            <a:endParaRPr lang="en-US" sz="1000" b="1" dirty="0"/>
          </a:p>
        </p:txBody>
      </p:sp>
      <p:grpSp>
        <p:nvGrpSpPr>
          <p:cNvPr id="66" name="Group 65"/>
          <p:cNvGrpSpPr/>
          <p:nvPr/>
        </p:nvGrpSpPr>
        <p:grpSpPr>
          <a:xfrm>
            <a:off x="228600" y="1524000"/>
            <a:ext cx="4953000" cy="4236853"/>
            <a:chOff x="361949" y="1345870"/>
            <a:chExt cx="5353050" cy="4517039"/>
          </a:xfrm>
        </p:grpSpPr>
        <p:sp>
          <p:nvSpPr>
            <p:cNvPr id="36" name="TextBox 35"/>
            <p:cNvSpPr txBox="1"/>
            <p:nvPr/>
          </p:nvSpPr>
          <p:spPr>
            <a:xfrm>
              <a:off x="1447800" y="1345870"/>
              <a:ext cx="3250571" cy="1015663"/>
            </a:xfrm>
            <a:prstGeom prst="rect">
              <a:avLst/>
            </a:prstGeom>
            <a:solidFill>
              <a:srgbClr val="0070C0"/>
            </a:solidFill>
            <a:effectLst>
              <a:outerShdw blurRad="50800" dist="38100" algn="l" rotWithShape="0">
                <a:prstClr val="black">
                  <a:alpha val="40000"/>
                </a:prstClr>
              </a:outerShdw>
              <a:softEdge rad="0"/>
            </a:effectLst>
          </p:spPr>
          <p:txBody>
            <a:bodyPr wrap="square" rtlCol="0">
              <a:spAutoFit/>
            </a:bodyPr>
            <a:lstStyle/>
            <a:p>
              <a:pPr algn="ctr"/>
              <a:r>
                <a:rPr lang="en-US" sz="2000" b="1" dirty="0" smtClean="0">
                  <a:solidFill>
                    <a:schemeClr val="bg1"/>
                  </a:solidFill>
                </a:rPr>
                <a:t>Balancing Authority/ Transmission System Operator</a:t>
              </a:r>
              <a:endParaRPr lang="en-US" sz="2000" b="1" dirty="0">
                <a:solidFill>
                  <a:schemeClr val="bg1"/>
                </a:solidFill>
              </a:endParaRPr>
            </a:p>
          </p:txBody>
        </p:sp>
        <p:cxnSp>
          <p:nvCxnSpPr>
            <p:cNvPr id="47" name="Straight Arrow Connector 46"/>
            <p:cNvCxnSpPr/>
            <p:nvPr/>
          </p:nvCxnSpPr>
          <p:spPr>
            <a:xfrm>
              <a:off x="3076574" y="2514366"/>
              <a:ext cx="0" cy="670679"/>
            </a:xfrm>
            <a:prstGeom prst="straightConnector1">
              <a:avLst/>
            </a:prstGeom>
            <a:ln w="254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361949" y="3302790"/>
              <a:ext cx="5353050" cy="2560119"/>
              <a:chOff x="1019175" y="3815856"/>
              <a:chExt cx="5353050" cy="2560119"/>
            </a:xfrm>
          </p:grpSpPr>
          <p:cxnSp>
            <p:nvCxnSpPr>
              <p:cNvPr id="9" name="Straight Arrow Connector 8"/>
              <p:cNvCxnSpPr/>
              <p:nvPr/>
            </p:nvCxnSpPr>
            <p:spPr>
              <a:xfrm>
                <a:off x="3733800" y="5160243"/>
                <a:ext cx="0" cy="554757"/>
              </a:xfrm>
              <a:prstGeom prst="straightConnector1">
                <a:avLst/>
              </a:prstGeom>
              <a:ln w="254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00600" y="4536995"/>
                <a:ext cx="1571625" cy="338554"/>
              </a:xfrm>
              <a:prstGeom prst="rect">
                <a:avLst/>
              </a:prstGeom>
              <a:solidFill>
                <a:srgbClr val="92D050"/>
              </a:solidFill>
              <a:effectLst>
                <a:outerShdw blurRad="50800" dist="38100" algn="l" rotWithShape="0">
                  <a:prstClr val="black">
                    <a:alpha val="40000"/>
                  </a:prstClr>
                </a:outerShdw>
              </a:effectLst>
            </p:spPr>
            <p:txBody>
              <a:bodyPr wrap="square" rtlCol="0">
                <a:spAutoFit/>
              </a:bodyPr>
              <a:lstStyle/>
              <a:p>
                <a:pPr algn="ctr"/>
                <a:r>
                  <a:rPr lang="en-US" sz="1600" b="1" dirty="0" smtClean="0"/>
                  <a:t>Merchant DER</a:t>
                </a:r>
                <a:endParaRPr lang="en-US" sz="1600" b="1" dirty="0"/>
              </a:p>
            </p:txBody>
          </p:sp>
          <p:sp>
            <p:nvSpPr>
              <p:cNvPr id="34" name="TextBox 33"/>
              <p:cNvSpPr txBox="1"/>
              <p:nvPr/>
            </p:nvSpPr>
            <p:spPr>
              <a:xfrm>
                <a:off x="2438400" y="5791200"/>
                <a:ext cx="2590800" cy="584775"/>
              </a:xfrm>
              <a:prstGeom prst="rect">
                <a:avLst/>
              </a:prstGeom>
              <a:solidFill>
                <a:srgbClr val="92D050"/>
              </a:solidFill>
              <a:effectLst>
                <a:outerShdw blurRad="50800" dist="38100" algn="l" rotWithShape="0">
                  <a:prstClr val="black">
                    <a:alpha val="40000"/>
                  </a:prstClr>
                </a:outerShdw>
              </a:effectLst>
            </p:spPr>
            <p:txBody>
              <a:bodyPr wrap="square" rtlCol="0">
                <a:spAutoFit/>
              </a:bodyPr>
              <a:lstStyle/>
              <a:p>
                <a:pPr algn="ctr"/>
                <a:r>
                  <a:rPr lang="en-US" sz="1600" b="1" dirty="0" smtClean="0"/>
                  <a:t>End-use Customers &amp; behind-the-meter DER</a:t>
                </a:r>
                <a:endParaRPr lang="en-US" sz="1600" b="1" dirty="0"/>
              </a:p>
            </p:txBody>
          </p:sp>
          <p:sp>
            <p:nvSpPr>
              <p:cNvPr id="37" name="TextBox 36"/>
              <p:cNvSpPr txBox="1"/>
              <p:nvPr/>
            </p:nvSpPr>
            <p:spPr>
              <a:xfrm>
                <a:off x="1019175" y="4531251"/>
                <a:ext cx="1571625" cy="338554"/>
              </a:xfrm>
              <a:prstGeom prst="rect">
                <a:avLst/>
              </a:prstGeom>
              <a:solidFill>
                <a:srgbClr val="92D050"/>
              </a:solidFill>
              <a:effectLst>
                <a:outerShdw blurRad="50800" dist="38100" algn="l" rotWithShape="0">
                  <a:prstClr val="black">
                    <a:alpha val="40000"/>
                  </a:prstClr>
                </a:outerShdw>
              </a:effectLst>
            </p:spPr>
            <p:txBody>
              <a:bodyPr wrap="square" rtlCol="0">
                <a:spAutoFit/>
              </a:bodyPr>
              <a:lstStyle/>
              <a:p>
                <a:pPr algn="ctr"/>
                <a:r>
                  <a:rPr lang="en-US" sz="1600" b="1" dirty="0" smtClean="0"/>
                  <a:t>Microgrid</a:t>
                </a:r>
                <a:endParaRPr lang="en-US" sz="1600" b="1" dirty="0"/>
              </a:p>
            </p:txBody>
          </p:sp>
          <p:cxnSp>
            <p:nvCxnSpPr>
              <p:cNvPr id="38" name="Straight Arrow Connector 37"/>
              <p:cNvCxnSpPr/>
              <p:nvPr/>
            </p:nvCxnSpPr>
            <p:spPr>
              <a:xfrm flipH="1">
                <a:off x="4615500" y="4944427"/>
                <a:ext cx="518475" cy="770573"/>
              </a:xfrm>
              <a:prstGeom prst="straightConnector1">
                <a:avLst/>
              </a:prstGeom>
              <a:ln w="254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201702" y="4944427"/>
                <a:ext cx="723746" cy="770573"/>
              </a:xfrm>
              <a:prstGeom prst="straightConnector1">
                <a:avLst/>
              </a:prstGeom>
              <a:ln w="254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2662084" y="4732005"/>
                <a:ext cx="425327" cy="2224"/>
              </a:xfrm>
              <a:prstGeom prst="straightConnector1">
                <a:avLst/>
              </a:prstGeom>
              <a:ln w="254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2924175" y="3815856"/>
                <a:ext cx="1571625" cy="1304196"/>
                <a:chOff x="4419600" y="2133601"/>
                <a:chExt cx="1571625" cy="1304196"/>
              </a:xfrm>
              <a:effectLst>
                <a:outerShdw blurRad="50800" dist="38100" algn="l" rotWithShape="0">
                  <a:prstClr val="black">
                    <a:alpha val="40000"/>
                  </a:prstClr>
                </a:outerShdw>
              </a:effectLst>
            </p:grpSpPr>
            <p:sp>
              <p:nvSpPr>
                <p:cNvPr id="50" name="Isosceles Triangle 49"/>
                <p:cNvSpPr/>
                <p:nvPr/>
              </p:nvSpPr>
              <p:spPr>
                <a:xfrm>
                  <a:off x="4419600" y="2133601"/>
                  <a:ext cx="1571625" cy="130419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827786" y="2843482"/>
                  <a:ext cx="783827" cy="400110"/>
                </a:xfrm>
                <a:prstGeom prst="rect">
                  <a:avLst/>
                </a:prstGeom>
                <a:solidFill>
                  <a:srgbClr val="00B0F0"/>
                </a:solidFill>
                <a:effectLst/>
              </p:spPr>
              <p:txBody>
                <a:bodyPr wrap="square" rtlCol="0">
                  <a:spAutoFit/>
                </a:bodyPr>
                <a:lstStyle/>
                <a:p>
                  <a:pPr algn="ctr"/>
                  <a:r>
                    <a:rPr lang="en-US" sz="2000" b="1" dirty="0" smtClean="0">
                      <a:solidFill>
                        <a:schemeClr val="bg1"/>
                      </a:solidFill>
                    </a:rPr>
                    <a:t>DSO</a:t>
                  </a:r>
                  <a:endParaRPr lang="en-US" sz="2000" b="1" dirty="0">
                    <a:solidFill>
                      <a:schemeClr val="bg1"/>
                    </a:solidFill>
                  </a:endParaRPr>
                </a:p>
              </p:txBody>
            </p:sp>
          </p:grpSp>
          <p:cxnSp>
            <p:nvCxnSpPr>
              <p:cNvPr id="60" name="Straight Arrow Connector 59"/>
              <p:cNvCxnSpPr/>
              <p:nvPr/>
            </p:nvCxnSpPr>
            <p:spPr>
              <a:xfrm flipH="1">
                <a:off x="4343400" y="4724400"/>
                <a:ext cx="425327" cy="2224"/>
              </a:xfrm>
              <a:prstGeom prst="straightConnector1">
                <a:avLst/>
              </a:prstGeom>
              <a:ln w="254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63" name="TextBox 62"/>
          <p:cNvSpPr txBox="1"/>
          <p:nvPr/>
        </p:nvSpPr>
        <p:spPr>
          <a:xfrm>
            <a:off x="152400" y="6047601"/>
            <a:ext cx="1752600" cy="461665"/>
          </a:xfrm>
          <a:prstGeom prst="rect">
            <a:avLst/>
          </a:prstGeom>
          <a:noFill/>
        </p:spPr>
        <p:txBody>
          <a:bodyPr wrap="square" rtlCol="0">
            <a:spAutoFit/>
          </a:bodyPr>
          <a:lstStyle/>
          <a:p>
            <a:r>
              <a:rPr lang="en-US" sz="1200" dirty="0" smtClean="0"/>
              <a:t>Adapted from L. Kristov and P. De Martini</a:t>
            </a:r>
            <a:endParaRPr lang="en-US" sz="1200" dirty="0"/>
          </a:p>
        </p:txBody>
      </p:sp>
      <p:sp>
        <p:nvSpPr>
          <p:cNvPr id="65" name="TextBox 64"/>
          <p:cNvSpPr txBox="1"/>
          <p:nvPr/>
        </p:nvSpPr>
        <p:spPr>
          <a:xfrm>
            <a:off x="4667348" y="1781175"/>
            <a:ext cx="842084" cy="369332"/>
          </a:xfrm>
          <a:prstGeom prst="rect">
            <a:avLst/>
          </a:prstGeom>
          <a:solidFill>
            <a:schemeClr val="accent1">
              <a:lumMod val="40000"/>
              <a:lumOff val="60000"/>
            </a:schemeClr>
          </a:solidFill>
          <a:effectLst>
            <a:outerShdw blurRad="50800" dist="38100" algn="l" rotWithShape="0">
              <a:prstClr val="black">
                <a:alpha val="40000"/>
              </a:prstClr>
            </a:outerShdw>
          </a:effectLst>
        </p:spPr>
        <p:txBody>
          <a:bodyPr wrap="square" rtlCol="0">
            <a:spAutoFit/>
          </a:bodyPr>
          <a:lstStyle/>
          <a:p>
            <a:pPr algn="ctr"/>
            <a:r>
              <a:rPr lang="en-US" b="1" dirty="0" smtClean="0"/>
              <a:t>FERC</a:t>
            </a:r>
          </a:p>
        </p:txBody>
      </p:sp>
      <p:sp>
        <p:nvSpPr>
          <p:cNvPr id="67" name="TextBox 66"/>
          <p:cNvSpPr txBox="1"/>
          <p:nvPr/>
        </p:nvSpPr>
        <p:spPr>
          <a:xfrm>
            <a:off x="5337885" y="4016276"/>
            <a:ext cx="3729915" cy="2308324"/>
          </a:xfrm>
          <a:prstGeom prst="rect">
            <a:avLst/>
          </a:prstGeom>
          <a:solidFill>
            <a:schemeClr val="bg1"/>
          </a:solidFill>
        </p:spPr>
        <p:txBody>
          <a:bodyPr wrap="square" rtlCol="0">
            <a:spAutoFit/>
          </a:bodyPr>
          <a:lstStyle/>
          <a:p>
            <a:r>
              <a:rPr lang="en-US" b="1" u="sng" dirty="0" smtClean="0">
                <a:solidFill>
                  <a:srgbClr val="0070C0"/>
                </a:solidFill>
              </a:rPr>
              <a:t>Distribution System Operator</a:t>
            </a:r>
            <a:r>
              <a:rPr lang="en-US" b="1" dirty="0" smtClean="0">
                <a:solidFill>
                  <a:srgbClr val="0070C0"/>
                </a:solidFill>
              </a:rPr>
              <a:t>:</a:t>
            </a:r>
          </a:p>
          <a:p>
            <a:pPr marL="114300" indent="-114300">
              <a:buFont typeface="Arial" panose="020B0604020202020204" pitchFamily="34" charset="0"/>
              <a:buChar char="•"/>
            </a:pPr>
            <a:r>
              <a:rPr lang="en-US" sz="1400" b="1" dirty="0" smtClean="0">
                <a:solidFill>
                  <a:srgbClr val="0070C0"/>
                </a:solidFill>
              </a:rPr>
              <a:t>Probabilistic forecasting of DER penetration</a:t>
            </a:r>
          </a:p>
          <a:p>
            <a:pPr marL="114300" indent="-114300">
              <a:buFont typeface="Arial" panose="020B0604020202020204" pitchFamily="34" charset="0"/>
              <a:buChar char="•"/>
            </a:pPr>
            <a:r>
              <a:rPr lang="en-US" sz="1400" b="1" dirty="0" smtClean="0">
                <a:solidFill>
                  <a:srgbClr val="0070C0"/>
                </a:solidFill>
              </a:rPr>
              <a:t>Value determination of DERs (asset deferral and grid services)</a:t>
            </a:r>
          </a:p>
          <a:p>
            <a:pPr marL="114300" indent="-114300">
              <a:buFont typeface="Arial" panose="020B0604020202020204" pitchFamily="34" charset="0"/>
              <a:buChar char="•"/>
            </a:pPr>
            <a:r>
              <a:rPr lang="en-US" sz="1400" b="1" dirty="0" smtClean="0">
                <a:solidFill>
                  <a:srgbClr val="0070C0"/>
                </a:solidFill>
              </a:rPr>
              <a:t>Distribution resources plan</a:t>
            </a:r>
          </a:p>
          <a:p>
            <a:pPr marL="114300" indent="-114300">
              <a:buFont typeface="Arial" panose="020B0604020202020204" pitchFamily="34" charset="0"/>
              <a:buChar char="•"/>
            </a:pPr>
            <a:r>
              <a:rPr lang="en-US" sz="1400" b="1" dirty="0" smtClean="0">
                <a:solidFill>
                  <a:srgbClr val="0070C0"/>
                </a:solidFill>
              </a:rPr>
              <a:t>Pricing mechanisms for DERs (contracts, tariffs, spot markets)</a:t>
            </a:r>
          </a:p>
          <a:p>
            <a:pPr marL="114300" indent="-114300">
              <a:buFont typeface="Arial" panose="020B0604020202020204" pitchFamily="34" charset="0"/>
              <a:buChar char="•"/>
            </a:pPr>
            <a:r>
              <a:rPr lang="en-US" sz="1400" b="1" dirty="0" smtClean="0">
                <a:solidFill>
                  <a:srgbClr val="0070C0"/>
                </a:solidFill>
              </a:rPr>
              <a:t>Transparency in planning to DER providers</a:t>
            </a:r>
          </a:p>
          <a:p>
            <a:pPr marL="114300" indent="-114300">
              <a:buFont typeface="Arial" panose="020B0604020202020204" pitchFamily="34" charset="0"/>
              <a:buChar char="•"/>
            </a:pPr>
            <a:r>
              <a:rPr lang="en-US" sz="1400" b="1" dirty="0" smtClean="0">
                <a:solidFill>
                  <a:srgbClr val="0070C0"/>
                </a:solidFill>
              </a:rPr>
              <a:t>Integrated planning with TSO and DERs</a:t>
            </a:r>
          </a:p>
          <a:p>
            <a:pPr marL="114300" indent="-114300">
              <a:buFont typeface="Arial" panose="020B0604020202020204" pitchFamily="34" charset="0"/>
              <a:buChar char="•"/>
            </a:pPr>
            <a:r>
              <a:rPr lang="en-US" sz="1400" b="1" dirty="0" smtClean="0">
                <a:solidFill>
                  <a:srgbClr val="0070C0"/>
                </a:solidFill>
              </a:rPr>
              <a:t>Manage markets and operations</a:t>
            </a:r>
            <a:endParaRPr lang="en-US" sz="1400" b="1" dirty="0">
              <a:solidFill>
                <a:srgbClr val="0070C0"/>
              </a:solidFill>
            </a:endParaRPr>
          </a:p>
        </p:txBody>
      </p:sp>
      <p:sp>
        <p:nvSpPr>
          <p:cNvPr id="71" name="TextBox 70"/>
          <p:cNvSpPr txBox="1"/>
          <p:nvPr/>
        </p:nvSpPr>
        <p:spPr>
          <a:xfrm>
            <a:off x="6000750" y="5760853"/>
            <a:ext cx="184731" cy="369332"/>
          </a:xfrm>
          <a:prstGeom prst="rect">
            <a:avLst/>
          </a:prstGeom>
          <a:noFill/>
        </p:spPr>
        <p:txBody>
          <a:bodyPr wrap="none" rtlCol="0">
            <a:spAutoFit/>
          </a:bodyPr>
          <a:lstStyle/>
          <a:p>
            <a:endParaRPr lang="en-US" dirty="0"/>
          </a:p>
        </p:txBody>
      </p:sp>
      <p:sp>
        <p:nvSpPr>
          <p:cNvPr id="72" name="TextBox 71"/>
          <p:cNvSpPr txBox="1"/>
          <p:nvPr/>
        </p:nvSpPr>
        <p:spPr>
          <a:xfrm>
            <a:off x="5337884" y="2286000"/>
            <a:ext cx="3272715" cy="1446550"/>
          </a:xfrm>
          <a:prstGeom prst="rect">
            <a:avLst/>
          </a:prstGeom>
          <a:noFill/>
        </p:spPr>
        <p:txBody>
          <a:bodyPr wrap="square" rtlCol="0">
            <a:spAutoFit/>
          </a:bodyPr>
          <a:lstStyle/>
          <a:p>
            <a:r>
              <a:rPr lang="en-US" b="1" u="sng" dirty="0" smtClean="0">
                <a:solidFill>
                  <a:schemeClr val="tx2"/>
                </a:solidFill>
              </a:rPr>
              <a:t>State Regulator</a:t>
            </a:r>
            <a:r>
              <a:rPr lang="en-US" sz="1400" dirty="0" smtClean="0">
                <a:solidFill>
                  <a:schemeClr val="tx2"/>
                </a:solidFill>
              </a:rPr>
              <a:t>:</a:t>
            </a:r>
          </a:p>
          <a:p>
            <a:pPr marL="114300" indent="-114300">
              <a:buFont typeface="Arial" panose="020B0604020202020204" pitchFamily="34" charset="0"/>
              <a:buChar char="•"/>
            </a:pPr>
            <a:r>
              <a:rPr lang="en-US" sz="1400" b="1" dirty="0" smtClean="0">
                <a:solidFill>
                  <a:schemeClr val="tx2"/>
                </a:solidFill>
              </a:rPr>
              <a:t>Applies policies for efficiency, reliability, affordability</a:t>
            </a:r>
          </a:p>
          <a:p>
            <a:pPr marL="114300" indent="-114300">
              <a:buFont typeface="Arial" panose="020B0604020202020204" pitchFamily="34" charset="0"/>
              <a:buChar char="•"/>
            </a:pPr>
            <a:r>
              <a:rPr lang="en-US" sz="1400" b="1" dirty="0" smtClean="0">
                <a:solidFill>
                  <a:schemeClr val="tx2"/>
                </a:solidFill>
              </a:rPr>
              <a:t>Rate design (volumetric vs fixed)</a:t>
            </a:r>
          </a:p>
          <a:p>
            <a:pPr marL="114300" indent="-114300">
              <a:buFont typeface="Arial" panose="020B0604020202020204" pitchFamily="34" charset="0"/>
              <a:buChar char="•"/>
            </a:pPr>
            <a:r>
              <a:rPr lang="en-US" sz="1400" b="1" dirty="0" smtClean="0">
                <a:solidFill>
                  <a:schemeClr val="tx2"/>
                </a:solidFill>
              </a:rPr>
              <a:t>Utility business model</a:t>
            </a:r>
          </a:p>
          <a:p>
            <a:pPr marL="114300" indent="-114300">
              <a:buFont typeface="Arial" panose="020B0604020202020204" pitchFamily="34" charset="0"/>
              <a:buChar char="•"/>
            </a:pPr>
            <a:r>
              <a:rPr lang="en-US" sz="1400" b="1" dirty="0" smtClean="0">
                <a:solidFill>
                  <a:schemeClr val="tx2"/>
                </a:solidFill>
              </a:rPr>
              <a:t>Performance incentives (innovation</a:t>
            </a:r>
            <a:r>
              <a:rPr lang="en-US" sz="1200" b="1" dirty="0" smtClean="0">
                <a:solidFill>
                  <a:schemeClr val="tx2"/>
                </a:solidFill>
              </a:rPr>
              <a:t>)</a:t>
            </a:r>
            <a:endParaRPr lang="en-US" sz="1200" b="1" dirty="0">
              <a:solidFill>
                <a:schemeClr val="tx2"/>
              </a:solidFill>
            </a:endParaRPr>
          </a:p>
        </p:txBody>
      </p:sp>
      <p:cxnSp>
        <p:nvCxnSpPr>
          <p:cNvPr id="75" name="Straight Arrow Connector 74"/>
          <p:cNvCxnSpPr/>
          <p:nvPr/>
        </p:nvCxnSpPr>
        <p:spPr>
          <a:xfrm flipH="1">
            <a:off x="7620000" y="2229125"/>
            <a:ext cx="228600" cy="390891"/>
          </a:xfrm>
          <a:prstGeom prst="straightConnector1">
            <a:avLst/>
          </a:prstGeom>
          <a:ln w="190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2" idx="2"/>
          </p:cNvCxnSpPr>
          <p:nvPr/>
        </p:nvCxnSpPr>
        <p:spPr>
          <a:xfrm flipH="1">
            <a:off x="6974241" y="3732550"/>
            <a:ext cx="1" cy="364932"/>
          </a:xfrm>
          <a:prstGeom prst="straightConnector1">
            <a:avLst/>
          </a:prstGeom>
          <a:ln w="254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343400" y="1965841"/>
            <a:ext cx="228600" cy="0"/>
          </a:xfrm>
          <a:prstGeom prst="straightConnector1">
            <a:avLst/>
          </a:prstGeom>
          <a:ln w="254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20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Contact Information</a:t>
            </a:r>
            <a:endParaRPr lang="en-US" sz="2600" dirty="0"/>
          </a:p>
        </p:txBody>
      </p:sp>
      <p:sp>
        <p:nvSpPr>
          <p:cNvPr id="11" name="Slide Number Placeholder 9"/>
          <p:cNvSpPr txBox="1">
            <a:spLocks/>
          </p:cNvSpPr>
          <p:nvPr/>
        </p:nvSpPr>
        <p:spPr>
          <a:xfrm>
            <a:off x="8647272" y="6569075"/>
            <a:ext cx="365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AD8D20-83A5-4787-8FA7-D4CD256FD7BD}" type="slidenum">
              <a:rPr lang="en-US" sz="1000" smtClean="0"/>
              <a:pPr/>
              <a:t>9</a:t>
            </a:fld>
            <a:endParaRPr lang="en-US" sz="1000" dirty="0"/>
          </a:p>
        </p:txBody>
      </p:sp>
      <p:sp>
        <p:nvSpPr>
          <p:cNvPr id="8" name="TextBox 7"/>
          <p:cNvSpPr txBox="1"/>
          <p:nvPr/>
        </p:nvSpPr>
        <p:spPr>
          <a:xfrm>
            <a:off x="228600" y="2133600"/>
            <a:ext cx="3855414" cy="2769989"/>
          </a:xfrm>
          <a:prstGeom prst="rect">
            <a:avLst/>
          </a:prstGeom>
          <a:noFill/>
        </p:spPr>
        <p:txBody>
          <a:bodyPr wrap="none" rtlCol="0">
            <a:spAutoFit/>
          </a:bodyPr>
          <a:lstStyle/>
          <a:p>
            <a:r>
              <a:rPr lang="en-US" sz="2800" b="1" dirty="0" smtClean="0"/>
              <a:t>Joe Paladino</a:t>
            </a:r>
          </a:p>
          <a:p>
            <a:endParaRPr lang="en-US" dirty="0"/>
          </a:p>
          <a:p>
            <a:r>
              <a:rPr lang="en-US" sz="2000" dirty="0" smtClean="0"/>
              <a:t>202-586-6916</a:t>
            </a:r>
          </a:p>
          <a:p>
            <a:endParaRPr lang="en-US" dirty="0"/>
          </a:p>
          <a:p>
            <a:r>
              <a:rPr lang="en-US" sz="2400" dirty="0">
                <a:hlinkClick r:id="rId3"/>
              </a:rPr>
              <a:t>j</a:t>
            </a:r>
            <a:r>
              <a:rPr lang="en-US" sz="2400" dirty="0" smtClean="0">
                <a:hlinkClick r:id="rId3"/>
              </a:rPr>
              <a:t>oseph.paladino@hq.doe.gov</a:t>
            </a:r>
            <a:endParaRPr lang="en-US" sz="2400" dirty="0" smtClean="0"/>
          </a:p>
          <a:p>
            <a:endParaRPr lang="en-US" sz="2400" dirty="0"/>
          </a:p>
          <a:p>
            <a:r>
              <a:rPr lang="en-US" sz="2400" dirty="0" smtClean="0">
                <a:hlinkClick r:id="rId4"/>
              </a:rPr>
              <a:t>www.smartgrid.gov</a:t>
            </a:r>
            <a:endParaRPr lang="en-US" sz="2400" dirty="0" smtClean="0"/>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9262" y="1905000"/>
            <a:ext cx="4746138" cy="3173980"/>
          </a:xfrm>
          <a:prstGeom prst="rect">
            <a:avLst/>
          </a:prstGeom>
        </p:spPr>
      </p:pic>
    </p:spTree>
    <p:extLst>
      <p:ext uri="{BB962C8B-B14F-4D97-AF65-F5344CB8AC3E}">
        <p14:creationId xmlns:p14="http://schemas.microsoft.com/office/powerpoint/2010/main" val="1266190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E Template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13424</TotalTime>
  <Words>1363</Words>
  <Application>Microsoft Office PowerPoint</Application>
  <PresentationFormat>On-screen Show (4:3)</PresentationFormat>
  <Paragraphs>175</Paragraphs>
  <Slides>9</Slides>
  <Notes>6</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OE Template Green</vt:lpstr>
      <vt:lpstr>1_Office Theme</vt:lpstr>
      <vt:lpstr>2_Office Theme</vt:lpstr>
      <vt:lpstr>Consumer Engagement in an Advanced Grid</vt:lpstr>
      <vt:lpstr>PowerPoint Presentation</vt:lpstr>
      <vt:lpstr>SMUD Consumer Behavior Study </vt:lpstr>
      <vt:lpstr>PowerPoint Presentation</vt:lpstr>
      <vt:lpstr>Conservation Voltage Reduction</vt:lpstr>
      <vt:lpstr>Smart Grid Tomorrow</vt:lpstr>
      <vt:lpstr>Distribution System Evolution</vt:lpstr>
      <vt:lpstr>High Levels of DERs</vt:lpstr>
      <vt:lpstr>Contact Information</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HAMOSIA</dc:creator>
  <cp:lastModifiedBy>Nicole</cp:lastModifiedBy>
  <cp:revision>1024</cp:revision>
  <cp:lastPrinted>2015-10-30T00:05:46Z</cp:lastPrinted>
  <dcterms:created xsi:type="dcterms:W3CDTF">2011-04-12T13:29:27Z</dcterms:created>
  <dcterms:modified xsi:type="dcterms:W3CDTF">2015-11-06T16:00:23Z</dcterms:modified>
</cp:coreProperties>
</file>