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70D5D-C283-4F32-A965-CFCDD322F4FA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6C998-6AC9-42BC-B291-1BD628B39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4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patients in hospitals are not actually formally admitted but are actually on what is called “Observation Status”  </a:t>
            </a:r>
          </a:p>
          <a:p>
            <a:endParaRPr lang="en-US" dirty="0"/>
          </a:p>
          <a:p>
            <a:r>
              <a:rPr lang="en-US" dirty="0" smtClean="0"/>
              <a:t>They may not even know the difference – but there is a major difference in how Medicare pays for the hospitalization.  Instead of a single co payment – you would pay separately for everything – every pill you take and every service.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a new federal law just passed in July of 2015  that now requires hospitals to inform patients of their status if they are on observation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93D40-5AE3-4071-BA0E-84146C2BCB7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61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patients in hospitals are not actually formally admitted but are actually on what is called “Observation Status”  </a:t>
            </a:r>
          </a:p>
          <a:p>
            <a:endParaRPr lang="en-US" dirty="0"/>
          </a:p>
          <a:p>
            <a:r>
              <a:rPr lang="en-US" dirty="0" smtClean="0"/>
              <a:t>They may not even know the difference – but there is a major difference in how Medicare pays for the hospitalization.  Instead of a single co payment – you would pay separately for everything – every pill you take and every service.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a new federal law just passed in July of 2015  that now requires hospitals to inform patients of their status if they are on observation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93D40-5AE3-4071-BA0E-84146C2BCB7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61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patients in hospitals are not actually formally admitted but are actually on what is called “Observation Status”  </a:t>
            </a:r>
          </a:p>
          <a:p>
            <a:endParaRPr lang="en-US" dirty="0"/>
          </a:p>
          <a:p>
            <a:r>
              <a:rPr lang="en-US" dirty="0" smtClean="0"/>
              <a:t>They may not even know the difference – but there is a major difference in how Medicare pays for the hospitalization.  Instead of a single co payment – you would pay separately for everything – every pill you take and every service.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a new federal law just passed in July of 2015  that now requires hospitals to inform patients of their status if they are on observation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93D40-5AE3-4071-BA0E-84146C2BCB7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61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patients in hospitals are not actually formally admitted but are actually on what is called “Observation Status”  </a:t>
            </a:r>
          </a:p>
          <a:p>
            <a:endParaRPr lang="en-US" dirty="0"/>
          </a:p>
          <a:p>
            <a:r>
              <a:rPr lang="en-US" dirty="0" smtClean="0"/>
              <a:t>They may not even know the difference – but there is a major difference in how Medicare pays for the hospitalization.  Instead of a single co payment – you would pay separately for everything – every pill you take and every service.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a new federal law just passed in July of 2015  that now requires hospitals to inform patients of their status if they are on observation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93D40-5AE3-4071-BA0E-84146C2BCB7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61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patients in hospitals are not actually formally admitted but are actually on what is called “Observation Status”  </a:t>
            </a:r>
          </a:p>
          <a:p>
            <a:endParaRPr lang="en-US" dirty="0"/>
          </a:p>
          <a:p>
            <a:r>
              <a:rPr lang="en-US" dirty="0" smtClean="0"/>
              <a:t>They may not even know the difference – but there is a major difference in how Medicare pays for the hospitalization.  Instead of a single co payment – you would pay separately for everything – every pill you take and every service.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a new federal law just passed in July of 2015  that now requires hospitals to inform patients of their status if they are on observation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93D40-5AE3-4071-BA0E-84146C2BCB7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61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patients in hospitals are not actually formally admitted but are actually on what is called “Observation Status”  </a:t>
            </a:r>
          </a:p>
          <a:p>
            <a:endParaRPr lang="en-US" dirty="0"/>
          </a:p>
          <a:p>
            <a:r>
              <a:rPr lang="en-US" dirty="0" smtClean="0"/>
              <a:t>They may not even know the difference – but there is a major difference in how Medicare pays for the hospitalization.  Instead of a single co payment – you would pay separately for everything – every pill you take and every service.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a new federal law just passed in July of 2015  that now requires hospitals to inform patients of their status if they are on observation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93D40-5AE3-4071-BA0E-84146C2BCB7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6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patients in hospitals are not actually formally admitted but are actually on what is called “Observation Status”  </a:t>
            </a:r>
          </a:p>
          <a:p>
            <a:endParaRPr lang="en-US" dirty="0"/>
          </a:p>
          <a:p>
            <a:r>
              <a:rPr lang="en-US" dirty="0" smtClean="0"/>
              <a:t>They may not even know the difference – but there is a major difference in how Medicare pays for the hospitalization.  Instead of a single co payment – you would pay separately for everything – every pill you take and every service.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is a new federal law just passed in July of 2015  that now requires hospitals to inform patients of their status if they are on observation status.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93D40-5AE3-4071-BA0E-84146C2BCB7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6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298825" y="0"/>
            <a:ext cx="5845175" cy="1204913"/>
            <a:chOff x="2078" y="0"/>
            <a:chExt cx="3682" cy="759"/>
          </a:xfrm>
        </p:grpSpPr>
        <p:sp>
          <p:nvSpPr>
            <p:cNvPr id="5" name="Freeform 3"/>
            <p:cNvSpPr>
              <a:spLocks/>
            </p:cNvSpPr>
            <p:nvPr userDrawn="1"/>
          </p:nvSpPr>
          <p:spPr bwMode="auto">
            <a:xfrm>
              <a:off x="2078" y="0"/>
              <a:ext cx="3682" cy="759"/>
            </a:xfrm>
            <a:custGeom>
              <a:avLst/>
              <a:gdLst/>
              <a:ahLst/>
              <a:cxnLst>
                <a:cxn ang="0">
                  <a:pos x="3682" y="759"/>
                </a:cxn>
                <a:cxn ang="0">
                  <a:pos x="3682" y="605"/>
                </a:cxn>
                <a:cxn ang="0">
                  <a:pos x="3682" y="605"/>
                </a:cxn>
                <a:cxn ang="0">
                  <a:pos x="3514" y="605"/>
                </a:cxn>
                <a:cxn ang="0">
                  <a:pos x="3358" y="600"/>
                </a:cxn>
                <a:cxn ang="0">
                  <a:pos x="3210" y="592"/>
                </a:cxn>
                <a:cxn ang="0">
                  <a:pos x="3071" y="581"/>
                </a:cxn>
                <a:cxn ang="0">
                  <a:pos x="2939" y="567"/>
                </a:cxn>
                <a:cxn ang="0">
                  <a:pos x="2816" y="550"/>
                </a:cxn>
                <a:cxn ang="0">
                  <a:pos x="2698" y="531"/>
                </a:cxn>
                <a:cxn ang="0">
                  <a:pos x="2589" y="512"/>
                </a:cxn>
                <a:cxn ang="0">
                  <a:pos x="2482" y="490"/>
                </a:cxn>
                <a:cxn ang="0">
                  <a:pos x="2383" y="466"/>
                </a:cxn>
                <a:cxn ang="0">
                  <a:pos x="2285" y="441"/>
                </a:cxn>
                <a:cxn ang="0">
                  <a:pos x="2192" y="414"/>
                </a:cxn>
                <a:cxn ang="0">
                  <a:pos x="2014" y="359"/>
                </a:cxn>
                <a:cxn ang="0">
                  <a:pos x="1841" y="304"/>
                </a:cxn>
                <a:cxn ang="0">
                  <a:pos x="1666" y="246"/>
                </a:cxn>
                <a:cxn ang="0">
                  <a:pos x="1488" y="192"/>
                </a:cxn>
                <a:cxn ang="0">
                  <a:pos x="1395" y="167"/>
                </a:cxn>
                <a:cxn ang="0">
                  <a:pos x="1299" y="140"/>
                </a:cxn>
                <a:cxn ang="0">
                  <a:pos x="1197" y="118"/>
                </a:cxn>
                <a:cxn ang="0">
                  <a:pos x="1091" y="96"/>
                </a:cxn>
                <a:cxn ang="0">
                  <a:pos x="981" y="74"/>
                </a:cxn>
                <a:cxn ang="0">
                  <a:pos x="863" y="55"/>
                </a:cxn>
                <a:cxn ang="0">
                  <a:pos x="740" y="41"/>
                </a:cxn>
                <a:cxn ang="0">
                  <a:pos x="611" y="27"/>
                </a:cxn>
                <a:cxn ang="0">
                  <a:pos x="472" y="16"/>
                </a:cxn>
                <a:cxn ang="0">
                  <a:pos x="324" y="8"/>
                </a:cxn>
                <a:cxn ang="0">
                  <a:pos x="168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8" y="3"/>
                </a:cxn>
                <a:cxn ang="0">
                  <a:pos x="324" y="8"/>
                </a:cxn>
                <a:cxn ang="0">
                  <a:pos x="472" y="19"/>
                </a:cxn>
                <a:cxn ang="0">
                  <a:pos x="611" y="33"/>
                </a:cxn>
                <a:cxn ang="0">
                  <a:pos x="740" y="49"/>
                </a:cxn>
                <a:cxn ang="0">
                  <a:pos x="863" y="71"/>
                </a:cxn>
                <a:cxn ang="0">
                  <a:pos x="981" y="93"/>
                </a:cxn>
                <a:cxn ang="0">
                  <a:pos x="1091" y="118"/>
                </a:cxn>
                <a:cxn ang="0">
                  <a:pos x="1197" y="145"/>
                </a:cxn>
                <a:cxn ang="0">
                  <a:pos x="1299" y="175"/>
                </a:cxn>
                <a:cxn ang="0">
                  <a:pos x="1395" y="208"/>
                </a:cxn>
                <a:cxn ang="0">
                  <a:pos x="1488" y="241"/>
                </a:cxn>
                <a:cxn ang="0">
                  <a:pos x="1578" y="274"/>
                </a:cxn>
                <a:cxn ang="0">
                  <a:pos x="1666" y="309"/>
                </a:cxn>
                <a:cxn ang="0">
                  <a:pos x="1841" y="378"/>
                </a:cxn>
                <a:cxn ang="0">
                  <a:pos x="2014" y="449"/>
                </a:cxn>
                <a:cxn ang="0">
                  <a:pos x="2101" y="485"/>
                </a:cxn>
                <a:cxn ang="0">
                  <a:pos x="2192" y="518"/>
                </a:cxn>
                <a:cxn ang="0">
                  <a:pos x="2285" y="550"/>
                </a:cxn>
                <a:cxn ang="0">
                  <a:pos x="2383" y="581"/>
                </a:cxn>
                <a:cxn ang="0">
                  <a:pos x="2482" y="611"/>
                </a:cxn>
                <a:cxn ang="0">
                  <a:pos x="2589" y="638"/>
                </a:cxn>
                <a:cxn ang="0">
                  <a:pos x="2698" y="666"/>
                </a:cxn>
                <a:cxn ang="0">
                  <a:pos x="2816" y="687"/>
                </a:cxn>
                <a:cxn ang="0">
                  <a:pos x="2939" y="707"/>
                </a:cxn>
                <a:cxn ang="0">
                  <a:pos x="3071" y="726"/>
                </a:cxn>
                <a:cxn ang="0">
                  <a:pos x="3210" y="739"/>
                </a:cxn>
                <a:cxn ang="0">
                  <a:pos x="3358" y="750"/>
                </a:cxn>
                <a:cxn ang="0">
                  <a:pos x="3514" y="756"/>
                </a:cxn>
                <a:cxn ang="0">
                  <a:pos x="3682" y="759"/>
                </a:cxn>
                <a:cxn ang="0">
                  <a:pos x="3682" y="759"/>
                </a:cxn>
              </a:cxnLst>
              <a:rect l="0" t="0" r="r" b="b"/>
              <a:pathLst>
                <a:path w="3682" h="759">
                  <a:moveTo>
                    <a:pt x="3682" y="759"/>
                  </a:moveTo>
                  <a:lnTo>
                    <a:pt x="3682" y="605"/>
                  </a:lnTo>
                  <a:lnTo>
                    <a:pt x="3682" y="605"/>
                  </a:lnTo>
                  <a:lnTo>
                    <a:pt x="3514" y="605"/>
                  </a:lnTo>
                  <a:lnTo>
                    <a:pt x="3358" y="600"/>
                  </a:lnTo>
                  <a:lnTo>
                    <a:pt x="3210" y="592"/>
                  </a:lnTo>
                  <a:lnTo>
                    <a:pt x="3071" y="581"/>
                  </a:lnTo>
                  <a:lnTo>
                    <a:pt x="2939" y="567"/>
                  </a:lnTo>
                  <a:lnTo>
                    <a:pt x="2816" y="550"/>
                  </a:lnTo>
                  <a:lnTo>
                    <a:pt x="2698" y="531"/>
                  </a:lnTo>
                  <a:lnTo>
                    <a:pt x="2589" y="512"/>
                  </a:lnTo>
                  <a:lnTo>
                    <a:pt x="2482" y="490"/>
                  </a:lnTo>
                  <a:lnTo>
                    <a:pt x="2383" y="466"/>
                  </a:lnTo>
                  <a:lnTo>
                    <a:pt x="2285" y="441"/>
                  </a:lnTo>
                  <a:lnTo>
                    <a:pt x="2192" y="414"/>
                  </a:lnTo>
                  <a:lnTo>
                    <a:pt x="2014" y="359"/>
                  </a:lnTo>
                  <a:lnTo>
                    <a:pt x="1841" y="304"/>
                  </a:lnTo>
                  <a:lnTo>
                    <a:pt x="1666" y="246"/>
                  </a:lnTo>
                  <a:lnTo>
                    <a:pt x="1488" y="192"/>
                  </a:lnTo>
                  <a:lnTo>
                    <a:pt x="1395" y="167"/>
                  </a:lnTo>
                  <a:lnTo>
                    <a:pt x="1299" y="140"/>
                  </a:lnTo>
                  <a:lnTo>
                    <a:pt x="1197" y="118"/>
                  </a:lnTo>
                  <a:lnTo>
                    <a:pt x="1091" y="96"/>
                  </a:lnTo>
                  <a:lnTo>
                    <a:pt x="981" y="74"/>
                  </a:lnTo>
                  <a:lnTo>
                    <a:pt x="863" y="55"/>
                  </a:lnTo>
                  <a:lnTo>
                    <a:pt x="740" y="41"/>
                  </a:lnTo>
                  <a:lnTo>
                    <a:pt x="611" y="27"/>
                  </a:lnTo>
                  <a:lnTo>
                    <a:pt x="472" y="16"/>
                  </a:lnTo>
                  <a:lnTo>
                    <a:pt x="324" y="8"/>
                  </a:lnTo>
                  <a:lnTo>
                    <a:pt x="168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8" y="3"/>
                  </a:lnTo>
                  <a:lnTo>
                    <a:pt x="324" y="8"/>
                  </a:lnTo>
                  <a:lnTo>
                    <a:pt x="472" y="19"/>
                  </a:lnTo>
                  <a:lnTo>
                    <a:pt x="611" y="33"/>
                  </a:lnTo>
                  <a:lnTo>
                    <a:pt x="740" y="49"/>
                  </a:lnTo>
                  <a:lnTo>
                    <a:pt x="863" y="71"/>
                  </a:lnTo>
                  <a:lnTo>
                    <a:pt x="981" y="93"/>
                  </a:lnTo>
                  <a:lnTo>
                    <a:pt x="1091" y="118"/>
                  </a:lnTo>
                  <a:lnTo>
                    <a:pt x="1197" y="145"/>
                  </a:lnTo>
                  <a:lnTo>
                    <a:pt x="1299" y="175"/>
                  </a:lnTo>
                  <a:lnTo>
                    <a:pt x="1395" y="208"/>
                  </a:lnTo>
                  <a:lnTo>
                    <a:pt x="1488" y="241"/>
                  </a:lnTo>
                  <a:lnTo>
                    <a:pt x="1578" y="274"/>
                  </a:lnTo>
                  <a:lnTo>
                    <a:pt x="1666" y="309"/>
                  </a:lnTo>
                  <a:lnTo>
                    <a:pt x="1841" y="378"/>
                  </a:lnTo>
                  <a:lnTo>
                    <a:pt x="2014" y="449"/>
                  </a:lnTo>
                  <a:lnTo>
                    <a:pt x="2101" y="485"/>
                  </a:lnTo>
                  <a:lnTo>
                    <a:pt x="2192" y="518"/>
                  </a:lnTo>
                  <a:lnTo>
                    <a:pt x="2285" y="550"/>
                  </a:lnTo>
                  <a:lnTo>
                    <a:pt x="2383" y="581"/>
                  </a:lnTo>
                  <a:lnTo>
                    <a:pt x="2482" y="611"/>
                  </a:lnTo>
                  <a:lnTo>
                    <a:pt x="2589" y="638"/>
                  </a:lnTo>
                  <a:lnTo>
                    <a:pt x="2698" y="666"/>
                  </a:lnTo>
                  <a:lnTo>
                    <a:pt x="2816" y="687"/>
                  </a:lnTo>
                  <a:lnTo>
                    <a:pt x="2939" y="707"/>
                  </a:lnTo>
                  <a:lnTo>
                    <a:pt x="3071" y="726"/>
                  </a:lnTo>
                  <a:lnTo>
                    <a:pt x="3210" y="739"/>
                  </a:lnTo>
                  <a:lnTo>
                    <a:pt x="3358" y="750"/>
                  </a:lnTo>
                  <a:lnTo>
                    <a:pt x="3514" y="756"/>
                  </a:lnTo>
                  <a:lnTo>
                    <a:pt x="3682" y="759"/>
                  </a:lnTo>
                  <a:lnTo>
                    <a:pt x="3682" y="759"/>
                  </a:lnTo>
                  <a:close/>
                </a:path>
              </a:pathLst>
            </a:custGeom>
            <a:solidFill>
              <a:srgbClr val="8200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auto">
            <a:xfrm>
              <a:off x="2078" y="0"/>
              <a:ext cx="3682" cy="605"/>
            </a:xfrm>
            <a:custGeom>
              <a:avLst/>
              <a:gdLst/>
              <a:ahLst/>
              <a:cxnLst>
                <a:cxn ang="0">
                  <a:pos x="3682" y="605"/>
                </a:cxn>
                <a:cxn ang="0">
                  <a:pos x="368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8" y="3"/>
                </a:cxn>
                <a:cxn ang="0">
                  <a:pos x="324" y="8"/>
                </a:cxn>
                <a:cxn ang="0">
                  <a:pos x="472" y="16"/>
                </a:cxn>
                <a:cxn ang="0">
                  <a:pos x="611" y="27"/>
                </a:cxn>
                <a:cxn ang="0">
                  <a:pos x="740" y="41"/>
                </a:cxn>
                <a:cxn ang="0">
                  <a:pos x="863" y="55"/>
                </a:cxn>
                <a:cxn ang="0">
                  <a:pos x="981" y="74"/>
                </a:cxn>
                <a:cxn ang="0">
                  <a:pos x="1091" y="96"/>
                </a:cxn>
                <a:cxn ang="0">
                  <a:pos x="1197" y="118"/>
                </a:cxn>
                <a:cxn ang="0">
                  <a:pos x="1299" y="140"/>
                </a:cxn>
                <a:cxn ang="0">
                  <a:pos x="1395" y="167"/>
                </a:cxn>
                <a:cxn ang="0">
                  <a:pos x="1488" y="192"/>
                </a:cxn>
                <a:cxn ang="0">
                  <a:pos x="1666" y="246"/>
                </a:cxn>
                <a:cxn ang="0">
                  <a:pos x="1841" y="304"/>
                </a:cxn>
                <a:cxn ang="0">
                  <a:pos x="2014" y="359"/>
                </a:cxn>
                <a:cxn ang="0">
                  <a:pos x="2192" y="414"/>
                </a:cxn>
                <a:cxn ang="0">
                  <a:pos x="2285" y="441"/>
                </a:cxn>
                <a:cxn ang="0">
                  <a:pos x="2383" y="466"/>
                </a:cxn>
                <a:cxn ang="0">
                  <a:pos x="2482" y="490"/>
                </a:cxn>
                <a:cxn ang="0">
                  <a:pos x="2589" y="512"/>
                </a:cxn>
                <a:cxn ang="0">
                  <a:pos x="2698" y="531"/>
                </a:cxn>
                <a:cxn ang="0">
                  <a:pos x="2816" y="550"/>
                </a:cxn>
                <a:cxn ang="0">
                  <a:pos x="2939" y="567"/>
                </a:cxn>
                <a:cxn ang="0">
                  <a:pos x="3071" y="581"/>
                </a:cxn>
                <a:cxn ang="0">
                  <a:pos x="3210" y="592"/>
                </a:cxn>
                <a:cxn ang="0">
                  <a:pos x="3358" y="600"/>
                </a:cxn>
                <a:cxn ang="0">
                  <a:pos x="3514" y="605"/>
                </a:cxn>
                <a:cxn ang="0">
                  <a:pos x="3682" y="605"/>
                </a:cxn>
              </a:cxnLst>
              <a:rect l="0" t="0" r="r" b="b"/>
              <a:pathLst>
                <a:path w="3682" h="605">
                  <a:moveTo>
                    <a:pt x="3682" y="605"/>
                  </a:moveTo>
                  <a:lnTo>
                    <a:pt x="368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8" y="3"/>
                  </a:lnTo>
                  <a:lnTo>
                    <a:pt x="324" y="8"/>
                  </a:lnTo>
                  <a:lnTo>
                    <a:pt x="472" y="16"/>
                  </a:lnTo>
                  <a:lnTo>
                    <a:pt x="611" y="27"/>
                  </a:lnTo>
                  <a:lnTo>
                    <a:pt x="740" y="41"/>
                  </a:lnTo>
                  <a:lnTo>
                    <a:pt x="863" y="55"/>
                  </a:lnTo>
                  <a:lnTo>
                    <a:pt x="981" y="74"/>
                  </a:lnTo>
                  <a:lnTo>
                    <a:pt x="1091" y="96"/>
                  </a:lnTo>
                  <a:lnTo>
                    <a:pt x="1197" y="118"/>
                  </a:lnTo>
                  <a:lnTo>
                    <a:pt x="1299" y="140"/>
                  </a:lnTo>
                  <a:lnTo>
                    <a:pt x="1395" y="167"/>
                  </a:lnTo>
                  <a:lnTo>
                    <a:pt x="1488" y="192"/>
                  </a:lnTo>
                  <a:lnTo>
                    <a:pt x="1666" y="246"/>
                  </a:lnTo>
                  <a:lnTo>
                    <a:pt x="1841" y="304"/>
                  </a:lnTo>
                  <a:lnTo>
                    <a:pt x="2014" y="359"/>
                  </a:lnTo>
                  <a:lnTo>
                    <a:pt x="2192" y="414"/>
                  </a:lnTo>
                  <a:lnTo>
                    <a:pt x="2285" y="441"/>
                  </a:lnTo>
                  <a:lnTo>
                    <a:pt x="2383" y="466"/>
                  </a:lnTo>
                  <a:lnTo>
                    <a:pt x="2482" y="490"/>
                  </a:lnTo>
                  <a:lnTo>
                    <a:pt x="2589" y="512"/>
                  </a:lnTo>
                  <a:lnTo>
                    <a:pt x="2698" y="531"/>
                  </a:lnTo>
                  <a:lnTo>
                    <a:pt x="2816" y="550"/>
                  </a:lnTo>
                  <a:lnTo>
                    <a:pt x="2939" y="567"/>
                  </a:lnTo>
                  <a:lnTo>
                    <a:pt x="3071" y="581"/>
                  </a:lnTo>
                  <a:lnTo>
                    <a:pt x="3210" y="592"/>
                  </a:lnTo>
                  <a:lnTo>
                    <a:pt x="3358" y="600"/>
                  </a:lnTo>
                  <a:lnTo>
                    <a:pt x="3514" y="605"/>
                  </a:lnTo>
                  <a:lnTo>
                    <a:pt x="3682" y="605"/>
                  </a:lnTo>
                  <a:close/>
                </a:path>
              </a:pathLst>
            </a:custGeom>
            <a:solidFill>
              <a:srgbClr val="EE34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-12700" y="2963863"/>
            <a:ext cx="9156700" cy="3927475"/>
            <a:chOff x="0" y="1870"/>
            <a:chExt cx="5760" cy="2471"/>
          </a:xfrm>
        </p:grpSpPr>
        <p:pic>
          <p:nvPicPr>
            <p:cNvPr id="8" name="Picture 6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2081"/>
              <a:ext cx="5760" cy="2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0" y="1870"/>
              <a:ext cx="5653" cy="1151"/>
            </a:xfrm>
            <a:custGeom>
              <a:avLst/>
              <a:gdLst/>
              <a:ahLst/>
              <a:cxnLst>
                <a:cxn ang="0">
                  <a:pos x="5653" y="1151"/>
                </a:cxn>
                <a:cxn ang="0">
                  <a:pos x="5401" y="1145"/>
                </a:cxn>
                <a:cxn ang="0">
                  <a:pos x="5163" y="1134"/>
                </a:cxn>
                <a:cxn ang="0">
                  <a:pos x="4730" y="1093"/>
                </a:cxn>
                <a:cxn ang="0">
                  <a:pos x="4347" y="1036"/>
                </a:cxn>
                <a:cxn ang="0">
                  <a:pos x="4002" y="959"/>
                </a:cxn>
                <a:cxn ang="0">
                  <a:pos x="3687" y="871"/>
                </a:cxn>
                <a:cxn ang="0">
                  <a:pos x="3396" y="775"/>
                </a:cxn>
                <a:cxn ang="0">
                  <a:pos x="3122" y="671"/>
                </a:cxn>
                <a:cxn ang="0">
                  <a:pos x="2586" y="461"/>
                </a:cxn>
                <a:cxn ang="0">
                  <a:pos x="2309" y="356"/>
                </a:cxn>
                <a:cxn ang="0">
                  <a:pos x="2013" y="261"/>
                </a:cxn>
                <a:cxn ang="0">
                  <a:pos x="1695" y="176"/>
                </a:cxn>
                <a:cxn ang="0">
                  <a:pos x="1342" y="104"/>
                </a:cxn>
                <a:cxn ang="0">
                  <a:pos x="948" y="50"/>
                </a:cxn>
                <a:cxn ang="0">
                  <a:pos x="501" y="14"/>
                </a:cxn>
                <a:cxn ang="0">
                  <a:pos x="260" y="3"/>
                </a:cxn>
                <a:cxn ang="0">
                  <a:pos x="0" y="0"/>
                </a:cxn>
                <a:cxn ang="0">
                  <a:pos x="0" y="230"/>
                </a:cxn>
                <a:cxn ang="0">
                  <a:pos x="501" y="241"/>
                </a:cxn>
                <a:cxn ang="0">
                  <a:pos x="945" y="269"/>
                </a:cxn>
                <a:cxn ang="0">
                  <a:pos x="1339" y="313"/>
                </a:cxn>
                <a:cxn ang="0">
                  <a:pos x="1693" y="370"/>
                </a:cxn>
                <a:cxn ang="0">
                  <a:pos x="2013" y="439"/>
                </a:cxn>
                <a:cxn ang="0">
                  <a:pos x="2306" y="515"/>
                </a:cxn>
                <a:cxn ang="0">
                  <a:pos x="2586" y="597"/>
                </a:cxn>
                <a:cxn ang="0">
                  <a:pos x="3120" y="767"/>
                </a:cxn>
                <a:cxn ang="0">
                  <a:pos x="3396" y="849"/>
                </a:cxn>
                <a:cxn ang="0">
                  <a:pos x="3687" y="926"/>
                </a:cxn>
                <a:cxn ang="0">
                  <a:pos x="3999" y="997"/>
                </a:cxn>
                <a:cxn ang="0">
                  <a:pos x="4344" y="1058"/>
                </a:cxn>
                <a:cxn ang="0">
                  <a:pos x="4727" y="1104"/>
                </a:cxn>
                <a:cxn ang="0">
                  <a:pos x="5160" y="1137"/>
                </a:cxn>
                <a:cxn ang="0">
                  <a:pos x="5648" y="1151"/>
                </a:cxn>
              </a:cxnLst>
              <a:rect l="0" t="0" r="r" b="b"/>
              <a:pathLst>
                <a:path w="5653" h="1151">
                  <a:moveTo>
                    <a:pt x="5653" y="1151"/>
                  </a:moveTo>
                  <a:lnTo>
                    <a:pt x="5653" y="1151"/>
                  </a:lnTo>
                  <a:lnTo>
                    <a:pt x="5524" y="1151"/>
                  </a:lnTo>
                  <a:lnTo>
                    <a:pt x="5401" y="1145"/>
                  </a:lnTo>
                  <a:lnTo>
                    <a:pt x="5281" y="1140"/>
                  </a:lnTo>
                  <a:lnTo>
                    <a:pt x="5163" y="1134"/>
                  </a:lnTo>
                  <a:lnTo>
                    <a:pt x="4941" y="1118"/>
                  </a:lnTo>
                  <a:lnTo>
                    <a:pt x="4730" y="1093"/>
                  </a:lnTo>
                  <a:lnTo>
                    <a:pt x="4533" y="1066"/>
                  </a:lnTo>
                  <a:lnTo>
                    <a:pt x="4347" y="1036"/>
                  </a:lnTo>
                  <a:lnTo>
                    <a:pt x="4169" y="1000"/>
                  </a:lnTo>
                  <a:lnTo>
                    <a:pt x="4002" y="959"/>
                  </a:lnTo>
                  <a:lnTo>
                    <a:pt x="3840" y="918"/>
                  </a:lnTo>
                  <a:lnTo>
                    <a:pt x="3687" y="871"/>
                  </a:lnTo>
                  <a:lnTo>
                    <a:pt x="3539" y="825"/>
                  </a:lnTo>
                  <a:lnTo>
                    <a:pt x="3396" y="775"/>
                  </a:lnTo>
                  <a:lnTo>
                    <a:pt x="3259" y="723"/>
                  </a:lnTo>
                  <a:lnTo>
                    <a:pt x="3122" y="671"/>
                  </a:lnTo>
                  <a:lnTo>
                    <a:pt x="2854" y="565"/>
                  </a:lnTo>
                  <a:lnTo>
                    <a:pt x="2586" y="461"/>
                  </a:lnTo>
                  <a:lnTo>
                    <a:pt x="2449" y="408"/>
                  </a:lnTo>
                  <a:lnTo>
                    <a:pt x="2309" y="356"/>
                  </a:lnTo>
                  <a:lnTo>
                    <a:pt x="2164" y="307"/>
                  </a:lnTo>
                  <a:lnTo>
                    <a:pt x="2013" y="261"/>
                  </a:lnTo>
                  <a:lnTo>
                    <a:pt x="1857" y="217"/>
                  </a:lnTo>
                  <a:lnTo>
                    <a:pt x="1695" y="176"/>
                  </a:lnTo>
                  <a:lnTo>
                    <a:pt x="1523" y="137"/>
                  </a:lnTo>
                  <a:lnTo>
                    <a:pt x="1342" y="104"/>
                  </a:lnTo>
                  <a:lnTo>
                    <a:pt x="1150" y="74"/>
                  </a:lnTo>
                  <a:lnTo>
                    <a:pt x="948" y="50"/>
                  </a:lnTo>
                  <a:lnTo>
                    <a:pt x="731" y="28"/>
                  </a:lnTo>
                  <a:lnTo>
                    <a:pt x="501" y="14"/>
                  </a:lnTo>
                  <a:lnTo>
                    <a:pt x="383" y="9"/>
                  </a:lnTo>
                  <a:lnTo>
                    <a:pt x="260" y="3"/>
                  </a:lnTo>
                  <a:lnTo>
                    <a:pt x="131" y="0"/>
                  </a:lnTo>
                  <a:lnTo>
                    <a:pt x="0" y="0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260" y="233"/>
                  </a:lnTo>
                  <a:lnTo>
                    <a:pt x="501" y="241"/>
                  </a:lnTo>
                  <a:lnTo>
                    <a:pt x="731" y="252"/>
                  </a:lnTo>
                  <a:lnTo>
                    <a:pt x="945" y="269"/>
                  </a:lnTo>
                  <a:lnTo>
                    <a:pt x="1148" y="291"/>
                  </a:lnTo>
                  <a:lnTo>
                    <a:pt x="1339" y="313"/>
                  </a:lnTo>
                  <a:lnTo>
                    <a:pt x="1520" y="340"/>
                  </a:lnTo>
                  <a:lnTo>
                    <a:pt x="1693" y="370"/>
                  </a:lnTo>
                  <a:lnTo>
                    <a:pt x="1857" y="403"/>
                  </a:lnTo>
                  <a:lnTo>
                    <a:pt x="2013" y="439"/>
                  </a:lnTo>
                  <a:lnTo>
                    <a:pt x="2164" y="477"/>
                  </a:lnTo>
                  <a:lnTo>
                    <a:pt x="2306" y="515"/>
                  </a:lnTo>
                  <a:lnTo>
                    <a:pt x="2449" y="556"/>
                  </a:lnTo>
                  <a:lnTo>
                    <a:pt x="2586" y="597"/>
                  </a:lnTo>
                  <a:lnTo>
                    <a:pt x="2854" y="682"/>
                  </a:lnTo>
                  <a:lnTo>
                    <a:pt x="3120" y="767"/>
                  </a:lnTo>
                  <a:lnTo>
                    <a:pt x="3257" y="808"/>
                  </a:lnTo>
                  <a:lnTo>
                    <a:pt x="3396" y="849"/>
                  </a:lnTo>
                  <a:lnTo>
                    <a:pt x="3539" y="890"/>
                  </a:lnTo>
                  <a:lnTo>
                    <a:pt x="3687" y="926"/>
                  </a:lnTo>
                  <a:lnTo>
                    <a:pt x="3840" y="964"/>
                  </a:lnTo>
                  <a:lnTo>
                    <a:pt x="3999" y="997"/>
                  </a:lnTo>
                  <a:lnTo>
                    <a:pt x="4166" y="1030"/>
                  </a:lnTo>
                  <a:lnTo>
                    <a:pt x="4344" y="1058"/>
                  </a:lnTo>
                  <a:lnTo>
                    <a:pt x="4530" y="1082"/>
                  </a:lnTo>
                  <a:lnTo>
                    <a:pt x="4727" y="1104"/>
                  </a:lnTo>
                  <a:lnTo>
                    <a:pt x="4938" y="1123"/>
                  </a:lnTo>
                  <a:lnTo>
                    <a:pt x="5160" y="1137"/>
                  </a:lnTo>
                  <a:lnTo>
                    <a:pt x="5396" y="1148"/>
                  </a:lnTo>
                  <a:lnTo>
                    <a:pt x="5648" y="1151"/>
                  </a:lnTo>
                  <a:lnTo>
                    <a:pt x="5653" y="1151"/>
                  </a:lnTo>
                  <a:close/>
                </a:path>
              </a:pathLst>
            </a:custGeom>
            <a:solidFill>
              <a:srgbClr val="CBC5B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4775" y="722313"/>
            <a:ext cx="6162675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78425" y="2425700"/>
            <a:ext cx="37719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4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77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51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92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" y="1447800"/>
            <a:ext cx="412432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447800"/>
            <a:ext cx="412432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11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7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757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619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73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298825" y="0"/>
            <a:ext cx="5845175" cy="1204913"/>
            <a:chOff x="2078" y="0"/>
            <a:chExt cx="3682" cy="759"/>
          </a:xfrm>
        </p:grpSpPr>
        <p:sp>
          <p:nvSpPr>
            <p:cNvPr id="4099" name="Freeform 3"/>
            <p:cNvSpPr>
              <a:spLocks/>
            </p:cNvSpPr>
            <p:nvPr userDrawn="1"/>
          </p:nvSpPr>
          <p:spPr bwMode="auto">
            <a:xfrm>
              <a:off x="2078" y="0"/>
              <a:ext cx="3682" cy="759"/>
            </a:xfrm>
            <a:custGeom>
              <a:avLst/>
              <a:gdLst/>
              <a:ahLst/>
              <a:cxnLst>
                <a:cxn ang="0">
                  <a:pos x="3682" y="759"/>
                </a:cxn>
                <a:cxn ang="0">
                  <a:pos x="3682" y="605"/>
                </a:cxn>
                <a:cxn ang="0">
                  <a:pos x="3682" y="605"/>
                </a:cxn>
                <a:cxn ang="0">
                  <a:pos x="3514" y="605"/>
                </a:cxn>
                <a:cxn ang="0">
                  <a:pos x="3358" y="600"/>
                </a:cxn>
                <a:cxn ang="0">
                  <a:pos x="3210" y="592"/>
                </a:cxn>
                <a:cxn ang="0">
                  <a:pos x="3071" y="581"/>
                </a:cxn>
                <a:cxn ang="0">
                  <a:pos x="2939" y="567"/>
                </a:cxn>
                <a:cxn ang="0">
                  <a:pos x="2816" y="550"/>
                </a:cxn>
                <a:cxn ang="0">
                  <a:pos x="2698" y="531"/>
                </a:cxn>
                <a:cxn ang="0">
                  <a:pos x="2589" y="512"/>
                </a:cxn>
                <a:cxn ang="0">
                  <a:pos x="2482" y="490"/>
                </a:cxn>
                <a:cxn ang="0">
                  <a:pos x="2383" y="466"/>
                </a:cxn>
                <a:cxn ang="0">
                  <a:pos x="2285" y="441"/>
                </a:cxn>
                <a:cxn ang="0">
                  <a:pos x="2192" y="414"/>
                </a:cxn>
                <a:cxn ang="0">
                  <a:pos x="2014" y="359"/>
                </a:cxn>
                <a:cxn ang="0">
                  <a:pos x="1841" y="304"/>
                </a:cxn>
                <a:cxn ang="0">
                  <a:pos x="1666" y="246"/>
                </a:cxn>
                <a:cxn ang="0">
                  <a:pos x="1488" y="192"/>
                </a:cxn>
                <a:cxn ang="0">
                  <a:pos x="1395" y="167"/>
                </a:cxn>
                <a:cxn ang="0">
                  <a:pos x="1299" y="140"/>
                </a:cxn>
                <a:cxn ang="0">
                  <a:pos x="1197" y="118"/>
                </a:cxn>
                <a:cxn ang="0">
                  <a:pos x="1091" y="96"/>
                </a:cxn>
                <a:cxn ang="0">
                  <a:pos x="981" y="74"/>
                </a:cxn>
                <a:cxn ang="0">
                  <a:pos x="863" y="55"/>
                </a:cxn>
                <a:cxn ang="0">
                  <a:pos x="740" y="41"/>
                </a:cxn>
                <a:cxn ang="0">
                  <a:pos x="611" y="27"/>
                </a:cxn>
                <a:cxn ang="0">
                  <a:pos x="472" y="16"/>
                </a:cxn>
                <a:cxn ang="0">
                  <a:pos x="324" y="8"/>
                </a:cxn>
                <a:cxn ang="0">
                  <a:pos x="168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8" y="3"/>
                </a:cxn>
                <a:cxn ang="0">
                  <a:pos x="324" y="8"/>
                </a:cxn>
                <a:cxn ang="0">
                  <a:pos x="472" y="19"/>
                </a:cxn>
                <a:cxn ang="0">
                  <a:pos x="611" y="33"/>
                </a:cxn>
                <a:cxn ang="0">
                  <a:pos x="740" y="49"/>
                </a:cxn>
                <a:cxn ang="0">
                  <a:pos x="863" y="71"/>
                </a:cxn>
                <a:cxn ang="0">
                  <a:pos x="981" y="93"/>
                </a:cxn>
                <a:cxn ang="0">
                  <a:pos x="1091" y="118"/>
                </a:cxn>
                <a:cxn ang="0">
                  <a:pos x="1197" y="145"/>
                </a:cxn>
                <a:cxn ang="0">
                  <a:pos x="1299" y="175"/>
                </a:cxn>
                <a:cxn ang="0">
                  <a:pos x="1395" y="208"/>
                </a:cxn>
                <a:cxn ang="0">
                  <a:pos x="1488" y="241"/>
                </a:cxn>
                <a:cxn ang="0">
                  <a:pos x="1578" y="274"/>
                </a:cxn>
                <a:cxn ang="0">
                  <a:pos x="1666" y="309"/>
                </a:cxn>
                <a:cxn ang="0">
                  <a:pos x="1841" y="378"/>
                </a:cxn>
                <a:cxn ang="0">
                  <a:pos x="2014" y="449"/>
                </a:cxn>
                <a:cxn ang="0">
                  <a:pos x="2101" y="485"/>
                </a:cxn>
                <a:cxn ang="0">
                  <a:pos x="2192" y="518"/>
                </a:cxn>
                <a:cxn ang="0">
                  <a:pos x="2285" y="550"/>
                </a:cxn>
                <a:cxn ang="0">
                  <a:pos x="2383" y="581"/>
                </a:cxn>
                <a:cxn ang="0">
                  <a:pos x="2482" y="611"/>
                </a:cxn>
                <a:cxn ang="0">
                  <a:pos x="2589" y="638"/>
                </a:cxn>
                <a:cxn ang="0">
                  <a:pos x="2698" y="666"/>
                </a:cxn>
                <a:cxn ang="0">
                  <a:pos x="2816" y="687"/>
                </a:cxn>
                <a:cxn ang="0">
                  <a:pos x="2939" y="707"/>
                </a:cxn>
                <a:cxn ang="0">
                  <a:pos x="3071" y="726"/>
                </a:cxn>
                <a:cxn ang="0">
                  <a:pos x="3210" y="739"/>
                </a:cxn>
                <a:cxn ang="0">
                  <a:pos x="3358" y="750"/>
                </a:cxn>
                <a:cxn ang="0">
                  <a:pos x="3514" y="756"/>
                </a:cxn>
                <a:cxn ang="0">
                  <a:pos x="3682" y="759"/>
                </a:cxn>
                <a:cxn ang="0">
                  <a:pos x="3682" y="759"/>
                </a:cxn>
              </a:cxnLst>
              <a:rect l="0" t="0" r="r" b="b"/>
              <a:pathLst>
                <a:path w="3682" h="759">
                  <a:moveTo>
                    <a:pt x="3682" y="759"/>
                  </a:moveTo>
                  <a:lnTo>
                    <a:pt x="3682" y="605"/>
                  </a:lnTo>
                  <a:lnTo>
                    <a:pt x="3682" y="605"/>
                  </a:lnTo>
                  <a:lnTo>
                    <a:pt x="3514" y="605"/>
                  </a:lnTo>
                  <a:lnTo>
                    <a:pt x="3358" y="600"/>
                  </a:lnTo>
                  <a:lnTo>
                    <a:pt x="3210" y="592"/>
                  </a:lnTo>
                  <a:lnTo>
                    <a:pt x="3071" y="581"/>
                  </a:lnTo>
                  <a:lnTo>
                    <a:pt x="2939" y="567"/>
                  </a:lnTo>
                  <a:lnTo>
                    <a:pt x="2816" y="550"/>
                  </a:lnTo>
                  <a:lnTo>
                    <a:pt x="2698" y="531"/>
                  </a:lnTo>
                  <a:lnTo>
                    <a:pt x="2589" y="512"/>
                  </a:lnTo>
                  <a:lnTo>
                    <a:pt x="2482" y="490"/>
                  </a:lnTo>
                  <a:lnTo>
                    <a:pt x="2383" y="466"/>
                  </a:lnTo>
                  <a:lnTo>
                    <a:pt x="2285" y="441"/>
                  </a:lnTo>
                  <a:lnTo>
                    <a:pt x="2192" y="414"/>
                  </a:lnTo>
                  <a:lnTo>
                    <a:pt x="2014" y="359"/>
                  </a:lnTo>
                  <a:lnTo>
                    <a:pt x="1841" y="304"/>
                  </a:lnTo>
                  <a:lnTo>
                    <a:pt x="1666" y="246"/>
                  </a:lnTo>
                  <a:lnTo>
                    <a:pt x="1488" y="192"/>
                  </a:lnTo>
                  <a:lnTo>
                    <a:pt x="1395" y="167"/>
                  </a:lnTo>
                  <a:lnTo>
                    <a:pt x="1299" y="140"/>
                  </a:lnTo>
                  <a:lnTo>
                    <a:pt x="1197" y="118"/>
                  </a:lnTo>
                  <a:lnTo>
                    <a:pt x="1091" y="96"/>
                  </a:lnTo>
                  <a:lnTo>
                    <a:pt x="981" y="74"/>
                  </a:lnTo>
                  <a:lnTo>
                    <a:pt x="863" y="55"/>
                  </a:lnTo>
                  <a:lnTo>
                    <a:pt x="740" y="41"/>
                  </a:lnTo>
                  <a:lnTo>
                    <a:pt x="611" y="27"/>
                  </a:lnTo>
                  <a:lnTo>
                    <a:pt x="472" y="16"/>
                  </a:lnTo>
                  <a:lnTo>
                    <a:pt x="324" y="8"/>
                  </a:lnTo>
                  <a:lnTo>
                    <a:pt x="168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8" y="3"/>
                  </a:lnTo>
                  <a:lnTo>
                    <a:pt x="324" y="8"/>
                  </a:lnTo>
                  <a:lnTo>
                    <a:pt x="472" y="19"/>
                  </a:lnTo>
                  <a:lnTo>
                    <a:pt x="611" y="33"/>
                  </a:lnTo>
                  <a:lnTo>
                    <a:pt x="740" y="49"/>
                  </a:lnTo>
                  <a:lnTo>
                    <a:pt x="863" y="71"/>
                  </a:lnTo>
                  <a:lnTo>
                    <a:pt x="981" y="93"/>
                  </a:lnTo>
                  <a:lnTo>
                    <a:pt x="1091" y="118"/>
                  </a:lnTo>
                  <a:lnTo>
                    <a:pt x="1197" y="145"/>
                  </a:lnTo>
                  <a:lnTo>
                    <a:pt x="1299" y="175"/>
                  </a:lnTo>
                  <a:lnTo>
                    <a:pt x="1395" y="208"/>
                  </a:lnTo>
                  <a:lnTo>
                    <a:pt x="1488" y="241"/>
                  </a:lnTo>
                  <a:lnTo>
                    <a:pt x="1578" y="274"/>
                  </a:lnTo>
                  <a:lnTo>
                    <a:pt x="1666" y="309"/>
                  </a:lnTo>
                  <a:lnTo>
                    <a:pt x="1841" y="378"/>
                  </a:lnTo>
                  <a:lnTo>
                    <a:pt x="2014" y="449"/>
                  </a:lnTo>
                  <a:lnTo>
                    <a:pt x="2101" y="485"/>
                  </a:lnTo>
                  <a:lnTo>
                    <a:pt x="2192" y="518"/>
                  </a:lnTo>
                  <a:lnTo>
                    <a:pt x="2285" y="550"/>
                  </a:lnTo>
                  <a:lnTo>
                    <a:pt x="2383" y="581"/>
                  </a:lnTo>
                  <a:lnTo>
                    <a:pt x="2482" y="611"/>
                  </a:lnTo>
                  <a:lnTo>
                    <a:pt x="2589" y="638"/>
                  </a:lnTo>
                  <a:lnTo>
                    <a:pt x="2698" y="666"/>
                  </a:lnTo>
                  <a:lnTo>
                    <a:pt x="2816" y="687"/>
                  </a:lnTo>
                  <a:lnTo>
                    <a:pt x="2939" y="707"/>
                  </a:lnTo>
                  <a:lnTo>
                    <a:pt x="3071" y="726"/>
                  </a:lnTo>
                  <a:lnTo>
                    <a:pt x="3210" y="739"/>
                  </a:lnTo>
                  <a:lnTo>
                    <a:pt x="3358" y="750"/>
                  </a:lnTo>
                  <a:lnTo>
                    <a:pt x="3514" y="756"/>
                  </a:lnTo>
                  <a:lnTo>
                    <a:pt x="3682" y="759"/>
                  </a:lnTo>
                  <a:lnTo>
                    <a:pt x="3682" y="759"/>
                  </a:lnTo>
                  <a:close/>
                </a:path>
              </a:pathLst>
            </a:custGeom>
            <a:solidFill>
              <a:srgbClr val="82002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auto">
            <a:xfrm>
              <a:off x="2078" y="0"/>
              <a:ext cx="3682" cy="605"/>
            </a:xfrm>
            <a:custGeom>
              <a:avLst/>
              <a:gdLst/>
              <a:ahLst/>
              <a:cxnLst>
                <a:cxn ang="0">
                  <a:pos x="3682" y="605"/>
                </a:cxn>
                <a:cxn ang="0">
                  <a:pos x="368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8" y="3"/>
                </a:cxn>
                <a:cxn ang="0">
                  <a:pos x="324" y="8"/>
                </a:cxn>
                <a:cxn ang="0">
                  <a:pos x="472" y="16"/>
                </a:cxn>
                <a:cxn ang="0">
                  <a:pos x="611" y="27"/>
                </a:cxn>
                <a:cxn ang="0">
                  <a:pos x="740" y="41"/>
                </a:cxn>
                <a:cxn ang="0">
                  <a:pos x="863" y="55"/>
                </a:cxn>
                <a:cxn ang="0">
                  <a:pos x="981" y="74"/>
                </a:cxn>
                <a:cxn ang="0">
                  <a:pos x="1091" y="96"/>
                </a:cxn>
                <a:cxn ang="0">
                  <a:pos x="1197" y="118"/>
                </a:cxn>
                <a:cxn ang="0">
                  <a:pos x="1299" y="140"/>
                </a:cxn>
                <a:cxn ang="0">
                  <a:pos x="1395" y="167"/>
                </a:cxn>
                <a:cxn ang="0">
                  <a:pos x="1488" y="192"/>
                </a:cxn>
                <a:cxn ang="0">
                  <a:pos x="1666" y="246"/>
                </a:cxn>
                <a:cxn ang="0">
                  <a:pos x="1841" y="304"/>
                </a:cxn>
                <a:cxn ang="0">
                  <a:pos x="2014" y="359"/>
                </a:cxn>
                <a:cxn ang="0">
                  <a:pos x="2192" y="414"/>
                </a:cxn>
                <a:cxn ang="0">
                  <a:pos x="2285" y="441"/>
                </a:cxn>
                <a:cxn ang="0">
                  <a:pos x="2383" y="466"/>
                </a:cxn>
                <a:cxn ang="0">
                  <a:pos x="2482" y="490"/>
                </a:cxn>
                <a:cxn ang="0">
                  <a:pos x="2589" y="512"/>
                </a:cxn>
                <a:cxn ang="0">
                  <a:pos x="2698" y="531"/>
                </a:cxn>
                <a:cxn ang="0">
                  <a:pos x="2816" y="550"/>
                </a:cxn>
                <a:cxn ang="0">
                  <a:pos x="2939" y="567"/>
                </a:cxn>
                <a:cxn ang="0">
                  <a:pos x="3071" y="581"/>
                </a:cxn>
                <a:cxn ang="0">
                  <a:pos x="3210" y="592"/>
                </a:cxn>
                <a:cxn ang="0">
                  <a:pos x="3358" y="600"/>
                </a:cxn>
                <a:cxn ang="0">
                  <a:pos x="3514" y="605"/>
                </a:cxn>
                <a:cxn ang="0">
                  <a:pos x="3682" y="605"/>
                </a:cxn>
              </a:cxnLst>
              <a:rect l="0" t="0" r="r" b="b"/>
              <a:pathLst>
                <a:path w="3682" h="605">
                  <a:moveTo>
                    <a:pt x="3682" y="605"/>
                  </a:moveTo>
                  <a:lnTo>
                    <a:pt x="368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68" y="3"/>
                  </a:lnTo>
                  <a:lnTo>
                    <a:pt x="324" y="8"/>
                  </a:lnTo>
                  <a:lnTo>
                    <a:pt x="472" y="16"/>
                  </a:lnTo>
                  <a:lnTo>
                    <a:pt x="611" y="27"/>
                  </a:lnTo>
                  <a:lnTo>
                    <a:pt x="740" y="41"/>
                  </a:lnTo>
                  <a:lnTo>
                    <a:pt x="863" y="55"/>
                  </a:lnTo>
                  <a:lnTo>
                    <a:pt x="981" y="74"/>
                  </a:lnTo>
                  <a:lnTo>
                    <a:pt x="1091" y="96"/>
                  </a:lnTo>
                  <a:lnTo>
                    <a:pt x="1197" y="118"/>
                  </a:lnTo>
                  <a:lnTo>
                    <a:pt x="1299" y="140"/>
                  </a:lnTo>
                  <a:lnTo>
                    <a:pt x="1395" y="167"/>
                  </a:lnTo>
                  <a:lnTo>
                    <a:pt x="1488" y="192"/>
                  </a:lnTo>
                  <a:lnTo>
                    <a:pt x="1666" y="246"/>
                  </a:lnTo>
                  <a:lnTo>
                    <a:pt x="1841" y="304"/>
                  </a:lnTo>
                  <a:lnTo>
                    <a:pt x="2014" y="359"/>
                  </a:lnTo>
                  <a:lnTo>
                    <a:pt x="2192" y="414"/>
                  </a:lnTo>
                  <a:lnTo>
                    <a:pt x="2285" y="441"/>
                  </a:lnTo>
                  <a:lnTo>
                    <a:pt x="2383" y="466"/>
                  </a:lnTo>
                  <a:lnTo>
                    <a:pt x="2482" y="490"/>
                  </a:lnTo>
                  <a:lnTo>
                    <a:pt x="2589" y="512"/>
                  </a:lnTo>
                  <a:lnTo>
                    <a:pt x="2698" y="531"/>
                  </a:lnTo>
                  <a:lnTo>
                    <a:pt x="2816" y="550"/>
                  </a:lnTo>
                  <a:lnTo>
                    <a:pt x="2939" y="567"/>
                  </a:lnTo>
                  <a:lnTo>
                    <a:pt x="3071" y="581"/>
                  </a:lnTo>
                  <a:lnTo>
                    <a:pt x="3210" y="592"/>
                  </a:lnTo>
                  <a:lnTo>
                    <a:pt x="3358" y="600"/>
                  </a:lnTo>
                  <a:lnTo>
                    <a:pt x="3514" y="605"/>
                  </a:lnTo>
                  <a:lnTo>
                    <a:pt x="3682" y="605"/>
                  </a:lnTo>
                  <a:close/>
                </a:path>
              </a:pathLst>
            </a:custGeom>
            <a:solidFill>
              <a:srgbClr val="EE342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5750" y="1447800"/>
            <a:ext cx="84010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Base" hidden="1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98450" y="274638"/>
            <a:ext cx="5719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943600"/>
            <a:ext cx="2007494" cy="70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2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86868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86868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86868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86868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rgbClr val="86868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86868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86868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86868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rgbClr val="86868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7162800" cy="1143000"/>
          </a:xfrm>
        </p:spPr>
        <p:txBody>
          <a:bodyPr/>
          <a:lstStyle/>
          <a:p>
            <a:r>
              <a:rPr lang="en-US" sz="4000" b="1" dirty="0" smtClean="0"/>
              <a:t>Nevada Pre-Pay Experience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800600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NASUCA 2015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Barry Gold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AARP Nevada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bgold@aarp.org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SessionQuestionData" descr="&lt;?xml version=&quot;1.0&quot;?&gt;&lt;AllQuestions /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29" name="SessionAnswerData" descr="&lt;?xml version=&quot;1.0&quot;?&gt;&lt;AllAnswers /&gt;" hidden="1"/>
          <p:cNvSpPr txBox="1"/>
          <p:nvPr/>
        </p:nvSpPr>
        <p:spPr>
          <a:xfrm>
            <a:off x="127000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30" name="SessionResponseData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  <p:sp>
        <p:nvSpPr>
          <p:cNvPr id="31" name="SessionPresentationSettingsData" descr="&lt;?xml version=&quot;1.0&quot;?&gt;&lt;Settings&gt;&lt;answerBulletFormat&gt;Numeric&lt;/answerBulletFormat&gt;&lt;answerNowAutoInsert&gt;No&lt;/answerNowAutoInsert&gt;&lt;answerNowStyle&gt;Explosion&lt;/answerNowStyle&gt;&lt;answerNowText&gt;Answer Now&lt;/answerNowText&gt;&lt;chartColors&gt;Use PowerPoint Color Scheme&lt;/chartColors&gt;&lt;chartType&gt;Horizontal&lt;/chartType&gt;&lt;correctAnswerIndicator&gt;Checkmark&lt;/correctAnswerIndicator&gt;&lt;countdownAutoInsert&gt;No&lt;/countdownAutoInsert&gt;&lt;countdownSeconds&gt;10&lt;/countdownSeconds&gt;&lt;countdownSound&gt;TicToc.wav&lt;/countdownSound&gt;&lt;countdownStyle&gt;Box&lt;/countdownStyle&gt;&lt;gridAutoInsert&gt;No&lt;/gridAutoInsert&gt;&lt;gridFillStyle&gt;Answered&lt;/gridFillStyle&gt;&lt;gridFillColor&gt;255,255,0&lt;/gridFillColor&gt;&lt;SimulatedVoteCount&gt;50&lt;/SimulatedVoteCount&gt;&lt;ChartModel&gt;3D&lt;/ChartModel&gt;&lt;gridColor&gt;&lt;/gridColor&gt;&lt;gridAlternateColor&gt;&lt;/gridAlternateColor&gt;&lt;gridIncorrectColor&gt;&lt;/gridIncorrectColor&gt;&lt;gridOpacity&gt;100%&lt;/gridOpacity&gt;&lt;gridTextStyle&gt;Keypad #&lt;/gridTextStyle&gt;&lt;inputSource&gt;Response Devices&lt;/inputSource&gt;&lt;multipleResponseDivisor&gt;# of Responses&lt;/multipleResponseDivisor&gt;&lt;participantsLeaderBoard&gt;5&lt;/participantsLeaderBoard&gt;&lt;percentageDecimalPlaces&gt;0&lt;/percentageDecimalPlaces&gt;&lt;responseCounterAutoInsert&gt;No&lt;/responseCounterAutoInsert&gt;&lt;responseCounterStyle&gt;Oval&lt;/responseCounterStyle&gt;&lt;responseCounterDisplayValue&gt;# of Votes Received&lt;/responseCounterDisplayValue&gt;&lt;insertObjectUsingColor&gt;Blue&lt;/insertObjectUsingColor&gt;&lt;showResults&gt;Yes&lt;/showResults&gt;&lt;teamColors&gt;User Defined&lt;/teamColors&gt;&lt;teamIdentificationType&gt;None&lt;/teamIdentificationType&gt;&lt;teamScoringType&gt;Voting pads only&lt;/teamScoringType&gt;&lt;teamScoringDecimalPlaces&gt;1&lt;/teamScoringDecimalPlaces&gt;&lt;teamIdentificationItem&gt;&lt;/teamIdentificationItem&gt;&lt;teamsLeaderBoard&gt;5&lt;/teamsLeaderBoard&gt;&lt;teamName1&gt;&lt;/teamName1&gt;&lt;teamName2&gt;&lt;/teamName2&gt;&lt;teamName3&gt;&lt;/teamName3&gt;&lt;teamName4&gt;&lt;/teamName4&gt;&lt;teamName5&gt;&lt;/teamName5&gt;&lt;teamName6&gt;&lt;/teamName6&gt;&lt;teamName7&gt;&lt;/teamName7&gt;&lt;teamName8&gt;&lt;/teamName8&gt;&lt;teamName9&gt;&lt;/teamName9&gt;&lt;teamName10&gt;&lt;/teamName10&gt;&lt;showControlBar&gt;Slides with Get Feedback Objects&lt;/showControlBar&gt;&lt;defaultCorrectPointValue&gt;100&lt;/defaultCorrectPointValue&gt;&lt;defaultIncorrectPointValue&gt;0&lt;/defaultIncorrectPointValue&gt;&lt;chartColor1&gt;Color [A=255, R=185, G=222, B=228]&lt;/chartColor1&gt;&lt;chartColor2&gt;Color [A=255, R=51, G=50, B=152]&lt;/chartColor2&gt;&lt;chartColor3&gt;Color [A=255, R=1, G=153, B=154]&lt;/chartColor3&gt;&lt;chartColor4&gt;Color [A=255, R=153, G=202, B=0]&lt;/chartColor4&gt;&lt;chartColor5&gt;Color [A=255, R=128, G=128, B=128]&lt;/chartColor5&gt;&lt;chartColor6&gt;Color [A=255, R=185, G=222, B=228]&lt;/chartColor6&gt;&lt;chartColor7&gt;Color [A=255, R=51, G=50, B=152]&lt;/chartColor7&gt;&lt;chartColor8&gt;Color [A=255, R=1, G=153, B=154]&lt;/chartColor8&gt;&lt;chartColor9&gt;Color [A=255, R=153, G=202, B=0]&lt;/chartColor9&gt;&lt;chartColor10&gt;Color [A=255, R=128, G=128, B=128]&lt;/chartColor10&gt;&lt;teamColor1&gt;Color [A=255, R=187, G=224, B=227]&lt;/teamColor1&gt;&lt;teamColor2&gt;Color [A=255, R=51, G=51, B=153]&lt;/teamColor2&gt;&lt;teamColor3&gt;Color [A=255, R=0, G=153, B=153]&lt;/teamColor3&gt;&lt;teamColor4&gt;Color [A=255, R=153, G=204, B=0]&lt;/teamColor4&gt;&lt;teamColor5&gt;Color [A=255, R=128, G=128, B=128]&lt;/teamColor5&gt;&lt;teamColor6&gt;Color [A=255, R=0, G=0, B=0]&lt;/teamColor6&gt;&lt;teamColor7&gt;Color [A=255, R=0, G=102, B=204]&lt;/teamColor7&gt;&lt;teamColor8&gt;Color [A=255, R=204, G=204, B=255]&lt;/teamColor8&gt;&lt;teamColor9&gt;Color [A=255, R=255, G=0, B=0]&lt;/teamColor9&gt;&lt;teamColor10&gt;Color [A=255, R=255, G=255, B=0]&lt;/teamColor10&gt;&lt;displayAnswerImagesDuringVote&gt;Yes&lt;/displayAnswerImagesDuringVote&gt;&lt;displayAnswerImagesWithResponses&gt;Yes&lt;/displayAnswerImagesWithResponses&gt;&lt;displayAnswerTextDuringVote&gt;Yes&lt;/displayAnswerTextDuringVote&gt;&lt;displayAnswerTextWithResponses&gt;Yes&lt;/displayAnswerTextWithResponses&gt;&lt;questionSlideID&gt;&lt;/questionSlideID&gt;&lt;controlBarState&gt;Expanded&lt;/controlBarState&gt;&lt;isGridColorKnownColor&gt;&lt;/isGridColorKnownColor&gt;&lt;gridColorName&gt;&lt;/gridColorName&gt;&lt;AutoRec&gt;&lt;/AutoRec&gt;&lt;AutoRecTimeIntrvl&gt;&lt;/AutoRecTimeIntrvl&gt;&lt;chartVotesView&gt;Percentage&lt;/chartVotesView&gt;&lt;chartLabelsColor&gt;0,0,0&lt;/chartLabelsColor&gt;&lt;isChartLabelColorKnownColor&gt;&lt;/isChartLabelColorKnownColor&gt;&lt;chartLabelColorName&gt;&lt;/chartLabelColorName&gt;&lt;chartXAxisLabelType&gt;Full Text&lt;/chartXAxisLabelType&gt;&lt;/Settings&gt;" hidden="1"/>
          <p:cNvSpPr txBox="1"/>
          <p:nvPr/>
        </p:nvSpPr>
        <p:spPr>
          <a:xfrm>
            <a:off x="0" y="0"/>
            <a:ext cx="0" cy="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3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7162800" cy="1143000"/>
          </a:xfrm>
        </p:spPr>
        <p:txBody>
          <a:bodyPr/>
          <a:lstStyle/>
          <a:p>
            <a:r>
              <a:rPr lang="en-US" sz="4000" b="1" dirty="0" smtClean="0"/>
              <a:t>Nevada Pre-Pay Experience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800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Originally part of rate case filing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Pushed to investigatory docket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Issues related to costs, CBOR, eligibility, viability, more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Investigatory docket ruling </a:t>
            </a:r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 smtClean="0">
                <a:solidFill>
                  <a:schemeClr val="tx1"/>
                </a:solidFill>
              </a:rPr>
              <a:t>move forward with Tariff Filing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Discussed numbers, costs, CBOR equivalent/better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Initial Tariff Filing – 11/3/2015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83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7162800" cy="1143000"/>
          </a:xfrm>
        </p:spPr>
        <p:txBody>
          <a:bodyPr/>
          <a:lstStyle/>
          <a:p>
            <a:r>
              <a:rPr lang="en-US" sz="4000" b="1" dirty="0" smtClean="0"/>
              <a:t>Issues / problems</a:t>
            </a:r>
            <a:br>
              <a:rPr lang="en-US" sz="4000" b="1" dirty="0" smtClean="0"/>
            </a:br>
            <a:r>
              <a:rPr lang="en-US" sz="4000" b="1" dirty="0"/>
              <a:t> </a:t>
            </a:r>
            <a:r>
              <a:rPr lang="en-US" sz="4000" b="1" dirty="0" smtClean="0"/>
              <a:t>   </a:t>
            </a:r>
            <a:r>
              <a:rPr lang="en-US" sz="4000" b="1" dirty="0" smtClean="0"/>
              <a:t>raised by AARP NV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8006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Voluntary vs low income alternative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Impact to low income – additional costs, lose other services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Changes to CBOR – need legislative approval, not “better”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No customer input – not requested by ratepayers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Shut off numbers in other states – health impacts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Subsidized by other </a:t>
            </a:r>
            <a:r>
              <a:rPr lang="en-US" sz="2400" dirty="0" smtClean="0">
                <a:solidFill>
                  <a:schemeClr val="tx1"/>
                </a:solidFill>
              </a:rPr>
              <a:t>ratepayers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1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81000"/>
            <a:ext cx="7162800" cy="1143000"/>
          </a:xfrm>
        </p:spPr>
        <p:txBody>
          <a:bodyPr/>
          <a:lstStyle/>
          <a:p>
            <a:r>
              <a:rPr lang="en-US" sz="4000" b="1" dirty="0" smtClean="0"/>
              <a:t>Voluntary program</a:t>
            </a:r>
            <a:br>
              <a:rPr lang="en-US" sz="4000" b="1" dirty="0" smtClean="0"/>
            </a:br>
            <a:r>
              <a:rPr lang="en-US" sz="4000" b="1" dirty="0" smtClean="0"/>
              <a:t>Impacts to low income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48006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No deposit vs $250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$2 month additional charge – plus any credit card fees/interest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Lose other services – internet/phone first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affecting notifications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Customer agreement – sign or no service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6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71"/>
            <a:ext cx="7162800" cy="1143000"/>
          </a:xfrm>
        </p:spPr>
        <p:txBody>
          <a:bodyPr/>
          <a:lstStyle/>
          <a:p>
            <a:r>
              <a:rPr lang="en-US" sz="4000" b="1" dirty="0" smtClean="0"/>
              <a:t>Changes to CBOR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48006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NAC states agreements can not be less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PUC staff ruled this is as good or better</a:t>
            </a: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Changes to Transmittal of info to customers, Content of Bills, Equalized billing, Deferred payment of delinquent, Termination of service notification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Notification – “REQUIRE” internet access, verify 1x year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People using others email/phone if not have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Changes need to have approval by </a:t>
            </a:r>
            <a:r>
              <a:rPr lang="en-US" sz="2400" dirty="0" smtClean="0">
                <a:solidFill>
                  <a:schemeClr val="tx1"/>
                </a:solidFill>
              </a:rPr>
              <a:t>Legislative Commission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Agree to this or no service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	if cannot pay deposit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162800" cy="1143000"/>
          </a:xfrm>
        </p:spPr>
        <p:txBody>
          <a:bodyPr/>
          <a:lstStyle/>
          <a:p>
            <a:r>
              <a:rPr lang="en-US" sz="4000" b="1" dirty="0" smtClean="0"/>
              <a:t>Health Impacts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48006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Although keep temperature shut-off protections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can still turn off at 104 degrees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Non eligibility for health is self declaratory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Age discrimination – cannot sign up if 62 or older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self declaratory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Status changes are up to customer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	my husband coming from hospital with oxygen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b="1" dirty="0" smtClean="0">
                <a:solidFill>
                  <a:schemeClr val="tx1"/>
                </a:solidFill>
              </a:rPr>
              <a:t>Hide or – or NO service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63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162800" cy="1143000"/>
          </a:xfrm>
        </p:spPr>
        <p:txBody>
          <a:bodyPr/>
          <a:lstStyle/>
          <a:p>
            <a:r>
              <a:rPr lang="en-US" sz="4000" b="1" dirty="0" smtClean="0"/>
              <a:t>Other Issues / Wins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4800600"/>
          </a:xfrm>
        </p:spPr>
        <p:txBody>
          <a:bodyPr/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Shut off numbers from other states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Costs shared by other ratepayers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No consumer input – not requested by customers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CA – “cannot waive CBOR”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Wins – Cannot use pay day loan sites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     Slowed process – required separate hearings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 </a:t>
            </a:r>
            <a:r>
              <a:rPr lang="en-US" sz="2400" dirty="0" smtClean="0">
                <a:solidFill>
                  <a:schemeClr val="tx1"/>
                </a:solidFill>
              </a:rPr>
              <a:t>    Entire tariff process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595657"/>
      </p:ext>
    </p:extLst>
  </p:cSld>
  <p:clrMapOvr>
    <a:masterClrMapping/>
  </p:clrMapOvr>
</p:sld>
</file>

<file path=ppt/theme/theme1.xml><?xml version="1.0" encoding="utf-8"?>
<a:theme xmlns:a="http://schemas.openxmlformats.org/drawingml/2006/main" name="Markinetix PPT Template (12-13-06)">
  <a:themeElements>
    <a:clrScheme name="Markinetix PPT Template (12-13-06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rkinetix PPT Template (12-13-06)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77668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rgbClr val="77668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rkinetix PPT Template (12-13-06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inetix PPT Template (12-13-06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inetix PPT Template (12-13-06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inetix PPT Template (12-13-06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inetix PPT Template (12-13-06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inetix PPT Template (12-13-06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kinetix PPT Template (12-13-06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kinetix PPT Template (12-13-06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kinetix PPT Template (12-13-06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kinetix PPT Template (12-13-06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kinetix PPT Template (12-13-06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kinetix PPT Template (12-13-06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812</Words>
  <Application>Microsoft Office PowerPoint</Application>
  <PresentationFormat>On-screen Show (4:3)</PresentationFormat>
  <Paragraphs>150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Markinetix PPT Template (12-13-06)</vt:lpstr>
      <vt:lpstr>Nevada Pre-Pay Experience</vt:lpstr>
      <vt:lpstr>Nevada Pre-Pay Experience</vt:lpstr>
      <vt:lpstr>Issues / problems     raised by AARP NV</vt:lpstr>
      <vt:lpstr>Voluntary program Impacts to low income</vt:lpstr>
      <vt:lpstr>Changes to CBOR</vt:lpstr>
      <vt:lpstr>Health Impacts</vt:lpstr>
      <vt:lpstr>Other Issues / Wins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Nevada Pre-Pay Experience</dc:title>
  <dc:creator>bgold</dc:creator>
  <cp:lastModifiedBy>bgold</cp:lastModifiedBy>
  <cp:revision>15</cp:revision>
  <dcterms:created xsi:type="dcterms:W3CDTF">2015-11-06T17:18:13Z</dcterms:created>
  <dcterms:modified xsi:type="dcterms:W3CDTF">2015-11-06T22:13:24Z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b5c28d268aad476e99a7763c9c1fe4cb</vt:lpwstr>
  </property>
  <property fmtid="{D5CDD505-2E9C-101B-9397-08002B2CF9AE}" pid="3" name="SlidesCount">
    <vt:lpwstr>7</vt:lpwstr>
  </property>
</Properties>
</file>