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4"/>
  </p:sldMasterIdLst>
  <p:notesMasterIdLst>
    <p:notesMasterId r:id="rId33"/>
  </p:notesMasterIdLst>
  <p:handoutMasterIdLst>
    <p:handoutMasterId r:id="rId34"/>
  </p:handoutMasterIdLst>
  <p:sldIdLst>
    <p:sldId id="266" r:id="rId5"/>
    <p:sldId id="257" r:id="rId6"/>
    <p:sldId id="298" r:id="rId7"/>
    <p:sldId id="262" r:id="rId8"/>
    <p:sldId id="300" r:id="rId9"/>
    <p:sldId id="316" r:id="rId10"/>
    <p:sldId id="267" r:id="rId11"/>
    <p:sldId id="270" r:id="rId12"/>
    <p:sldId id="271" r:id="rId13"/>
    <p:sldId id="318" r:id="rId14"/>
    <p:sldId id="275" r:id="rId15"/>
    <p:sldId id="276" r:id="rId16"/>
    <p:sldId id="277" r:id="rId17"/>
    <p:sldId id="279" r:id="rId18"/>
    <p:sldId id="280" r:id="rId19"/>
    <p:sldId id="281" r:id="rId20"/>
    <p:sldId id="308" r:id="rId21"/>
    <p:sldId id="269" r:id="rId22"/>
    <p:sldId id="303" r:id="rId23"/>
    <p:sldId id="314" r:id="rId24"/>
    <p:sldId id="304" r:id="rId25"/>
    <p:sldId id="305" r:id="rId26"/>
    <p:sldId id="315" r:id="rId27"/>
    <p:sldId id="306" r:id="rId28"/>
    <p:sldId id="313" r:id="rId29"/>
    <p:sldId id="258" r:id="rId30"/>
    <p:sldId id="302" r:id="rId31"/>
    <p:sldId id="295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D"/>
    <a:srgbClr val="00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3635" autoAdjust="0"/>
  </p:normalViewPr>
  <p:slideViewPr>
    <p:cSldViewPr snapToGrid="0">
      <p:cViewPr varScale="1">
        <p:scale>
          <a:sx n="92" d="100"/>
          <a:sy n="92" d="100"/>
        </p:scale>
        <p:origin x="13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40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9A255-1DCD-4688-9567-E1A82B1939F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D2611-1AFE-4393-917A-CC9F702A3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43BA7-AF45-40CF-97D4-30A2EB505A03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5335-C87C-48DB-8FB6-BDFFED20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02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7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87437"/>
          </a:xfrm>
        </p:spPr>
        <p:txBody>
          <a:bodyPr anchor="b">
            <a:noAutofit/>
          </a:bodyPr>
          <a:lstStyle>
            <a:lvl1pPr algn="l">
              <a:lnSpc>
                <a:spcPts val="3120"/>
              </a:lnSpc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98078"/>
            <a:ext cx="7787640" cy="1056322"/>
          </a:xfrm>
        </p:spPr>
        <p:txBody>
          <a:bodyPr>
            <a:noAutofit/>
          </a:bodyPr>
          <a:lstStyle>
            <a:lvl1pPr marL="0" indent="0" algn="l">
              <a:lnSpc>
                <a:spcPts val="3200"/>
              </a:lnSpc>
              <a:buNone/>
              <a:defRPr lang="en-US" sz="24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4EF59319-C969-47E1-8651-51CDAB77762C}" type="datetime1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1" y="6498992"/>
            <a:ext cx="5060950" cy="393192"/>
          </a:xfrm>
        </p:spPr>
        <p:txBody>
          <a:bodyPr/>
          <a:lstStyle>
            <a:lvl1pPr algn="r">
              <a:defRPr lang="en-US" sz="1000" b="0" i="0" u="none" strike="noStrike" baseline="0" smtClean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9270" y="6458672"/>
            <a:ext cx="419433" cy="393192"/>
          </a:xfrm>
        </p:spPr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76645" y="3674377"/>
            <a:ext cx="7811530" cy="51868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76645" y="4205718"/>
            <a:ext cx="7811530" cy="150310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1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923785" y="297974"/>
            <a:ext cx="2113124" cy="653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44318" cy="6534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48572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549-C6E7-44BE-995F-9464E26B4304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81" y="273260"/>
            <a:ext cx="2290118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99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24" y="2547257"/>
            <a:ext cx="8392305" cy="1665515"/>
          </a:xfrm>
        </p:spPr>
        <p:txBody>
          <a:bodyPr>
            <a:normAutofit/>
          </a:bodyPr>
          <a:lstStyle>
            <a:lvl1pPr marL="171450" indent="-171450">
              <a:lnSpc>
                <a:spcPts val="3200"/>
              </a:lnSpc>
              <a:buFont typeface="Arial" panose="020B0604020202020204" pitchFamily="34" charset="0"/>
              <a:buChar char=" "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CE35-CA7C-4408-BF75-C2718CD3DAAD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84695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087" y="365127"/>
            <a:ext cx="4256313" cy="6534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970" y="1319753"/>
            <a:ext cx="4256315" cy="485721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91A-74DB-4615-A67A-98E5EB7E3ED4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163286" y="359229"/>
            <a:ext cx="4354285" cy="583474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411561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8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36079" cy="653446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08" y="1941534"/>
            <a:ext cx="2287529" cy="3989390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2143" y="1418116"/>
            <a:ext cx="5676907" cy="539523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6329" y="1959278"/>
            <a:ext cx="5856516" cy="3958092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defRPr sz="16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8161733C-B588-4B84-AE7C-8F37D49D7E5E}" type="datetime1">
              <a:rPr lang="en-US" smtClean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82" y="273260"/>
            <a:ext cx="2290118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B9A44434-950C-4508-BBFC-96BD52387793}" type="datetime1">
              <a:rPr lang="en-US" smtClean="0"/>
              <a:t>11/10/2015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4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11367" cy="6534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76B83DF6-24C3-47A0-A645-0D16783F3C6F}" type="datetime1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643" y="273260"/>
            <a:ext cx="2298356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1400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1400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82FC75FD-5064-4D1A-BD06-5FDDB5C48F48}" type="datetime1">
              <a:rPr lang="en-US" smtClean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23" y="273260"/>
            <a:ext cx="2211976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9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03128" cy="6534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87330" y="1303409"/>
            <a:ext cx="8142669" cy="4828450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buClr>
                <a:schemeClr val="tx2"/>
              </a:buClr>
              <a:defRPr sz="16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05" y="273260"/>
            <a:ext cx="2306594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62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325" y="1145894"/>
            <a:ext cx="8284456" cy="5031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489166" y="6331353"/>
            <a:ext cx="120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A05E-E214-4CC9-81E0-5704054DD603}" type="datetime1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381" y="6498993"/>
            <a:ext cx="5577840" cy="390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www.synapse-energy.com  |  ©2014 Synapse Energy Economics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017" y="6498992"/>
            <a:ext cx="395222" cy="393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9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4" r:id="rId4"/>
    <p:sldLayoutId id="2147483665" r:id="rId5"/>
    <p:sldLayoutId id="2147483663" r:id="rId6"/>
    <p:sldLayoutId id="2147483664" r:id="rId7"/>
    <p:sldLayoutId id="2147483675" r:id="rId8"/>
    <p:sldLayoutId id="214748366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ts val="26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napse-energ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napse-energy.com/project/consumer-costs-low-emissions-futures" TargetMode="External"/><Relationship Id="rId2" Type="http://schemas.openxmlformats.org/officeDocument/2006/relationships/hyperlink" Target="http://www.synapse-energy.com/search-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ynapse-energy.com/tools" TargetMode="External"/><Relationship Id="rId4" Type="http://schemas.openxmlformats.org/officeDocument/2006/relationships/hyperlink" Target="http://www.synapse-energy.com/synapse-projects-and-webinars-related-clean-power-pla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Clean Power Plan Handbook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the National Association of State Utility Consumer Advocates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November 10, 2015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Elizabeth A. Stanton, PhD</a:t>
            </a:r>
          </a:p>
          <a:p>
            <a:r>
              <a:rPr lang="en-US" dirty="0" smtClean="0"/>
              <a:t>Sarah Jackson</a:t>
            </a:r>
          </a:p>
        </p:txBody>
      </p:sp>
    </p:spTree>
    <p:extLst>
      <p:ext uri="{BB962C8B-B14F-4D97-AF65-F5344CB8AC3E}">
        <p14:creationId xmlns:p14="http://schemas.microsoft.com/office/powerpoint/2010/main" val="798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Target Calculations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Targets now </a:t>
            </a:r>
            <a:r>
              <a:rPr lang="en-US" dirty="0"/>
              <a:t>based on emission performance rates established for two subcategories of emitters: fossil steam units (e.g., coal and oil generators) and stationary combustion turbines (e.g., natural gas combined cycle units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b="1" dirty="0" smtClean="0"/>
              <a:t>Heat </a:t>
            </a:r>
            <a:r>
              <a:rPr lang="en-US" b="1" dirty="0"/>
              <a:t>rate improvements </a:t>
            </a:r>
            <a:r>
              <a:rPr lang="en-US" dirty="0"/>
              <a:t>at coal units have been reduced and differ according to where power plants are </a:t>
            </a:r>
            <a:r>
              <a:rPr lang="en-US" dirty="0" smtClean="0"/>
              <a:t>located</a:t>
            </a:r>
            <a:endParaRPr lang="en-US" dirty="0"/>
          </a:p>
          <a:p>
            <a:pPr lvl="0"/>
            <a:r>
              <a:rPr lang="en-US" b="1" dirty="0"/>
              <a:t>Natural gas combined cycle (NGCC) </a:t>
            </a:r>
            <a:r>
              <a:rPr lang="en-US" b="1" dirty="0" smtClean="0"/>
              <a:t>re-dispatch</a:t>
            </a:r>
            <a:r>
              <a:rPr lang="en-US" dirty="0"/>
              <a:t> </a:t>
            </a:r>
            <a:r>
              <a:rPr lang="en-US" dirty="0" smtClean="0"/>
              <a:t>now </a:t>
            </a:r>
            <a:r>
              <a:rPr lang="en-US" dirty="0"/>
              <a:t>calculated based on </a:t>
            </a:r>
            <a:r>
              <a:rPr lang="en-US" dirty="0" smtClean="0"/>
              <a:t>summer peak </a:t>
            </a:r>
            <a:r>
              <a:rPr lang="en-US" dirty="0"/>
              <a:t>generating </a:t>
            </a:r>
            <a:r>
              <a:rPr lang="en-US" dirty="0" smtClean="0"/>
              <a:t>capacity, rather than nameplate, </a:t>
            </a:r>
            <a:r>
              <a:rPr lang="en-US" dirty="0"/>
              <a:t>and an assumption that they can operate at a 75 percent capacity factor level, rather than at 70 </a:t>
            </a:r>
            <a:r>
              <a:rPr lang="en-US" dirty="0" smtClean="0"/>
              <a:t>percent; phased in over the compliance period</a:t>
            </a:r>
            <a:endParaRPr lang="en-US" dirty="0"/>
          </a:p>
          <a:p>
            <a:pPr lvl="0"/>
            <a:r>
              <a:rPr lang="en-US" b="1" dirty="0" smtClean="0"/>
              <a:t>Renewable </a:t>
            </a:r>
            <a:r>
              <a:rPr lang="en-US" b="1" dirty="0"/>
              <a:t>energy</a:t>
            </a:r>
            <a:r>
              <a:rPr lang="en-US" dirty="0"/>
              <a:t> is now based on EPA’s estimate of potential availability, rather than on regional renewable portfolio </a:t>
            </a:r>
            <a:r>
              <a:rPr lang="en-US" dirty="0" smtClean="0"/>
              <a:t>standards</a:t>
            </a:r>
            <a:endParaRPr lang="en-US" dirty="0"/>
          </a:p>
          <a:p>
            <a:pPr lvl="0"/>
            <a:r>
              <a:rPr lang="en-US" b="1" dirty="0" smtClean="0"/>
              <a:t>The </a:t>
            </a:r>
            <a:r>
              <a:rPr lang="en-US" b="1" dirty="0"/>
              <a:t>target calculation itself</a:t>
            </a:r>
            <a:r>
              <a:rPr lang="en-US" dirty="0"/>
              <a:t> is now largely done at the interconnect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21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1325" y="365127"/>
            <a:ext cx="7489283" cy="653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Displacement Now Considered in Target Setting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Clean Power Plan targets account for generation and emissions displaced by new renewable energy </a:t>
            </a:r>
            <a:r>
              <a:rPr lang="en-US" dirty="0" smtClean="0"/>
              <a:t>generation</a:t>
            </a:r>
          </a:p>
          <a:p>
            <a:r>
              <a:rPr lang="en-US" dirty="0" smtClean="0"/>
              <a:t>This </a:t>
            </a:r>
            <a:r>
              <a:rPr lang="en-US" dirty="0"/>
              <a:t>means that for every MWh produced by renewables, an equivalent amount of generation and associated emissions are subtracted from the calculation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2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Pathways </a:t>
            </a:r>
            <a:r>
              <a:rPr lang="en-US" dirty="0" smtClean="0"/>
              <a:t>for Compliance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16" y="1225091"/>
            <a:ext cx="7759012" cy="5314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4046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on emissions </a:t>
            </a:r>
            <a:r>
              <a:rPr lang="en-US" dirty="0"/>
              <a:t>t</a:t>
            </a:r>
            <a:r>
              <a:rPr lang="en-US" dirty="0" smtClean="0"/>
              <a:t>rading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4854" y="1136444"/>
            <a:ext cx="8634846" cy="1465011"/>
          </a:xfrm>
        </p:spPr>
        <p:txBody>
          <a:bodyPr numCol="2"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Rate-based trading: uses </a:t>
            </a:r>
            <a:r>
              <a:rPr lang="en-US" dirty="0" smtClean="0"/>
              <a:t>Emissions </a:t>
            </a:r>
            <a:r>
              <a:rPr lang="en-US" dirty="0"/>
              <a:t>Rate </a:t>
            </a:r>
            <a:r>
              <a:rPr lang="en-US" dirty="0" smtClean="0"/>
              <a:t>Credits </a:t>
            </a:r>
            <a:r>
              <a:rPr lang="en-US" dirty="0"/>
              <a:t>(ERCs) </a:t>
            </a:r>
            <a:r>
              <a:rPr lang="en-US" dirty="0" smtClean="0"/>
              <a:t>measured </a:t>
            </a:r>
            <a:r>
              <a:rPr lang="en-US" dirty="0"/>
              <a:t>in </a:t>
            </a:r>
            <a:r>
              <a:rPr lang="en-US" dirty="0" smtClean="0"/>
              <a:t>MWh representing </a:t>
            </a:r>
            <a:r>
              <a:rPr lang="en-US" dirty="0" smtClean="0"/>
              <a:t>(in most cases) one </a:t>
            </a:r>
            <a:r>
              <a:rPr lang="en-US" dirty="0" smtClean="0"/>
              <a:t>MWh of zero-emission generation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Mass-based trading: uses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allowances </a:t>
            </a:r>
            <a:r>
              <a:rPr lang="en-US" dirty="0"/>
              <a:t>measured in short </a:t>
            </a:r>
            <a:r>
              <a:rPr lang="en-US" dirty="0" smtClean="0"/>
              <a:t>tons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of CO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072" y="2478883"/>
            <a:ext cx="6783384" cy="40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325" y="1496291"/>
            <a:ext cx="8284456" cy="46806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States </a:t>
            </a:r>
            <a:r>
              <a:rPr lang="en-US" sz="2400" dirty="0"/>
              <a:t>must demonstrate that they have considered reliability in developing their state </a:t>
            </a:r>
            <a:r>
              <a:rPr lang="en-US" sz="2400" dirty="0" smtClean="0"/>
              <a:t>plans</a:t>
            </a:r>
          </a:p>
          <a:p>
            <a:r>
              <a:rPr lang="en-US" sz="2400" dirty="0"/>
              <a:t>EPA has included </a:t>
            </a:r>
            <a:r>
              <a:rPr lang="en-US" sz="2400" dirty="0" smtClean="0"/>
              <a:t>a temporary “reliability </a:t>
            </a:r>
            <a:r>
              <a:rPr lang="en-US" sz="2400" dirty="0"/>
              <a:t>safety </a:t>
            </a:r>
            <a:r>
              <a:rPr lang="en-US" sz="2400" dirty="0" smtClean="0"/>
              <a:t>valve” </a:t>
            </a:r>
            <a:r>
              <a:rPr lang="en-US" sz="2400" dirty="0"/>
              <a:t>in case unforeseen emergencies arise that would impact </a:t>
            </a:r>
            <a:r>
              <a:rPr lang="en-US" sz="2400" dirty="0" smtClean="0"/>
              <a:t>reliability</a:t>
            </a:r>
          </a:p>
          <a:p>
            <a:r>
              <a:rPr lang="en-US" sz="2400" dirty="0" smtClean="0"/>
              <a:t>Safety valve is only available under state plans; no safety valve is available under a federal plan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5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Incentives for Early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325" y="1527464"/>
            <a:ext cx="8284456" cy="4850475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en-US" sz="2400" b="1" i="1" dirty="0" smtClean="0"/>
              <a:t>Clean </a:t>
            </a:r>
            <a:r>
              <a:rPr lang="en-US" sz="2400" b="1" i="1" dirty="0"/>
              <a:t>Energy Incentive Program </a:t>
            </a:r>
            <a:r>
              <a:rPr lang="en-US" sz="2400" dirty="0" smtClean="0"/>
              <a:t>encourages </a:t>
            </a:r>
            <a:r>
              <a:rPr lang="en-US" sz="2400" dirty="0"/>
              <a:t>and </a:t>
            </a:r>
            <a:r>
              <a:rPr lang="en-US" sz="2400" dirty="0" smtClean="0"/>
              <a:t>rewards </a:t>
            </a:r>
            <a:r>
              <a:rPr lang="en-US" sz="2400" dirty="0"/>
              <a:t>early installers of certain types of renewable energy and energy efficiency </a:t>
            </a:r>
            <a:r>
              <a:rPr lang="en-US" sz="2400" dirty="0" smtClean="0"/>
              <a:t>measures</a:t>
            </a:r>
            <a:endParaRPr lang="en-US" sz="2400" dirty="0"/>
          </a:p>
          <a:p>
            <a:pPr lvl="1">
              <a:lnSpc>
                <a:spcPct val="134000"/>
              </a:lnSpc>
            </a:pPr>
            <a:r>
              <a:rPr lang="en-US" sz="2000" dirty="0" smtClean="0"/>
              <a:t>Wind </a:t>
            </a:r>
            <a:r>
              <a:rPr lang="en-US" sz="2000" dirty="0"/>
              <a:t>and solar resources and low-income energy efficiency measures </a:t>
            </a:r>
            <a:r>
              <a:rPr lang="en-US" sz="2000" dirty="0" smtClean="0"/>
              <a:t>can </a:t>
            </a:r>
            <a:r>
              <a:rPr lang="en-US" sz="2000" dirty="0"/>
              <a:t>earn </a:t>
            </a:r>
            <a:r>
              <a:rPr lang="en-US" sz="2000" dirty="0" smtClean="0"/>
              <a:t>credits </a:t>
            </a:r>
            <a:r>
              <a:rPr lang="en-US" sz="2000" dirty="0"/>
              <a:t>for generation or savings that occur in 2020 and </a:t>
            </a:r>
            <a:r>
              <a:rPr lang="en-US" sz="2000" dirty="0" smtClean="0"/>
              <a:t>2021</a:t>
            </a:r>
          </a:p>
          <a:p>
            <a:pPr lvl="1">
              <a:lnSpc>
                <a:spcPct val="134000"/>
              </a:lnSpc>
            </a:pPr>
            <a:r>
              <a:rPr lang="en-US" sz="2000" dirty="0" smtClean="0"/>
              <a:t>These </a:t>
            </a:r>
            <a:r>
              <a:rPr lang="en-US" sz="2000" dirty="0"/>
              <a:t>“early action” credits can be sold to fossil generators for use during the compliance </a:t>
            </a:r>
            <a:r>
              <a:rPr lang="en-US" sz="2000" dirty="0" smtClean="0"/>
              <a:t>period</a:t>
            </a:r>
          </a:p>
          <a:p>
            <a:pPr lvl="1">
              <a:lnSpc>
                <a:spcPct val="134000"/>
              </a:lnSpc>
            </a:pPr>
            <a:r>
              <a:rPr lang="en-US" sz="2000" dirty="0" smtClean="0"/>
              <a:t>EPA is currently taking comment on the design of this program</a:t>
            </a: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09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1325" y="365127"/>
            <a:ext cx="7745691" cy="653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 and Environmental Justice Concerns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325" y="1454727"/>
            <a:ext cx="8284456" cy="472223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400" dirty="0" smtClean="0"/>
              <a:t>Under CEIP, </a:t>
            </a:r>
            <a:r>
              <a:rPr lang="en-US" sz="2400" dirty="0"/>
              <a:t>EPA matches ERCs </a:t>
            </a:r>
            <a:r>
              <a:rPr lang="en-US" sz="2400" dirty="0" smtClean="0"/>
              <a:t>1:1 for energy </a:t>
            </a:r>
            <a:r>
              <a:rPr lang="en-US" sz="2400" dirty="0"/>
              <a:t>efficiency programs in low-income </a:t>
            </a:r>
            <a:r>
              <a:rPr lang="en-US" sz="2400" dirty="0" smtClean="0"/>
              <a:t>communities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EPA </a:t>
            </a:r>
            <a:r>
              <a:rPr lang="en-US" sz="2400" dirty="0"/>
              <a:t>also outlines a series of critical deadlines related to community and environmental justice issues during state plan development and final plan </a:t>
            </a:r>
            <a:r>
              <a:rPr lang="en-US" sz="2400" dirty="0" smtClean="0"/>
              <a:t>submittal (discussed in more detail later in presentation)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0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8:</a:t>
            </a:r>
            <a:br>
              <a:rPr lang="en-US" dirty="0" smtClean="0"/>
            </a:br>
            <a:r>
              <a:rPr lang="en-US" dirty="0" smtClean="0"/>
              <a:t>Key Issues for Consumer Advocates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64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Issues for Consumer Advocates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485721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Intrastate coordination</a:t>
            </a:r>
          </a:p>
          <a:p>
            <a:pPr lvl="1"/>
            <a:r>
              <a:rPr lang="en-US" dirty="0" smtClean="0"/>
              <a:t>States </a:t>
            </a:r>
            <a:r>
              <a:rPr lang="en-US" dirty="0"/>
              <a:t>will benefit from early and comprehensive internal coordination among departments of environmental protection, air quality agencies, state energy offices, public utility commissions, and consumer advocate </a:t>
            </a:r>
            <a:r>
              <a:rPr lang="en-US" dirty="0" smtClean="0"/>
              <a:t>offices</a:t>
            </a:r>
          </a:p>
          <a:p>
            <a:pPr lvl="1"/>
            <a:r>
              <a:rPr lang="en-US" dirty="0" smtClean="0"/>
              <a:t>Public process requirements: states must provide opportunity for public review and comment on draft plans and must hold at least one public hearing before submitting plans to EPA</a:t>
            </a:r>
          </a:p>
          <a:p>
            <a:r>
              <a:rPr lang="en-US" b="1" dirty="0" smtClean="0"/>
              <a:t>Multi-state coordination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the benefits of coordinating with other states to maximize opportunities for low-cost compliance 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Designing </a:t>
            </a:r>
            <a:r>
              <a:rPr lang="en-US" dirty="0"/>
              <a:t>compatible interstate trading </a:t>
            </a:r>
            <a:r>
              <a:rPr lang="en-US" dirty="0" smtClean="0"/>
              <a:t>programs, either through multi-state plan development or through </a:t>
            </a:r>
            <a:r>
              <a:rPr lang="en-US" i="1" dirty="0" smtClean="0"/>
              <a:t>ready-for-interstate-trading </a:t>
            </a:r>
            <a:r>
              <a:rPr lang="en-US" dirty="0" smtClean="0"/>
              <a:t>plans, is one key way to maximize opportunities</a:t>
            </a:r>
          </a:p>
          <a:p>
            <a:pPr lvl="1"/>
            <a:r>
              <a:rPr lang="en-US" dirty="0" smtClean="0"/>
              <a:t>Coordination with ISOs/RTOs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05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Issues for Consumer Advocates (Cont.)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501326" y="1475616"/>
            <a:ext cx="8284456" cy="4857210"/>
          </a:xfrm>
        </p:spPr>
        <p:txBody>
          <a:bodyPr>
            <a:normAutofit/>
          </a:bodyPr>
          <a:lstStyle/>
          <a:p>
            <a:r>
              <a:rPr lang="en-US" b="1" dirty="0"/>
              <a:t>Least-cost planning</a:t>
            </a:r>
          </a:p>
          <a:p>
            <a:pPr lvl="1"/>
            <a:r>
              <a:rPr lang="en-US" dirty="0"/>
              <a:t>EPA did </a:t>
            </a:r>
            <a:r>
              <a:rPr lang="en-US" i="1" dirty="0"/>
              <a:t>not</a:t>
            </a:r>
            <a:r>
              <a:rPr lang="en-US" dirty="0"/>
              <a:t> use least-cost planning in developing targets</a:t>
            </a:r>
          </a:p>
          <a:p>
            <a:pPr lvl="1"/>
            <a:r>
              <a:rPr lang="en-US" dirty="0"/>
              <a:t>States will need to undertake least-cost planning in order to determine the right combination of options for reducing electric sector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emissions</a:t>
            </a:r>
            <a:endParaRPr lang="en-US" b="1" dirty="0" smtClean="0"/>
          </a:p>
          <a:p>
            <a:r>
              <a:rPr lang="en-US" b="1" dirty="0" smtClean="0"/>
              <a:t>Wholesale price of energy</a:t>
            </a:r>
          </a:p>
          <a:p>
            <a:pPr lvl="1"/>
            <a:r>
              <a:rPr lang="en-US" dirty="0"/>
              <a:t>Depending on its design, the price instrument necessary to shift dispatch from high-emitting coal and oil plants to lower-emitting gas plants can have either a strongly inflating effect or a neutral effect on the wholesale price of </a:t>
            </a:r>
            <a:r>
              <a:rPr lang="en-US" dirty="0" smtClean="0"/>
              <a:t>energy</a:t>
            </a:r>
          </a:p>
          <a:p>
            <a:pPr lvl="1"/>
            <a:r>
              <a:rPr lang="en-US" dirty="0"/>
              <a:t>Inflated wholesale market prices would mean more money for existing low-emission resources and higher costs to consumers</a:t>
            </a:r>
          </a:p>
          <a:p>
            <a:pPr lvl="1"/>
            <a:r>
              <a:rPr lang="en-US" dirty="0" smtClean="0"/>
              <a:t>Looking </a:t>
            </a:r>
            <a:r>
              <a:rPr lang="en-US" dirty="0"/>
              <a:t>to existing carbon </a:t>
            </a:r>
            <a:r>
              <a:rPr lang="en-US" dirty="0" smtClean="0"/>
              <a:t>markets (e.g., RGGI, California’s </a:t>
            </a:r>
            <a:r>
              <a:rPr lang="en-US" dirty="0"/>
              <a:t>AB32 </a:t>
            </a:r>
            <a:r>
              <a:rPr lang="en-US" dirty="0" smtClean="0"/>
              <a:t>program) </a:t>
            </a:r>
            <a:r>
              <a:rPr lang="en-US" dirty="0"/>
              <a:t>will provide useful insights into effective program </a:t>
            </a:r>
            <a:r>
              <a:rPr lang="en-US" dirty="0" smtClean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41657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Synapse Energy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Research </a:t>
            </a:r>
            <a:r>
              <a:rPr lang="en-US" sz="2400" dirty="0"/>
              <a:t>and consulting firm specializing in energy, economic, and environmental </a:t>
            </a:r>
            <a:r>
              <a:rPr lang="en-US" sz="2400" dirty="0" smtClean="0"/>
              <a:t>topics</a:t>
            </a:r>
          </a:p>
          <a:p>
            <a:r>
              <a:rPr lang="en-US" sz="2400" dirty="0" smtClean="0"/>
              <a:t>Leader for public interest and government clients in providing rigorous analysis of the electric power sector</a:t>
            </a:r>
          </a:p>
          <a:p>
            <a:r>
              <a:rPr lang="en-US" sz="2400" dirty="0" smtClean="0"/>
              <a:t>Services include </a:t>
            </a:r>
            <a:r>
              <a:rPr lang="en-US" sz="2400" dirty="0"/>
              <a:t>economic and technical analyses, regulatory support, research and report writing, policy analysis and development, representation in stakeholder committees, facilitation, trainings, </a:t>
            </a:r>
            <a:r>
              <a:rPr lang="en-US" sz="2400" dirty="0" smtClean="0"/>
              <a:t>and </a:t>
            </a:r>
            <a:r>
              <a:rPr lang="en-US" sz="2400" dirty="0"/>
              <a:t>expert witness services</a:t>
            </a:r>
          </a:p>
          <a:p>
            <a:r>
              <a:rPr lang="en-US" sz="2400" dirty="0" smtClean="0"/>
              <a:t>Develops </a:t>
            </a:r>
            <a:r>
              <a:rPr lang="en-US" sz="2400" dirty="0"/>
              <a:t>resources such as the Synapse Clean Power Plan Toolkit to promote transparent </a:t>
            </a:r>
            <a:r>
              <a:rPr lang="en-US" sz="2400" dirty="0" smtClean="0"/>
              <a:t>decision-making</a:t>
            </a:r>
          </a:p>
          <a:p>
            <a:r>
              <a:rPr lang="en-US" sz="2400" dirty="0" smtClean="0"/>
              <a:t>All non-confidential publications and open-source tools available for free at </a:t>
            </a:r>
            <a:r>
              <a:rPr lang="en-US" sz="2400" dirty="0" smtClean="0">
                <a:hlinkClick r:id="rId3"/>
              </a:rPr>
              <a:t>www.synapse-energy.com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Issues for Consumer Advocates (Cont.)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501326" y="1475616"/>
            <a:ext cx="8284456" cy="4857210"/>
          </a:xfrm>
        </p:spPr>
        <p:txBody>
          <a:bodyPr>
            <a:normAutofit/>
          </a:bodyPr>
          <a:lstStyle/>
          <a:p>
            <a:r>
              <a:rPr lang="en-US" b="1" dirty="0"/>
              <a:t>Mass- versus rate-based compliance</a:t>
            </a:r>
          </a:p>
          <a:p>
            <a:pPr lvl="1"/>
            <a:r>
              <a:rPr lang="en-US" dirty="0"/>
              <a:t>States will need to evaluate which approach is right for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EPA has </a:t>
            </a:r>
            <a:r>
              <a:rPr lang="en-US" dirty="0"/>
              <a:t>performed the rate-to-mass </a:t>
            </a:r>
            <a:r>
              <a:rPr lang="en-US" dirty="0" smtClean="0"/>
              <a:t>translation, accounting </a:t>
            </a:r>
            <a:r>
              <a:rPr lang="en-US" dirty="0"/>
              <a:t>for potential load growth in that translation </a:t>
            </a:r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 smtClean="0"/>
              <a:t>A rate-based approach may be beneficial for states anticipating greater-than-expected demand growth or states building large new nuclear units</a:t>
            </a:r>
          </a:p>
          <a:p>
            <a:pPr lvl="1"/>
            <a:r>
              <a:rPr lang="en-US" dirty="0" smtClean="0"/>
              <a:t>A mass-based approach is likely the easier, more cost-effective approach for most other states, including coal-heavy states anticipating the retirement of coal units regardless of the Clean Power Plan</a:t>
            </a:r>
            <a:endParaRPr lang="en-US" dirty="0"/>
          </a:p>
          <a:p>
            <a:r>
              <a:rPr lang="en-US" b="1" dirty="0" smtClean="0"/>
              <a:t>Emissions </a:t>
            </a:r>
            <a:r>
              <a:rPr lang="en-US" b="1" dirty="0"/>
              <a:t>from new sources</a:t>
            </a:r>
          </a:p>
          <a:p>
            <a:pPr lvl="1"/>
            <a:r>
              <a:rPr lang="en-US" dirty="0"/>
              <a:t>States should consider the inclusion of new fossil generating units—those covered by Section 111(b) of the Clean Air Act—in mass-based compliance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Plans using this approach may be presumptively approvable way to address leakage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96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Issues for Consumer Advocates (Cont.)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501331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Coal retirement</a:t>
            </a:r>
          </a:p>
          <a:p>
            <a:pPr lvl="1"/>
            <a:r>
              <a:rPr lang="en-US" dirty="0"/>
              <a:t>States should monitor opportunities for retirement of uneconomic </a:t>
            </a:r>
            <a:r>
              <a:rPr lang="en-US" dirty="0" smtClean="0"/>
              <a:t>fossil plants </a:t>
            </a:r>
            <a:r>
              <a:rPr lang="en-US" dirty="0"/>
              <a:t>as a means of compliance with the Clean Power Plan</a:t>
            </a:r>
          </a:p>
          <a:p>
            <a:pPr lvl="1"/>
            <a:r>
              <a:rPr lang="en-US" dirty="0"/>
              <a:t>States should evaluate under which approach—mass- or rate-based—such retirements would provide the most </a:t>
            </a:r>
            <a:r>
              <a:rPr lang="en-US" dirty="0" smtClean="0"/>
              <a:t>benefit</a:t>
            </a:r>
          </a:p>
          <a:p>
            <a:r>
              <a:rPr lang="en-US" b="1" dirty="0" smtClean="0"/>
              <a:t>Enforceability</a:t>
            </a:r>
          </a:p>
          <a:p>
            <a:pPr lvl="1"/>
            <a:r>
              <a:rPr lang="en-US" dirty="0"/>
              <a:t>All measures included in any of the rate-based compliance planning approaches would become federally enforceable</a:t>
            </a:r>
          </a:p>
          <a:p>
            <a:pPr lvl="1"/>
            <a:r>
              <a:rPr lang="en-US" dirty="0"/>
              <a:t>States that would like to include state measures </a:t>
            </a:r>
            <a:r>
              <a:rPr lang="en-US" dirty="0" smtClean="0"/>
              <a:t>(e.g.,</a:t>
            </a:r>
            <a:r>
              <a:rPr lang="en-US" dirty="0"/>
              <a:t> </a:t>
            </a:r>
            <a:r>
              <a:rPr lang="en-US" dirty="0" smtClean="0"/>
              <a:t>RPS or EERS) to </a:t>
            </a:r>
            <a:r>
              <a:rPr lang="en-US" dirty="0"/>
              <a:t>reduce </a:t>
            </a:r>
            <a:r>
              <a:rPr lang="en-US" dirty="0" smtClean="0"/>
              <a:t>emissions can </a:t>
            </a:r>
            <a:r>
              <a:rPr lang="en-US" dirty="0"/>
              <a:t>avoid having their state policies become federally enforceable by choosing the “State </a:t>
            </a:r>
            <a:r>
              <a:rPr lang="en-US" dirty="0" smtClean="0"/>
              <a:t>Measures” </a:t>
            </a:r>
            <a:r>
              <a:rPr lang="en-US" dirty="0"/>
              <a:t>approach under a mass-based compliance </a:t>
            </a:r>
            <a:r>
              <a:rPr lang="en-US" dirty="0" smtClean="0"/>
              <a:t>pathway</a:t>
            </a:r>
          </a:p>
          <a:p>
            <a:r>
              <a:rPr lang="en-US" b="1" dirty="0"/>
              <a:t>Nuclear challenges and opportunities</a:t>
            </a:r>
          </a:p>
          <a:p>
            <a:pPr lvl="1"/>
            <a:r>
              <a:rPr lang="en-US" dirty="0"/>
              <a:t>Nuclear generation has been dropped from the target setting </a:t>
            </a:r>
            <a:r>
              <a:rPr lang="en-US" dirty="0" smtClean="0"/>
              <a:t>process </a:t>
            </a:r>
            <a:r>
              <a:rPr lang="en-US" dirty="0"/>
              <a:t>but can still be used to comply with state targets</a:t>
            </a:r>
          </a:p>
          <a:p>
            <a:pPr lvl="1"/>
            <a:r>
              <a:rPr lang="en-US" dirty="0"/>
              <a:t>Consumer advocates should consider the risks and opportunities associated with new and uprated nuclear facilities</a:t>
            </a:r>
          </a:p>
          <a:p>
            <a:pPr lvl="1"/>
            <a:endParaRPr lang="en-US" dirty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80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Issues for Consumer Advocates (Cont.)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5013314"/>
          </a:xfrm>
        </p:spPr>
        <p:txBody>
          <a:bodyPr>
            <a:normAutofit/>
          </a:bodyPr>
          <a:lstStyle/>
          <a:p>
            <a:r>
              <a:rPr lang="en-US" b="1" dirty="0" smtClean="0"/>
              <a:t>Efficiency measurement</a:t>
            </a:r>
          </a:p>
          <a:p>
            <a:pPr lvl="1"/>
            <a:r>
              <a:rPr lang="en-US" dirty="0"/>
              <a:t>Energy efficiency is </a:t>
            </a:r>
            <a:r>
              <a:rPr lang="en-US" dirty="0" smtClean="0"/>
              <a:t>no </a:t>
            </a:r>
            <a:r>
              <a:rPr lang="en-US" dirty="0"/>
              <a:t>longer included in the target setting </a:t>
            </a:r>
            <a:r>
              <a:rPr lang="en-US" dirty="0" smtClean="0"/>
              <a:t>process </a:t>
            </a:r>
            <a:r>
              <a:rPr lang="en-US" dirty="0"/>
              <a:t>but can still be a valuable, low-cost compliance tool</a:t>
            </a:r>
          </a:p>
          <a:p>
            <a:pPr lvl="1"/>
            <a:r>
              <a:rPr lang="en-US" dirty="0"/>
              <a:t>The more standardized the rules for measuring and verifying efficiency measures are across the country, the easier it will be for states to coordinate for compliance purposes</a:t>
            </a:r>
          </a:p>
          <a:p>
            <a:r>
              <a:rPr lang="en-US" b="1" dirty="0"/>
              <a:t>Rate and bill impacts</a:t>
            </a:r>
          </a:p>
          <a:p>
            <a:pPr lvl="1"/>
            <a:r>
              <a:rPr lang="en-US" dirty="0" smtClean="0"/>
              <a:t>Synapse </a:t>
            </a:r>
            <a:r>
              <a:rPr lang="en-US" dirty="0"/>
              <a:t>analysis </a:t>
            </a:r>
            <a:r>
              <a:rPr lang="en-US" dirty="0" smtClean="0"/>
              <a:t>demonstrates </a:t>
            </a:r>
            <a:r>
              <a:rPr lang="en-US" dirty="0"/>
              <a:t>that compliance with the Clean Power Plan </a:t>
            </a:r>
            <a:r>
              <a:rPr lang="en-US" dirty="0" smtClean="0"/>
              <a:t>will </a:t>
            </a:r>
            <a:r>
              <a:rPr lang="en-US" dirty="0"/>
              <a:t>result in higher rates but lower bills for energy efficiency participants in most states</a:t>
            </a:r>
          </a:p>
          <a:p>
            <a:pPr lvl="1"/>
            <a:r>
              <a:rPr lang="en-US" dirty="0"/>
              <a:t>Based on EPA expectations that energy efficiency will still play a large role in compliance, </a:t>
            </a:r>
            <a:r>
              <a:rPr lang="en-US" dirty="0" smtClean="0"/>
              <a:t>a growing </a:t>
            </a:r>
            <a:r>
              <a:rPr lang="en-US" dirty="0"/>
              <a:t>number of consumers participating in energy efficiency programs would </a:t>
            </a:r>
            <a:r>
              <a:rPr lang="en-US" dirty="0" smtClean="0"/>
              <a:t>be </a:t>
            </a:r>
            <a:r>
              <a:rPr lang="en-US" dirty="0"/>
              <a:t>expected to see the benefit of lower bills</a:t>
            </a:r>
          </a:p>
          <a:p>
            <a:pPr lvl="1"/>
            <a:r>
              <a:rPr lang="en-US" dirty="0"/>
              <a:t>On the other hand, customers not participating in efficiency programs will not share in benefits and will face higher </a:t>
            </a:r>
            <a:r>
              <a:rPr lang="en-US" dirty="0" smtClean="0"/>
              <a:t>costs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1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Issues for Consumer Advocates (Cont.)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325" y="1423555"/>
            <a:ext cx="8284456" cy="475340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Clean Energy Incentive </a:t>
            </a:r>
            <a:r>
              <a:rPr lang="en-US" sz="2400" b="1" dirty="0" smtClean="0"/>
              <a:t>Program - </a:t>
            </a:r>
            <a:r>
              <a:rPr lang="en-US" sz="2400" dirty="0" smtClean="0"/>
              <a:t>States </a:t>
            </a:r>
            <a:r>
              <a:rPr lang="en-US" sz="2400" dirty="0" smtClean="0"/>
              <a:t>need to decide whether to participate in the </a:t>
            </a:r>
            <a:r>
              <a:rPr lang="en-US" sz="2400" dirty="0" smtClean="0"/>
              <a:t>CEIP:</a:t>
            </a:r>
            <a:endParaRPr lang="en-US" sz="2400" dirty="0" smtClean="0"/>
          </a:p>
          <a:p>
            <a:pPr lvl="1"/>
            <a:r>
              <a:rPr lang="en-US" sz="2000" dirty="0" smtClean="0"/>
              <a:t>Provides </a:t>
            </a:r>
            <a:r>
              <a:rPr lang="en-US" sz="2000" dirty="0" smtClean="0"/>
              <a:t>incentives </a:t>
            </a:r>
            <a:r>
              <a:rPr lang="en-US" sz="2000" dirty="0" smtClean="0"/>
              <a:t>for early action</a:t>
            </a:r>
          </a:p>
          <a:p>
            <a:pPr lvl="1"/>
            <a:r>
              <a:rPr lang="en-US" sz="2000" dirty="0" smtClean="0"/>
              <a:t>Provides </a:t>
            </a:r>
            <a:r>
              <a:rPr lang="en-US" sz="2000" dirty="0" smtClean="0"/>
              <a:t>incentives </a:t>
            </a:r>
            <a:r>
              <a:rPr lang="en-US" sz="2000" dirty="0" smtClean="0"/>
              <a:t>for low-income EE programs</a:t>
            </a:r>
          </a:p>
          <a:p>
            <a:pPr lvl="1"/>
            <a:r>
              <a:rPr lang="en-US" sz="2000" dirty="0" smtClean="0"/>
              <a:t>Helps counter any perceived incentive to delay planned installations or adoption of state programs encouraging EE/RE</a:t>
            </a:r>
          </a:p>
          <a:p>
            <a:pPr lvl="1"/>
            <a:r>
              <a:rPr lang="en-US" sz="2000" dirty="0" smtClean="0"/>
              <a:t>Value of early action credits will be determined by the market for credits during the compliance period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97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Issues for Consumer Advocates (Cont.)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501331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Community and environmental justice considerations</a:t>
            </a:r>
            <a:endParaRPr lang="en-US" dirty="0"/>
          </a:p>
          <a:p>
            <a:pPr lvl="1"/>
            <a:r>
              <a:rPr lang="en-US" u="sng" dirty="0"/>
              <a:t>During initial plan submittal</a:t>
            </a:r>
            <a:r>
              <a:rPr lang="en-US" dirty="0"/>
              <a:t>: States are required to provide information about community engagement and their plans to include vulnerable communities in finalization of the state plan</a:t>
            </a:r>
          </a:p>
          <a:p>
            <a:pPr lvl="1"/>
            <a:r>
              <a:rPr lang="en-US" u="sng" dirty="0"/>
              <a:t>If </a:t>
            </a:r>
            <a:r>
              <a:rPr lang="en-US" u="sng" dirty="0" smtClean="0"/>
              <a:t>requesting two-year extension</a:t>
            </a:r>
            <a:r>
              <a:rPr lang="en-US" dirty="0" smtClean="0"/>
              <a:t>: States must </a:t>
            </a:r>
            <a:r>
              <a:rPr lang="en-US" dirty="0"/>
              <a:t>demonstrate meaningful engagement with vulnerable communities in a public participation process</a:t>
            </a:r>
          </a:p>
          <a:p>
            <a:pPr lvl="1"/>
            <a:r>
              <a:rPr lang="en-US" u="sng" dirty="0"/>
              <a:t>During submittal of the final state plan</a:t>
            </a:r>
            <a:r>
              <a:rPr lang="en-US" dirty="0"/>
              <a:t>: States must include an overview of the public hearings conducted and information about how the hearings they held were accessible to vulnerable communities </a:t>
            </a:r>
          </a:p>
          <a:p>
            <a:pPr lvl="1"/>
            <a:r>
              <a:rPr lang="en-US" u="sng" dirty="0"/>
              <a:t>During the implementation phase of the rule</a:t>
            </a:r>
            <a:r>
              <a:rPr lang="en-US" dirty="0"/>
              <a:t>: EPA plans to conduct its own assessments on emission reduction and potential negative localized impacts in the </a:t>
            </a:r>
            <a:r>
              <a:rPr lang="en-US" dirty="0" smtClean="0"/>
              <a:t>states, but encourages </a:t>
            </a:r>
            <a:r>
              <a:rPr lang="en-US" dirty="0"/>
              <a:t>states to begin conducting their own community impact studies prior to implementation to uncover any immediate issues</a:t>
            </a:r>
          </a:p>
          <a:p>
            <a:r>
              <a:rPr lang="en-US" b="1" dirty="0" smtClean="0"/>
              <a:t>Equity</a:t>
            </a:r>
          </a:p>
          <a:p>
            <a:pPr lvl="1"/>
            <a:r>
              <a:rPr lang="en-US" dirty="0" smtClean="0"/>
              <a:t>Wide </a:t>
            </a:r>
            <a:r>
              <a:rPr lang="en-US" dirty="0"/>
              <a:t>participation in efficiency programs is an important consideration </a:t>
            </a:r>
            <a:r>
              <a:rPr lang="en-US" dirty="0" smtClean="0"/>
              <a:t>to ensure </a:t>
            </a:r>
            <a:r>
              <a:rPr lang="en-US" dirty="0"/>
              <a:t>that the allocation of costs and benefits among different customer types is equitable and does not unfairly burden any one group of customers (such as low-income households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42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135" y="1709739"/>
            <a:ext cx="7533843" cy="285273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59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7209291" cy="653446"/>
          </a:xfrm>
        </p:spPr>
        <p:txBody>
          <a:bodyPr>
            <a:normAutofit/>
          </a:bodyPr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dirty="0" smtClean="0"/>
          </a:p>
          <a:p>
            <a:pPr algn="ctr">
              <a:spcBef>
                <a:spcPts val="0"/>
              </a:spcBef>
            </a:pPr>
            <a:r>
              <a:rPr lang="en-US" dirty="0" smtClean="0"/>
              <a:t>Elizabeth A. Stanton: eastanton@synapse-energy.com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Sarah </a:t>
            </a:r>
            <a:r>
              <a:rPr lang="en-US" dirty="0"/>
              <a:t>Jackson: sjackson@synapse-energy.com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55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Synapse Resources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40940" y="1220957"/>
            <a:ext cx="8284456" cy="52334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Publications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www.synapse-energy.com/search-view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Coming soon: </a:t>
            </a:r>
            <a:r>
              <a:rPr lang="en-US" i="1" dirty="0"/>
              <a:t>Clean Power Plan Handbook: A Guide for Consumer </a:t>
            </a:r>
            <a:r>
              <a:rPr lang="en-US" i="1" dirty="0" smtClean="0"/>
              <a:t>Advocates</a:t>
            </a:r>
          </a:p>
          <a:p>
            <a:pPr lvl="1"/>
            <a:r>
              <a:rPr lang="en-US" i="1" dirty="0"/>
              <a:t>Best Practices in Planning for Clean Power Plan Compliance: A Guide for Consumer </a:t>
            </a:r>
            <a:r>
              <a:rPr lang="en-US" i="1" dirty="0" smtClean="0"/>
              <a:t>Advocates</a:t>
            </a:r>
          </a:p>
          <a:p>
            <a:pPr lvl="1"/>
            <a:r>
              <a:rPr lang="en-US" i="1" dirty="0"/>
              <a:t>Implications of EPA's Proposed Clean Power Plan: Analyzing Consumer Impacts of the Draft </a:t>
            </a:r>
            <a:r>
              <a:rPr lang="en-US" i="1" dirty="0" smtClean="0"/>
              <a:t>Rule</a:t>
            </a:r>
          </a:p>
          <a:p>
            <a:r>
              <a:rPr lang="en-US" dirty="0" smtClean="0"/>
              <a:t>Consumer </a:t>
            </a:r>
            <a:r>
              <a:rPr lang="en-US" dirty="0"/>
              <a:t>cost analysis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www.synapse-energy.com/project/consumer-costs-low-emissions-futures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Webinars (</a:t>
            </a:r>
            <a:r>
              <a:rPr lang="en-US" dirty="0" smtClean="0">
                <a:hlinkClick r:id="rId4"/>
              </a:rPr>
              <a:t>www.synapse-energy.com/synapse-projects-and-webinars-related-clean-power-plan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Updates </a:t>
            </a:r>
            <a:r>
              <a:rPr lang="en-US" dirty="0"/>
              <a:t>to Synapse's CP3T – September 16,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Recordings of past webinars </a:t>
            </a:r>
            <a:r>
              <a:rPr lang="en-US" dirty="0"/>
              <a:t>available </a:t>
            </a:r>
            <a:r>
              <a:rPr lang="en-US" dirty="0" smtClean="0"/>
              <a:t>at the above link</a:t>
            </a:r>
          </a:p>
          <a:p>
            <a:r>
              <a:rPr lang="en-US" dirty="0" smtClean="0"/>
              <a:t>Open-source tools </a:t>
            </a:r>
            <a:r>
              <a:rPr lang="en-US" dirty="0"/>
              <a:t>(</a:t>
            </a:r>
            <a:r>
              <a:rPr lang="en-US" dirty="0" smtClean="0">
                <a:hlinkClick r:id="rId5"/>
              </a:rPr>
              <a:t>www.synapse-energy.com/tools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Clean Power Plan Toolkit</a:t>
            </a:r>
          </a:p>
          <a:p>
            <a:pPr lvl="1"/>
            <a:r>
              <a:rPr lang="en-US" dirty="0" smtClean="0"/>
              <a:t>Clean Power Plan Planning Tool (CP3T)</a:t>
            </a:r>
          </a:p>
          <a:p>
            <a:pPr lvl="1"/>
            <a:r>
              <a:rPr lang="en-US" dirty="0" smtClean="0"/>
              <a:t>Coal Asset Valuation Tool (CAVT) </a:t>
            </a:r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i="1" dirty="0"/>
          </a:p>
          <a:p>
            <a:pPr lvl="2"/>
            <a:endParaRPr lang="en-US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4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Are Here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9381" y="1293873"/>
            <a:ext cx="8284456" cy="4857210"/>
          </a:xfrm>
        </p:spPr>
        <p:txBody>
          <a:bodyPr/>
          <a:lstStyle/>
          <a:p>
            <a:r>
              <a:rPr lang="en-US" sz="2400" dirty="0" smtClean="0"/>
              <a:t>Synapse was funded by the Energy Foundation to assist consumer advocates in reviewing EPA’s final Clean Power Plan</a:t>
            </a:r>
          </a:p>
          <a:p>
            <a:r>
              <a:rPr lang="en-US" sz="2400" dirty="0" smtClean="0"/>
              <a:t>The culmination of this work is our </a:t>
            </a:r>
            <a:r>
              <a:rPr lang="en-US" sz="2400" i="1" dirty="0" smtClean="0"/>
              <a:t>Clean Power Plan Handbook: A Consumer Advocate’s Guide to Understanding the Final Rule, </a:t>
            </a:r>
            <a:r>
              <a:rPr lang="en-US" sz="2400" dirty="0" smtClean="0"/>
              <a:t>which we are presenting today</a:t>
            </a:r>
          </a:p>
          <a:p>
            <a:r>
              <a:rPr lang="en-US" sz="2400" dirty="0" smtClean="0"/>
              <a:t>To date, we have also hosted two webinars exclusively for NASUCA members in which we: </a:t>
            </a:r>
          </a:p>
          <a:p>
            <a:pPr marL="685800" lvl="1" indent="-342900">
              <a:buAutoNum type="arabicParenR"/>
            </a:pPr>
            <a:r>
              <a:rPr lang="en-US" sz="2000" dirty="0" smtClean="0"/>
              <a:t>provided an in-depth overview of the final Clean Power Plan, and </a:t>
            </a:r>
          </a:p>
          <a:p>
            <a:pPr marL="685800" lvl="1" indent="-342900">
              <a:buAutoNum type="arabicParenR"/>
            </a:pPr>
            <a:r>
              <a:rPr lang="en-US" sz="2000" dirty="0" smtClean="0"/>
              <a:t>received feedback from NASUCA members on an early draft of the </a:t>
            </a:r>
            <a:r>
              <a:rPr lang="en-US" sz="2000" i="1" dirty="0" smtClean="0"/>
              <a:t>Handbook</a:t>
            </a:r>
          </a:p>
          <a:p>
            <a:endParaRPr lang="en-US" sz="2400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Clean Power Plan Handbook: A Consumer Advocate’s Guide to </a:t>
            </a:r>
            <a:r>
              <a:rPr lang="en-US" i="1" dirty="0" smtClean="0"/>
              <a:t>Understanding the </a:t>
            </a:r>
            <a:r>
              <a:rPr lang="en-US" i="1" dirty="0" smtClean="0"/>
              <a:t>Final Rule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44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1325" y="365127"/>
            <a:ext cx="7167165" cy="653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the Clean Power Plan Handbook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01324" y="1423555"/>
            <a:ext cx="8642675" cy="41990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914400" rtl="0" eaLnBrk="1" latinLnBrk="0" hangingPunct="1">
              <a:lnSpc>
                <a:spcPts val="26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Executive Summary </a:t>
            </a:r>
          </a:p>
          <a:p>
            <a:r>
              <a:rPr lang="en-US" sz="2800" b="1" dirty="0" smtClean="0"/>
              <a:t>Section 1: Introduction</a:t>
            </a:r>
          </a:p>
          <a:p>
            <a:r>
              <a:rPr lang="en-US" sz="2800" b="1" dirty="0" smtClean="0"/>
              <a:t>Section 2: Evolution of the Clean Power Plan</a:t>
            </a:r>
          </a:p>
          <a:p>
            <a:r>
              <a:rPr lang="en-US" sz="2800" b="1" dirty="0" smtClean="0"/>
              <a:t>Section 3: Notable changes to the final rule</a:t>
            </a:r>
          </a:p>
          <a:p>
            <a:r>
              <a:rPr lang="en-US" sz="2800" b="1" dirty="0" smtClean="0"/>
              <a:t>Section 4: Target setting</a:t>
            </a:r>
          </a:p>
          <a:p>
            <a:r>
              <a:rPr lang="en-US" sz="2800" b="1" dirty="0" smtClean="0"/>
              <a:t>Section 5: State compliance planning</a:t>
            </a:r>
          </a:p>
          <a:p>
            <a:r>
              <a:rPr lang="en-US" sz="2800" b="1" dirty="0" smtClean="0"/>
              <a:t>Section 6: Demonstrating compliance</a:t>
            </a:r>
          </a:p>
          <a:p>
            <a:r>
              <a:rPr lang="en-US" sz="2800" b="1" dirty="0" smtClean="0"/>
              <a:t>Section 7: EPA estimates of Clean Power Plan costs and benefits</a:t>
            </a:r>
          </a:p>
          <a:p>
            <a:r>
              <a:rPr lang="en-US" sz="2800" b="1" dirty="0" smtClean="0"/>
              <a:t>Section 8: Key issues for consumer advocates</a:t>
            </a:r>
          </a:p>
          <a:p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154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1325" y="365127"/>
            <a:ext cx="7167165" cy="653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the Clean Power Plan Handbook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324" y="1423555"/>
            <a:ext cx="8642675" cy="4199028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Executive Summary </a:t>
            </a:r>
          </a:p>
          <a:p>
            <a:r>
              <a:rPr lang="en-US" sz="2800" b="1" dirty="0" smtClean="0"/>
              <a:t>Section </a:t>
            </a:r>
            <a:r>
              <a:rPr lang="en-US" sz="2800" b="1" dirty="0" smtClean="0"/>
              <a:t>1: Introduction</a:t>
            </a:r>
          </a:p>
          <a:p>
            <a:r>
              <a:rPr lang="en-US" sz="2800" b="1" dirty="0" smtClean="0"/>
              <a:t>Section </a:t>
            </a:r>
            <a:r>
              <a:rPr lang="en-US" sz="2800" b="1" dirty="0" smtClean="0"/>
              <a:t>2: Evolution of the Clean Power Plan</a:t>
            </a: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Section </a:t>
            </a:r>
            <a:r>
              <a:rPr lang="en-US" sz="2800" b="1" u="sng" dirty="0" smtClean="0">
                <a:solidFill>
                  <a:srgbClr val="FF0000"/>
                </a:solidFill>
              </a:rPr>
              <a:t>3: Notable changes to the final </a:t>
            </a:r>
            <a:r>
              <a:rPr lang="en-US" sz="2800" b="1" u="sng" dirty="0" smtClean="0">
                <a:solidFill>
                  <a:srgbClr val="FF0000"/>
                </a:solidFill>
              </a:rPr>
              <a:t>rule</a:t>
            </a:r>
          </a:p>
          <a:p>
            <a:r>
              <a:rPr lang="en-US" sz="2800" b="1" dirty="0" smtClean="0"/>
              <a:t>Section 4: Target setting</a:t>
            </a:r>
          </a:p>
          <a:p>
            <a:r>
              <a:rPr lang="en-US" sz="2800" b="1" dirty="0" smtClean="0"/>
              <a:t>Section 5: State compliance planning</a:t>
            </a:r>
          </a:p>
          <a:p>
            <a:r>
              <a:rPr lang="en-US" sz="2800" b="1" dirty="0" smtClean="0"/>
              <a:t>Section 6: Demonstrating compliance</a:t>
            </a:r>
          </a:p>
          <a:p>
            <a:r>
              <a:rPr lang="en-US" sz="2800" b="1" dirty="0" smtClean="0"/>
              <a:t>Section 7: EPA estimates of Clean Power Plan costs and benefits</a:t>
            </a: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Section 8: Key issues for consumer advocates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endParaRPr lang="en-US" sz="2800" b="1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3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</a:t>
            </a:r>
            <a:br>
              <a:rPr lang="en-US" dirty="0" smtClean="0"/>
            </a:br>
            <a:r>
              <a:rPr lang="en-US" dirty="0" smtClean="0"/>
              <a:t>Notable Changes to the Final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8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 for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127" y="1366160"/>
            <a:ext cx="3022195" cy="46751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First date for compliance pushed back from 2020 to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Two additional years to complete final State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States still expected to demonstrate progress during an interim period through 2029 and must meet the final compliance targets by 2030</a:t>
            </a: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059" y="1484695"/>
            <a:ext cx="5937179" cy="455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7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 Path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325" y="1194955"/>
            <a:ext cx="8284456" cy="4982008"/>
          </a:xfrm>
        </p:spPr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rule </a:t>
            </a:r>
            <a:r>
              <a:rPr lang="en-US" dirty="0" smtClean="0"/>
              <a:t>establishes </a:t>
            </a:r>
            <a:r>
              <a:rPr lang="en-US" dirty="0"/>
              <a:t>a “glide path” that gradually steps down each state’s compliance target over the course of three interim compliance </a:t>
            </a:r>
            <a:r>
              <a:rPr lang="en-US" dirty="0" smtClean="0"/>
              <a:t>periods</a:t>
            </a:r>
          </a:p>
          <a:p>
            <a:r>
              <a:rPr lang="en-US" dirty="0" smtClean="0"/>
              <a:t>This </a:t>
            </a:r>
            <a:r>
              <a:rPr lang="en-US" dirty="0"/>
              <a:t>helps smooth out the “compliance cliff” </a:t>
            </a:r>
            <a:r>
              <a:rPr lang="en-US" dirty="0" smtClean="0"/>
              <a:t>of concern in some states where </a:t>
            </a:r>
            <a:r>
              <a:rPr lang="en-US" dirty="0"/>
              <a:t>significant reductions </a:t>
            </a:r>
            <a:r>
              <a:rPr lang="en-US" dirty="0" smtClean="0"/>
              <a:t>would have been </a:t>
            </a:r>
            <a:r>
              <a:rPr lang="en-US" dirty="0"/>
              <a:t>needed </a:t>
            </a:r>
            <a:r>
              <a:rPr lang="en-US" dirty="0" smtClean="0"/>
              <a:t>at </a:t>
            </a:r>
            <a:r>
              <a:rPr lang="en-US" dirty="0"/>
              <a:t>the beginning of the compliance </a:t>
            </a:r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www.synapse-energy.com  |  ©2015 Synapse Energy Economics Inc.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5389"/>
          <a:stretch/>
        </p:blipFill>
        <p:spPr>
          <a:xfrm>
            <a:off x="1354819" y="3049280"/>
            <a:ext cx="6577468" cy="346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60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PT">
  <a:themeElements>
    <a:clrScheme name="Custom 27">
      <a:dk1>
        <a:sysClr val="windowText" lastClr="000000"/>
      </a:dk1>
      <a:lt1>
        <a:sysClr val="window" lastClr="FFFFFF"/>
      </a:lt1>
      <a:dk2>
        <a:srgbClr val="2D3991"/>
      </a:dk2>
      <a:lt2>
        <a:srgbClr val="717073"/>
      </a:lt2>
      <a:accent1>
        <a:srgbClr val="5B9BD5"/>
      </a:accent1>
      <a:accent2>
        <a:srgbClr val="ED7D31"/>
      </a:accent2>
      <a:accent3>
        <a:srgbClr val="595959"/>
      </a:accent3>
      <a:accent4>
        <a:srgbClr val="EEB111"/>
      </a:accent4>
      <a:accent5>
        <a:srgbClr val="00549E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rgy Guide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4b54f95a-c392-4915-b50c-618f44f31247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F78587022F4419013A8A07848007E" ma:contentTypeVersion="1" ma:contentTypeDescription="Create a new document." ma:contentTypeScope="" ma:versionID="117763a7aba4069641c326733236adf9">
  <xsd:schema xmlns:xsd="http://www.w3.org/2001/XMLSchema" xmlns:xs="http://www.w3.org/2001/XMLSchema" xmlns:p="http://schemas.microsoft.com/office/2006/metadata/properties" xmlns:ns2="4b54f95a-c392-4915-b50c-618f44f31247" targetNamespace="http://schemas.microsoft.com/office/2006/metadata/properties" ma:root="true" ma:fieldsID="1fbff1f4a39622302fe098e13c6d823d" ns2:_="">
    <xsd:import namespace="4b54f95a-c392-4915-b50c-618f44f31247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4f95a-c392-4915-b50c-618f44f31247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Pre-review Notes"/>
                        <xsd:enumeration value="Completed Review Forms"/>
                        <xsd:enumeration value="Completed Review Notes"/>
                        <xsd:enumeration value="Planning"/>
                        <xsd:enumeration value="Analysis"/>
                        <xsd:enumeration value="Orientation Scheduling and Tracking"/>
                        <xsd:enumeration value="Orientation Materials"/>
                        <xsd:enumeration value="Orientation Process Planning"/>
                        <xsd:enumeration value="Consulting Skills"/>
                        <xsd:enumeration value="Newbie Buddy Program"/>
                        <xsd:enumeration value="Consulting Skills Training"/>
                        <xsd:enumeration value="Excel Training"/>
                        <xsd:enumeration value="First Day Schedule"/>
                        <xsd:enumeration value="Admin Logistic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4BCE88-2A84-4744-B719-B2F802A6AD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F8960-D074-4426-8C35-83A9A987A364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4b54f95a-c392-4915-b50c-618f44f31247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D6E978-C854-4E3F-A2FE-C0BAB0373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54f95a-c392-4915-b50c-618f44f312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PPT</Template>
  <TotalTime>421</TotalTime>
  <Words>2102</Words>
  <Application>Microsoft Office PowerPoint</Application>
  <PresentationFormat>On-screen Show (4:3)</PresentationFormat>
  <Paragraphs>216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template - PPT</vt:lpstr>
      <vt:lpstr>Clean Power Plan Handbook</vt:lpstr>
      <vt:lpstr>Synapse Energy Economics</vt:lpstr>
      <vt:lpstr>Why We Are Here Today</vt:lpstr>
      <vt:lpstr>Clean Power Plan Handbook: A Consumer Advocate’s Guide to Understanding the Final Rule</vt:lpstr>
      <vt:lpstr>Overview of the Clean Power Plan Handbook</vt:lpstr>
      <vt:lpstr>Overview of the Clean Power Plan Handbook</vt:lpstr>
      <vt:lpstr>Section 3:  Notable Changes to the Final Rule</vt:lpstr>
      <vt:lpstr>Timeline for Compliance</vt:lpstr>
      <vt:lpstr>Glide Path</vt:lpstr>
      <vt:lpstr>New Target Calculations</vt:lpstr>
      <vt:lpstr>Displacement Now Considered in Target Setting</vt:lpstr>
      <vt:lpstr>New Pathways for Compliance</vt:lpstr>
      <vt:lpstr>Emphasis on emissions trading</vt:lpstr>
      <vt:lpstr>Reliability</vt:lpstr>
      <vt:lpstr>Incentives for Early Action</vt:lpstr>
      <vt:lpstr>Community and Environmental Justice Concerns</vt:lpstr>
      <vt:lpstr>Section 8: Key Issues for Consumer Advocates</vt:lpstr>
      <vt:lpstr>Key Issues for Consumer Advocates</vt:lpstr>
      <vt:lpstr>Key Issues for Consumer Advocates (Cont.)</vt:lpstr>
      <vt:lpstr>Key Issues for Consumer Advocates (Cont.)</vt:lpstr>
      <vt:lpstr>Key Issues for Consumer Advocates (Cont.)</vt:lpstr>
      <vt:lpstr>Key Issues for Consumer Advocates (Cont.)</vt:lpstr>
      <vt:lpstr>Key Issues for Consumer Advocates (Cont.)</vt:lpstr>
      <vt:lpstr>Key Issues for Consumer Advocates (Cont.)</vt:lpstr>
      <vt:lpstr>Questions?</vt:lpstr>
      <vt:lpstr>Contact Information</vt:lpstr>
      <vt:lpstr>Resources</vt:lpstr>
      <vt:lpstr>Synapse Resources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Sarah Kuschner</dc:creator>
  <cp:lastModifiedBy>Sarah Jackson</cp:lastModifiedBy>
  <cp:revision>49</cp:revision>
  <cp:lastPrinted>2015-09-08T18:28:07Z</cp:lastPrinted>
  <dcterms:created xsi:type="dcterms:W3CDTF">2015-09-08T17:28:54Z</dcterms:created>
  <dcterms:modified xsi:type="dcterms:W3CDTF">2015-11-10T13:25:48Z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0x010100695F78587022F4419013A8A07848007E</vt:lpwstr>
  </property>
</Properties>
</file>