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300" r:id="rId4"/>
    <p:sldId id="290" r:id="rId5"/>
    <p:sldId id="301" r:id="rId6"/>
    <p:sldId id="303" r:id="rId7"/>
    <p:sldId id="302" r:id="rId8"/>
    <p:sldId id="304" r:id="rId9"/>
    <p:sldId id="305" r:id="rId10"/>
    <p:sldId id="312" r:id="rId11"/>
    <p:sldId id="306" r:id="rId12"/>
    <p:sldId id="308" r:id="rId13"/>
    <p:sldId id="310" r:id="rId14"/>
    <p:sldId id="260" r:id="rId15"/>
    <p:sldId id="313" r:id="rId16"/>
    <p:sldId id="314" r:id="rId17"/>
    <p:sldId id="272" r:id="rId18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324196"/>
            <a:ext cx="10640291" cy="4181302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FFC000"/>
                </a:solidFill>
                <a:latin typeface="+mn-lt"/>
              </a:rPr>
              <a:t>Surcharges, Trackers, and Risk:</a:t>
            </a:r>
            <a:br>
              <a:rPr lang="en-US" sz="4800" b="1" u="sng" dirty="0" smtClean="0">
                <a:solidFill>
                  <a:srgbClr val="FFC000"/>
                </a:solidFill>
                <a:latin typeface="+mn-lt"/>
              </a:rPr>
            </a:br>
            <a:r>
              <a:rPr lang="en-US" sz="4800" b="1" dirty="0">
                <a:solidFill>
                  <a:srgbClr val="FFC000"/>
                </a:solidFill>
                <a:latin typeface="+mn-lt"/>
              </a:rPr>
              <a:t>	</a:t>
            </a:r>
            <a:r>
              <a:rPr lang="en-US" sz="4000" b="1" dirty="0" smtClean="0">
                <a:solidFill>
                  <a:srgbClr val="FFC000"/>
                </a:solidFill>
                <a:latin typeface="+mn-lt"/>
              </a:rPr>
              <a:t>Strategy </a:t>
            </a:r>
            <a:r>
              <a:rPr lang="en-US" sz="4000" b="1" dirty="0">
                <a:solidFill>
                  <a:srgbClr val="FFC000"/>
                </a:solidFill>
                <a:latin typeface="+mn-lt"/>
              </a:rPr>
              <a:t>Guide </a:t>
            </a:r>
            <a:r>
              <a:rPr lang="en-US" sz="4000" b="1" dirty="0" smtClean="0">
                <a:solidFill>
                  <a:srgbClr val="FFC000"/>
                </a:solidFill>
                <a:latin typeface="+mn-lt"/>
              </a:rPr>
              <a:t>for Consumer Advocates</a:t>
            </a:r>
            <a:r>
              <a:rPr lang="en-US" sz="3100" b="1" dirty="0" smtClean="0">
                <a:latin typeface="+mn-lt"/>
              </a:rPr>
              <a:t/>
            </a:r>
            <a:br>
              <a:rPr lang="en-US" sz="3100" b="1" dirty="0" smtClean="0">
                <a:latin typeface="+mn-lt"/>
              </a:rPr>
            </a:br>
            <a:r>
              <a:rPr lang="en-US" sz="3100" dirty="0">
                <a:latin typeface="Arial Black" panose="020B0A04020102020204" pitchFamily="34" charset="0"/>
              </a:rPr>
              <a:t/>
            </a:r>
            <a:br>
              <a:rPr lang="en-US" sz="3100" dirty="0">
                <a:latin typeface="Arial Black" panose="020B0A04020102020204" pitchFamily="34" charset="0"/>
              </a:rPr>
            </a:br>
            <a:r>
              <a:rPr lang="en-US" sz="3100" dirty="0" smtClean="0">
                <a:latin typeface="Arial Black" panose="020B0A04020102020204" pitchFamily="34" charset="0"/>
              </a:rPr>
              <a:t>		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NASUCA Annual Meeting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Austin, Texas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10, 2015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21876"/>
            <a:ext cx="10058400" cy="976744"/>
          </a:xfrm>
        </p:spPr>
        <p:txBody>
          <a:bodyPr>
            <a:normAutofit/>
          </a:bodyPr>
          <a:lstStyle/>
          <a:p>
            <a:r>
              <a:rPr lang="en-US" sz="28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20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B. Coffman</a:t>
            </a:r>
          </a:p>
          <a:p>
            <a:r>
              <a:rPr lang="en-US" sz="20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19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Advocate / Energy </a:t>
            </a:r>
            <a:r>
              <a:rPr lang="en-US" sz="19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9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onsultant</a:t>
            </a:r>
            <a:endParaRPr lang="en-US" sz="1900" b="1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3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Typically, a utility will admit that the purpose of a requested surcharge is to increase “revenue stability”.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Translation</a:t>
            </a:r>
            <a:r>
              <a:rPr lang="en-US" sz="2400" dirty="0"/>
              <a:t>: Rate volatility would now be borne by consumers, 	</a:t>
            </a:r>
          </a:p>
          <a:p>
            <a:pPr marL="1071400" lvl="6" indent="0">
              <a:buNone/>
            </a:pPr>
            <a:r>
              <a:rPr lang="en-US" sz="2400" dirty="0"/>
              <a:t>      rather than be managed by the utility.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95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Utility Claim and Counter-Argument: 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tx1"/>
                </a:solidFill>
              </a:rPr>
              <a:t>General </a:t>
            </a:r>
            <a:r>
              <a:rPr lang="en-US" sz="4000" dirty="0">
                <a:solidFill>
                  <a:schemeClr val="tx1"/>
                </a:solidFill>
              </a:rPr>
              <a:t>Rate Cases are Too Expensive to Litigate.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Some Utilities Claim: “Surcharges and trackers save money for consumers by spreading out the frequency of general rate cases and thus reducing rate case expense, which is passed on to consumers.”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932688" lvl="2" indent="-4572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</a:rPr>
              <a:t>Reality: Rate cases </a:t>
            </a:r>
            <a:r>
              <a:rPr lang="en-US" sz="2400" dirty="0" smtClean="0">
                <a:solidFill>
                  <a:srgbClr val="0070C0"/>
                </a:solidFill>
              </a:rPr>
              <a:t>result in MUCH </a:t>
            </a:r>
            <a:r>
              <a:rPr lang="en-US" sz="2400" dirty="0" smtClean="0">
                <a:solidFill>
                  <a:srgbClr val="0070C0"/>
                </a:solidFill>
              </a:rPr>
              <a:t>more </a:t>
            </a:r>
            <a:r>
              <a:rPr lang="en-US" sz="2400" dirty="0" smtClean="0">
                <a:solidFill>
                  <a:srgbClr val="0070C0"/>
                </a:solidFill>
              </a:rPr>
              <a:t>consumer </a:t>
            </a:r>
            <a:r>
              <a:rPr lang="en-US" sz="2400" dirty="0" smtClean="0">
                <a:solidFill>
                  <a:srgbClr val="0070C0"/>
                </a:solidFill>
              </a:rPr>
              <a:t>savings </a:t>
            </a:r>
            <a:r>
              <a:rPr lang="en-US" sz="2400" dirty="0" smtClean="0">
                <a:solidFill>
                  <a:srgbClr val="0070C0"/>
                </a:solidFill>
              </a:rPr>
              <a:t>than </a:t>
            </a:r>
            <a:r>
              <a:rPr lang="en-US" sz="2400" dirty="0" smtClean="0">
                <a:solidFill>
                  <a:srgbClr val="0070C0"/>
                </a:solidFill>
              </a:rPr>
              <a:t>rate case expense </a:t>
            </a:r>
            <a:r>
              <a:rPr lang="en-US" sz="2400" dirty="0" smtClean="0">
                <a:solidFill>
                  <a:srgbClr val="0070C0"/>
                </a:solidFill>
              </a:rPr>
              <a:t>costs. </a:t>
            </a:r>
          </a:p>
          <a:p>
            <a:pPr marL="475488" lvl="2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 marL="932688" lvl="2" indent="-4572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</a:rPr>
              <a:t>Typically</a:t>
            </a:r>
            <a:r>
              <a:rPr lang="en-US" sz="2400" dirty="0" smtClean="0">
                <a:solidFill>
                  <a:srgbClr val="0070C0"/>
                </a:solidFill>
              </a:rPr>
              <a:t>, in a general rate case, the original requested revenue requirement is slashed after a full and thorough </a:t>
            </a:r>
            <a:r>
              <a:rPr lang="en-US" sz="2400" dirty="0" smtClean="0">
                <a:solidFill>
                  <a:srgbClr val="0070C0"/>
                </a:solidFill>
              </a:rPr>
              <a:t>audit.  </a:t>
            </a:r>
            <a:r>
              <a:rPr lang="en-US" sz="2400" dirty="0" smtClean="0">
                <a:solidFill>
                  <a:srgbClr val="0070C0"/>
                </a:solidFill>
              </a:rPr>
              <a:t>The final commission decision is often lowered by as much as 50</a:t>
            </a:r>
            <a:r>
              <a:rPr lang="en-US" sz="2400" dirty="0" smtClean="0">
                <a:solidFill>
                  <a:srgbClr val="0070C0"/>
                </a:solidFill>
              </a:rPr>
              <a:t>%.</a:t>
            </a:r>
          </a:p>
          <a:p>
            <a:pPr marL="475488" lvl="2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 marL="932688" lvl="2" indent="-4572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</a:rPr>
              <a:t>Example: 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             	A</a:t>
            </a:r>
            <a:r>
              <a:rPr lang="en-US" sz="2400" dirty="0" smtClean="0">
                <a:solidFill>
                  <a:srgbClr val="0070C0"/>
                </a:solidFill>
              </a:rPr>
              <a:t>nnual </a:t>
            </a:r>
            <a:r>
              <a:rPr lang="en-US" sz="2400" dirty="0" smtClean="0">
                <a:solidFill>
                  <a:srgbClr val="0070C0"/>
                </a:solidFill>
              </a:rPr>
              <a:t>revenue requirement increase requested    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$134 million</a:t>
            </a:r>
          </a:p>
          <a:p>
            <a:pPr marL="475488" lvl="2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	Final </a:t>
            </a:r>
            <a:r>
              <a:rPr lang="en-US" sz="2400" dirty="0" smtClean="0">
                <a:solidFill>
                  <a:srgbClr val="0070C0"/>
                </a:solidFill>
              </a:rPr>
              <a:t>decision            	      </a:t>
            </a:r>
            <a:r>
              <a:rPr lang="en-US" sz="2400" dirty="0" smtClean="0">
                <a:solidFill>
                  <a:srgbClr val="0070C0"/>
                </a:solidFill>
              </a:rPr>
              <a:t>	          </a:t>
            </a:r>
            <a:r>
              <a:rPr lang="en-US" sz="2400" dirty="0" smtClean="0">
                <a:solidFill>
                  <a:srgbClr val="0070C0"/>
                </a:solidFill>
              </a:rPr>
              <a:t>	             </a:t>
            </a:r>
            <a:r>
              <a:rPr lang="en-US" sz="2400" u="sng" dirty="0" smtClean="0">
                <a:solidFill>
                  <a:srgbClr val="0070C0"/>
                </a:solidFill>
              </a:rPr>
              <a:t>74 million</a:t>
            </a:r>
          </a:p>
          <a:p>
            <a:pPr marL="475488" lvl="2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		</a:t>
            </a:r>
            <a:r>
              <a:rPr lang="en-US" sz="2400" dirty="0" smtClean="0">
                <a:solidFill>
                  <a:srgbClr val="0070C0"/>
                </a:solidFill>
              </a:rPr>
              <a:t>Rate </a:t>
            </a:r>
            <a:r>
              <a:rPr lang="en-US" sz="2400" dirty="0" smtClean="0">
                <a:solidFill>
                  <a:srgbClr val="0070C0"/>
                </a:solidFill>
              </a:rPr>
              <a:t>Case Savings to Consumers =         </a:t>
            </a:r>
            <a:r>
              <a:rPr lang="en-US" sz="2400" dirty="0" smtClean="0">
                <a:solidFill>
                  <a:srgbClr val="0070C0"/>
                </a:solidFill>
              </a:rPr>
              <a:t>	             </a:t>
            </a:r>
            <a:r>
              <a:rPr lang="en-US" sz="2400" dirty="0" smtClean="0">
                <a:solidFill>
                  <a:srgbClr val="0070C0"/>
                </a:solidFill>
              </a:rPr>
              <a:t>60 </a:t>
            </a:r>
            <a:r>
              <a:rPr lang="en-US" sz="2400" dirty="0" smtClean="0">
                <a:solidFill>
                  <a:srgbClr val="0070C0"/>
                </a:solidFill>
              </a:rPr>
              <a:t>million</a:t>
            </a:r>
          </a:p>
          <a:p>
            <a:pPr marL="475488" lvl="2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 marL="475488" lvl="2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			Compared to Utility’s Rate Case Expense =  </a:t>
            </a:r>
            <a:r>
              <a:rPr lang="en-US" sz="2400" dirty="0" smtClean="0">
                <a:solidFill>
                  <a:srgbClr val="0070C0"/>
                </a:solidFill>
              </a:rPr>
              <a:t>    </a:t>
            </a:r>
            <a:r>
              <a:rPr lang="en-US" sz="2400" dirty="0" smtClean="0">
                <a:solidFill>
                  <a:srgbClr val="0070C0"/>
                </a:solidFill>
              </a:rPr>
              <a:t>4 million</a:t>
            </a:r>
          </a:p>
        </p:txBody>
      </p:sp>
    </p:spTree>
    <p:extLst>
      <p:ext uri="{BB962C8B-B14F-4D97-AF65-F5344CB8AC3E}">
        <p14:creationId xmlns:p14="http://schemas.microsoft.com/office/powerpoint/2010/main" val="4164410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Utility Claim and Counter-Argument : </a:t>
            </a:r>
            <a:br>
              <a:rPr lang="en-US" dirty="0"/>
            </a:br>
            <a:r>
              <a:rPr lang="en-US" sz="3600" dirty="0" smtClean="0">
                <a:solidFill>
                  <a:schemeClr val="tx1"/>
                </a:solidFill>
              </a:rPr>
              <a:t>Surcharges Smooth Out Rate Increases and Reduce Rate Shock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	</a:t>
            </a:r>
            <a:r>
              <a:rPr lang="en-US" sz="3000" dirty="0" smtClean="0">
                <a:solidFill>
                  <a:srgbClr val="FF0000"/>
                </a:solidFill>
              </a:rPr>
              <a:t>“Surcharges create more frequent but smaller rate 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	changes, avoiding sharp increases at one time.   Ratepayers 	won’t get so upset.”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marL="932688" lvl="2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</a:rPr>
              <a:t>Reality: General rate cases involve many moving parts; increases are offset by decreases.   With all </a:t>
            </a:r>
            <a:r>
              <a:rPr lang="en-US" sz="2000" dirty="0">
                <a:solidFill>
                  <a:srgbClr val="0070C0"/>
                </a:solidFill>
              </a:rPr>
              <a:t>revenue requirement factors </a:t>
            </a:r>
            <a:r>
              <a:rPr lang="en-US" sz="2000" dirty="0" smtClean="0">
                <a:solidFill>
                  <a:srgbClr val="0070C0"/>
                </a:solidFill>
              </a:rPr>
              <a:t>scrutinized at one time, disallowances are more likely.  </a:t>
            </a:r>
          </a:p>
          <a:p>
            <a:pPr marL="475488" lvl="2" indent="0" algn="just"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932688" lvl="2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</a:rPr>
              <a:t>Frog in a slowly warming pot.  Death by a thousand cuts.</a:t>
            </a:r>
          </a:p>
          <a:p>
            <a:pPr marL="475488" lvl="2" indent="0" algn="just"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932688" lvl="2" indent="-4572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</a:rPr>
              <a:t>When there’s a full rate case audit, revenue requirement decreases sometimes occur.</a:t>
            </a:r>
          </a:p>
          <a:p>
            <a:pPr marL="475488" lvl="2" indent="0">
              <a:buNone/>
            </a:pPr>
            <a:endParaRPr lang="en-US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99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Utility Claim and Counter-Argument : </a:t>
            </a:r>
            <a:br>
              <a:rPr lang="en-US" dirty="0"/>
            </a:br>
            <a:r>
              <a:rPr lang="en-US" sz="3600" dirty="0" smtClean="0">
                <a:solidFill>
                  <a:schemeClr val="tx1"/>
                </a:solidFill>
              </a:rPr>
              <a:t>Everybody’s Doing it.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	</a:t>
            </a:r>
            <a:r>
              <a:rPr lang="en-US" sz="3000" dirty="0" smtClean="0">
                <a:solidFill>
                  <a:srgbClr val="FF0000"/>
                </a:solidFill>
              </a:rPr>
              <a:t>“Surcharges and trackers have become ubiquitous.  This is 	the new, modern way to do things.”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marL="932688" lvl="2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</a:rPr>
              <a:t>Bandwagon Fallacy:  Just because </a:t>
            </a:r>
            <a:r>
              <a:rPr lang="en-US" sz="2000" dirty="0" smtClean="0">
                <a:solidFill>
                  <a:srgbClr val="0070C0"/>
                </a:solidFill>
              </a:rPr>
              <a:t>Billy </a:t>
            </a:r>
            <a:r>
              <a:rPr lang="en-US" sz="2000" dirty="0" smtClean="0">
                <a:solidFill>
                  <a:srgbClr val="0070C0"/>
                </a:solidFill>
              </a:rPr>
              <a:t>jumped off a cliff . . . 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475488" lvl="2" indent="0" algn="just"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932688" lvl="2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</a:rPr>
              <a:t>Challenge “Checklist” approach to modern regulation</a:t>
            </a:r>
          </a:p>
          <a:p>
            <a:pPr marL="475488" lvl="2" indent="0" algn="just"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932688" lvl="2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</a:rPr>
              <a:t>Check the details of the “comparable companies” that have supposedly have similar surcharges 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475488" lvl="2" indent="0" algn="just">
              <a:buNone/>
            </a:pPr>
            <a:endParaRPr lang="en-US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Ways to mitigate the harm to </a:t>
            </a:r>
            <a:r>
              <a:rPr lang="en-US" sz="4000" dirty="0" smtClean="0"/>
              <a:t>consumers: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sz="2400" dirty="0" smtClean="0"/>
              <a:t>Strictly </a:t>
            </a:r>
            <a:r>
              <a:rPr lang="en-US" sz="2400" dirty="0" smtClean="0"/>
              <a:t>define specific scope of surcharge recovery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	Limit </a:t>
            </a:r>
            <a:r>
              <a:rPr lang="en-US" sz="2400" dirty="0" smtClean="0"/>
              <a:t>the number of potential surcharges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	Duration </a:t>
            </a:r>
            <a:r>
              <a:rPr lang="en-US" sz="2400" dirty="0" smtClean="0"/>
              <a:t>for surcharge program should not be indefinite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	Mechanics </a:t>
            </a:r>
            <a:r>
              <a:rPr lang="en-US" sz="2400" dirty="0" smtClean="0"/>
              <a:t>of surcharge should </a:t>
            </a:r>
            <a:r>
              <a:rPr lang="en-US" sz="2400" dirty="0" smtClean="0"/>
              <a:t>be designed to benefit </a:t>
            </a:r>
            <a:r>
              <a:rPr lang="en-US" sz="2400" dirty="0" smtClean="0"/>
              <a:t>ratepayers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	Avoid </a:t>
            </a:r>
            <a:r>
              <a:rPr lang="en-US" sz="2400" dirty="0" smtClean="0"/>
              <a:t>approval of surcharges in settlements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	</a:t>
            </a:r>
            <a:r>
              <a:rPr lang="en-US" sz="2400" dirty="0"/>
              <a:t>F</a:t>
            </a:r>
            <a:r>
              <a:rPr lang="en-US" sz="2400" dirty="0" smtClean="0"/>
              <a:t>ull </a:t>
            </a:r>
            <a:r>
              <a:rPr lang="en-US" sz="2400" dirty="0" smtClean="0"/>
              <a:t>and detailed audit should </a:t>
            </a:r>
            <a:r>
              <a:rPr lang="en-US" sz="2400" dirty="0" smtClean="0"/>
              <a:t>be </a:t>
            </a:r>
            <a:r>
              <a:rPr lang="en-US" sz="2400" dirty="0" smtClean="0"/>
              <a:t>conducted of surcharged costs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871400" lvl="5" indent="0">
              <a:buNone/>
            </a:pPr>
            <a:r>
              <a:rPr lang="en-US" dirty="0" smtClean="0"/>
              <a:t>-</a:t>
            </a:r>
            <a:r>
              <a:rPr lang="en-US" b="1" dirty="0"/>
              <a:t>AARP Report: Utility Surcharges, Fees Frustrate Consumers and Short Cut Consumer </a:t>
            </a:r>
            <a:r>
              <a:rPr lang="en-US" b="1" dirty="0" smtClean="0"/>
              <a:t>Protections (Larkin &amp; Associates, 2012)</a:t>
            </a:r>
            <a:endParaRPr lang="en-US" b="1" dirty="0"/>
          </a:p>
          <a:p>
            <a:pPr marL="871400" lvl="5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782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</a:t>
            </a:r>
            <a:r>
              <a:rPr lang="en-US" sz="2200" dirty="0" smtClean="0"/>
              <a:t>f you are losing the battle, how to mitigate the serious damage to consumers:</a:t>
            </a:r>
            <a:br>
              <a:rPr lang="en-US" sz="2200" dirty="0" smtClean="0"/>
            </a:br>
            <a:r>
              <a:rPr lang="en-US" dirty="0" smtClean="0"/>
              <a:t>Creative Surcharge Design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buSzPct val="152000"/>
              <a:buFont typeface="Arial" panose="020B0604020202020204" pitchFamily="34" charset="0"/>
              <a:buChar char="•"/>
            </a:pPr>
            <a:r>
              <a:rPr lang="en-US" dirty="0" smtClean="0"/>
              <a:t> Surcharge </a:t>
            </a:r>
            <a:r>
              <a:rPr lang="en-US" u="sng" dirty="0"/>
              <a:t>S</a:t>
            </a:r>
            <a:r>
              <a:rPr lang="en-US" u="sng" dirty="0" smtClean="0"/>
              <a:t>unsets</a:t>
            </a:r>
            <a:r>
              <a:rPr lang="en-US" dirty="0" smtClean="0"/>
              <a:t>—</a:t>
            </a:r>
            <a:r>
              <a:rPr lang="en-US" dirty="0" smtClean="0"/>
              <a:t>recognizing </a:t>
            </a:r>
            <a:r>
              <a:rPr lang="en-US" dirty="0" smtClean="0"/>
              <a:t>that a problem is </a:t>
            </a:r>
            <a:r>
              <a:rPr lang="en-US" dirty="0" smtClean="0"/>
              <a:t>temporary in nature</a:t>
            </a:r>
          </a:p>
          <a:p>
            <a:pPr lvl="1">
              <a:buClr>
                <a:schemeClr val="accent3"/>
              </a:buClr>
              <a:buSzPct val="152000"/>
              <a:buFont typeface="Wingdings" panose="05000000000000000000" pitchFamily="2" charset="2"/>
              <a:buChar char="Ø"/>
            </a:pPr>
            <a:r>
              <a:rPr lang="en-US" dirty="0" smtClean="0"/>
              <a:t>N</a:t>
            </a:r>
            <a:r>
              <a:rPr lang="en-US" dirty="0" smtClean="0"/>
              <a:t>ext general rate case.</a:t>
            </a:r>
            <a:endParaRPr lang="en-US" dirty="0" smtClean="0"/>
          </a:p>
          <a:p>
            <a:pPr>
              <a:buClr>
                <a:schemeClr val="accent3"/>
              </a:buClr>
              <a:buSzPct val="152000"/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u="sng" dirty="0" smtClean="0"/>
              <a:t>Full </a:t>
            </a:r>
            <a:r>
              <a:rPr lang="en-US" u="sng" dirty="0"/>
              <a:t>U</a:t>
            </a:r>
            <a:r>
              <a:rPr lang="en-US" u="sng" dirty="0" smtClean="0"/>
              <a:t>tility Rate </a:t>
            </a:r>
            <a:r>
              <a:rPr lang="en-US" u="sng" dirty="0"/>
              <a:t>C</a:t>
            </a:r>
            <a:r>
              <a:rPr lang="en-US" u="sng" dirty="0" smtClean="0"/>
              <a:t>ases, at Regular </a:t>
            </a:r>
            <a:r>
              <a:rPr lang="en-US" u="sng" dirty="0"/>
              <a:t>I</a:t>
            </a:r>
            <a:r>
              <a:rPr lang="en-US" u="sng" dirty="0" smtClean="0"/>
              <a:t>ntervals </a:t>
            </a:r>
          </a:p>
          <a:p>
            <a:pPr lvl="1">
              <a:buClr>
                <a:schemeClr val="accent3"/>
              </a:buClr>
              <a:buSzPct val="152000"/>
              <a:buFont typeface="Wingdings" panose="05000000000000000000" pitchFamily="2" charset="2"/>
              <a:buChar char="Ø"/>
            </a:pPr>
            <a:r>
              <a:rPr lang="en-US" dirty="0"/>
              <a:t> R</a:t>
            </a:r>
            <a:r>
              <a:rPr lang="en-US" dirty="0" smtClean="0"/>
              <a:t>equirement </a:t>
            </a:r>
            <a:r>
              <a:rPr lang="en-US" dirty="0"/>
              <a:t>for surcharge </a:t>
            </a:r>
            <a:r>
              <a:rPr lang="en-US" dirty="0" smtClean="0"/>
              <a:t>eligibility (i.e</a:t>
            </a:r>
            <a:r>
              <a:rPr lang="en-US" dirty="0"/>
              <a:t>., every 3 </a:t>
            </a:r>
            <a:r>
              <a:rPr lang="en-US" dirty="0" smtClean="0"/>
              <a:t>years after a surcharge has been authorized)</a:t>
            </a:r>
          </a:p>
          <a:p>
            <a:pPr lvl="1">
              <a:buClr>
                <a:schemeClr val="accent3"/>
              </a:buClr>
              <a:buSzPct val="152000"/>
              <a:buFont typeface="Wingdings" panose="05000000000000000000" pitchFamily="2" charset="2"/>
              <a:buChar char="Ø"/>
            </a:pPr>
            <a:r>
              <a:rPr lang="en-US" dirty="0" smtClean="0"/>
              <a:t> Utility should bear the burden of proof for entire cost of service</a:t>
            </a:r>
            <a:endParaRPr lang="en-US" dirty="0"/>
          </a:p>
          <a:p>
            <a:pPr>
              <a:buClr>
                <a:schemeClr val="accent3"/>
              </a:buClr>
              <a:buSzPct val="152000"/>
              <a:buFont typeface="Arial" panose="020B0604020202020204" pitchFamily="34" charset="0"/>
              <a:buChar char="•"/>
            </a:pPr>
            <a:r>
              <a:rPr lang="en-US" dirty="0" smtClean="0"/>
              <a:t> Conduct “</a:t>
            </a:r>
            <a:r>
              <a:rPr lang="en-US" u="sng" dirty="0" smtClean="0"/>
              <a:t>Earnings Tests</a:t>
            </a:r>
            <a:r>
              <a:rPr lang="en-US" dirty="0" smtClean="0"/>
              <a:t>” at regular intervals to avoid over-earnings</a:t>
            </a:r>
            <a:endParaRPr lang="en-US" dirty="0" smtClean="0"/>
          </a:p>
          <a:p>
            <a:pPr>
              <a:buClr>
                <a:schemeClr val="accent3"/>
              </a:buClr>
              <a:buSzPct val="152000"/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u="sng" dirty="0" smtClean="0"/>
              <a:t>Risk </a:t>
            </a:r>
            <a:r>
              <a:rPr lang="en-US" u="sng" dirty="0" smtClean="0"/>
              <a:t>Sharing </a:t>
            </a:r>
            <a:r>
              <a:rPr lang="en-US" dirty="0" smtClean="0"/>
              <a:t>(i.e., </a:t>
            </a:r>
            <a:r>
              <a:rPr lang="en-US" dirty="0" smtClean="0"/>
              <a:t>50%/50%)</a:t>
            </a:r>
          </a:p>
          <a:p>
            <a:pPr lvl="1">
              <a:buClr>
                <a:schemeClr val="accent3"/>
              </a:buClr>
              <a:buSzPct val="152000"/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Certain percentage of surcharge costs to be embedded in base rates</a:t>
            </a:r>
          </a:p>
          <a:p>
            <a:pPr lvl="1">
              <a:buClr>
                <a:schemeClr val="accent3"/>
              </a:buClr>
              <a:buSzPct val="152000"/>
              <a:buFont typeface="Wingdings" panose="05000000000000000000" pitchFamily="2" charset="2"/>
              <a:buChar char="Ø"/>
            </a:pPr>
            <a:r>
              <a:rPr lang="en-US" dirty="0" smtClean="0"/>
              <a:t> Must be a meaningful amount, in order to give utility some “skin in the game”</a:t>
            </a:r>
            <a:endParaRPr lang="en-US" dirty="0" smtClean="0"/>
          </a:p>
          <a:p>
            <a:pPr>
              <a:buClr>
                <a:schemeClr val="accent3"/>
              </a:buClr>
              <a:buSzPct val="152000"/>
              <a:buFont typeface="Arial" panose="020B0604020202020204" pitchFamily="34" charset="0"/>
              <a:buChar char="•"/>
            </a:pPr>
            <a:r>
              <a:rPr lang="en-US" dirty="0" smtClean="0"/>
              <a:t> Downward </a:t>
            </a:r>
            <a:r>
              <a:rPr lang="en-US" u="sng" dirty="0"/>
              <a:t>adjustment </a:t>
            </a:r>
            <a:r>
              <a:rPr lang="en-US" u="sng" dirty="0" smtClean="0"/>
              <a:t>to </a:t>
            </a:r>
            <a:r>
              <a:rPr lang="en-US" u="sng" dirty="0" smtClean="0"/>
              <a:t>utility’s authorized ROE </a:t>
            </a:r>
            <a:r>
              <a:rPr lang="en-US" dirty="0" smtClean="0"/>
              <a:t>to recognize reduction in business risk</a:t>
            </a:r>
          </a:p>
          <a:p>
            <a:pPr lvl="1">
              <a:buClr>
                <a:schemeClr val="accent3"/>
              </a:buClr>
              <a:buSzPct val="152000"/>
              <a:buFont typeface="Wingdings" panose="05000000000000000000" pitchFamily="2" charset="2"/>
              <a:buChar char="Ø"/>
            </a:pPr>
            <a:r>
              <a:rPr lang="en-US" dirty="0" smtClean="0"/>
              <a:t> Set </a:t>
            </a:r>
            <a:r>
              <a:rPr lang="en-US" dirty="0"/>
              <a:t>amount (i.e., 115 basis points)</a:t>
            </a:r>
          </a:p>
          <a:p>
            <a:pPr lvl="1">
              <a:buClr>
                <a:schemeClr val="accent3"/>
              </a:buClr>
              <a:buSzPct val="152000"/>
              <a:buFont typeface="Wingdings" panose="05000000000000000000" pitchFamily="2" charset="2"/>
              <a:buChar char="Ø"/>
            </a:pPr>
            <a:r>
              <a:rPr lang="en-US" dirty="0" smtClean="0"/>
              <a:t> Determined at the onset, to be applied in each subsequent general rate case during surcharge</a:t>
            </a:r>
            <a:endParaRPr lang="en-US" dirty="0"/>
          </a:p>
          <a:p>
            <a:pPr marL="0" indent="0">
              <a:buClr>
                <a:schemeClr val="accent3"/>
              </a:buClr>
              <a:buSzPct val="21200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83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Debate Focused on Risk /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 much Control does the </a:t>
            </a:r>
            <a:r>
              <a:rPr lang="en-US" sz="2800" b="1" dirty="0" smtClean="0"/>
              <a:t>Utility</a:t>
            </a:r>
            <a:r>
              <a:rPr lang="en-US" sz="2800" dirty="0" smtClean="0"/>
              <a:t> Have over Surcharge </a:t>
            </a:r>
            <a:r>
              <a:rPr lang="en-US" sz="2800" dirty="0"/>
              <a:t>C</a:t>
            </a:r>
            <a:r>
              <a:rPr lang="en-US" sz="2800" dirty="0" smtClean="0"/>
              <a:t>osts?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B0F0"/>
                </a:solidFill>
              </a:rPr>
              <a:t>   Management will almost always have some control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B0F0"/>
                </a:solidFill>
              </a:rPr>
              <a:t>   If Infrastructure Costs are involved, the Utility will have considerable control</a:t>
            </a:r>
          </a:p>
          <a:p>
            <a:pPr marL="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800" dirty="0" smtClean="0"/>
              <a:t>How </a:t>
            </a:r>
            <a:r>
              <a:rPr lang="en-US" sz="2800" dirty="0"/>
              <a:t>much Control </a:t>
            </a:r>
            <a:r>
              <a:rPr lang="en-US" sz="2800" dirty="0" smtClean="0"/>
              <a:t>do </a:t>
            </a:r>
            <a:r>
              <a:rPr lang="en-US" sz="2800" b="1" dirty="0" smtClean="0"/>
              <a:t>Consumers</a:t>
            </a:r>
            <a:r>
              <a:rPr lang="en-US" sz="2800" dirty="0" smtClean="0"/>
              <a:t> Have </a:t>
            </a:r>
            <a:r>
              <a:rPr lang="en-US" sz="2800" dirty="0"/>
              <a:t>over Surcharge Costs</a:t>
            </a:r>
            <a:r>
              <a:rPr lang="en-US" sz="2800" dirty="0" smtClean="0"/>
              <a:t>?</a:t>
            </a:r>
          </a:p>
          <a:p>
            <a:pPr marL="822960" lvl="4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B0F0"/>
                </a:solidFill>
              </a:rPr>
              <a:t>Little to None!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Compare these levels of Control to set Risk Sharing Percentages!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98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B.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Coffman – How to Reach Me: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01168" lvl="1" indent="0">
              <a:buNone/>
            </a:pPr>
            <a:r>
              <a:rPr lang="en-US" sz="4800" dirty="0" smtClean="0"/>
              <a:t>(573) 424-6779</a:t>
            </a:r>
          </a:p>
          <a:p>
            <a:pPr marL="201168" lvl="1" indent="0">
              <a:buNone/>
            </a:pPr>
            <a:endParaRPr lang="en-US" sz="4800" dirty="0" smtClean="0"/>
          </a:p>
          <a:p>
            <a:pPr marL="201168" lvl="1" indent="0">
              <a:buNone/>
            </a:pPr>
            <a:r>
              <a:rPr lang="en-US" sz="4800" dirty="0" smtClean="0"/>
              <a:t>john@johncoffman.net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887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59317"/>
          </a:xfrm>
        </p:spPr>
        <p:txBody>
          <a:bodyPr>
            <a:normAutofit/>
          </a:bodyPr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0488"/>
            <a:ext cx="10058400" cy="4048606"/>
          </a:xfrm>
        </p:spPr>
        <p:txBody>
          <a:bodyPr/>
          <a:lstStyle/>
          <a:p>
            <a:pPr marL="871400" lvl="5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1400" lvl="5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views expressed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presentation are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my own individual observations,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should not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necessarily be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attributed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any entity that I represent.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1400" lvl="5" indent="0">
              <a:buNone/>
            </a:pP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1400" lvl="5" indent="0">
              <a:buNone/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1400" lvl="5" indent="0">
              <a:buNone/>
            </a:pP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1400" lvl="5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155" y="3984566"/>
            <a:ext cx="4581525" cy="1083857"/>
          </a:xfrm>
          <a:prstGeom prst="rect">
            <a:avLst/>
          </a:prstGeom>
        </p:spPr>
      </p:pic>
      <p:pic>
        <p:nvPicPr>
          <p:cNvPr id="5" name="Picture 2" descr="C:\Users\jbriesemeister.DC1\Pictures\msuc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1" y="4067004"/>
            <a:ext cx="4330931" cy="180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97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Surcharge</a:t>
            </a:r>
            <a:r>
              <a:rPr lang="en-US" sz="2400" dirty="0" smtClean="0"/>
              <a:t>:  Method of changing utility rates in-between full cost of service rate cases by a public utility commission, without a review of all relevant cost of service </a:t>
            </a:r>
            <a:r>
              <a:rPr lang="en-US" sz="2400" dirty="0"/>
              <a:t>factors</a:t>
            </a:r>
            <a:r>
              <a:rPr lang="en-US" sz="2400" dirty="0" smtClean="0"/>
              <a:t>, on </a:t>
            </a:r>
            <a:r>
              <a:rPr lang="en-US" sz="2400" dirty="0"/>
              <a:t>a single-issue basis or in </a:t>
            </a:r>
            <a:r>
              <a:rPr lang="en-US" sz="2400" dirty="0" smtClean="0"/>
              <a:t>some other </a:t>
            </a:r>
            <a:r>
              <a:rPr lang="en-US" sz="2400" dirty="0"/>
              <a:t>piecemeal </a:t>
            </a:r>
            <a:r>
              <a:rPr lang="en-US" sz="2400" dirty="0" smtClean="0"/>
              <a:t>fashion. (See also Riders; Adjustment Mechanisms).</a:t>
            </a:r>
            <a:endParaRPr lang="en-US" sz="2400" dirty="0"/>
          </a:p>
          <a:p>
            <a:r>
              <a:rPr lang="en-US" sz="2400" u="sng" dirty="0" smtClean="0"/>
              <a:t>Tracker</a:t>
            </a:r>
            <a:r>
              <a:rPr lang="en-US" sz="2400" dirty="0" smtClean="0"/>
              <a:t>:  </a:t>
            </a:r>
            <a:r>
              <a:rPr lang="en-US" sz="2400" dirty="0"/>
              <a:t>A</a:t>
            </a:r>
            <a:r>
              <a:rPr lang="en-US" sz="2400" dirty="0" smtClean="0"/>
              <a:t>ccounting deferral authorization by a public utility commission, or other method of isolating specific items of a utility’s cost of service for special recognition in a subsequent rate case, or at some specified interval.</a:t>
            </a:r>
          </a:p>
          <a:p>
            <a:r>
              <a:rPr lang="en-US" sz="2400" u="sng" dirty="0" smtClean="0"/>
              <a:t>Formula Rates</a:t>
            </a:r>
            <a:r>
              <a:rPr lang="en-US" sz="2400" dirty="0" smtClean="0"/>
              <a:t>:  Applying surcharge or tracker methods to all of a utility’s rate components.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707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What do surcharges and trackers have in common?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4048" lvl="2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Allow dollar-per-dollar recovery of past financial impacts, with 	</a:t>
            </a:r>
            <a:r>
              <a:rPr lang="en-US" sz="2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direct incentive to control costs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84048" lvl="2" indent="0" algn="just">
              <a:buNone/>
            </a:pP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 than the “traditional” method of setting permanent and 	prospective rates at a fixed level, designed to produce a 	reasonable level of revenue, and thus producing an incentive for 	cost efficient utility management decisions.</a:t>
            </a:r>
          </a:p>
          <a:p>
            <a:pPr marL="384048" lvl="2" indent="0" algn="just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4048" lvl="2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Analogy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iving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utility an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annual per diem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live on, </a:t>
            </a:r>
          </a:p>
          <a:p>
            <a:pPr marL="1517120" lvl="8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VERSUS </a:t>
            </a:r>
          </a:p>
          <a:p>
            <a:pPr marL="384048" lvl="2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Giving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utility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credit card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4048" lvl="2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must be paid by consumers,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after-the-fact review.</a:t>
            </a:r>
          </a:p>
        </p:txBody>
      </p:sp>
    </p:spTree>
    <p:extLst>
      <p:ext uri="{BB962C8B-B14F-4D97-AF65-F5344CB8AC3E}">
        <p14:creationId xmlns:p14="http://schemas.microsoft.com/office/powerpoint/2010/main" val="10229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Regulatory Lag = The Original and Best Form of “Incentive Regulation”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 	The traditional cost of service method was designed to encourage cost 	effective utility behavior.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 	Regardless of whether the utility makes more or less than its targeted rate 	of return, every penny saved by the utility is a penny more that it earns 	in-between rate cases.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 	Consumers benefit in the long run, when the new cost efficient behaviors 	are incorporated into the calculation of rates in the next general rate case.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 	A simpler and more elegant regulatory system.  More efficient use of 	regulatory resources than second guessing every utility expenditure.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830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Used to </a:t>
            </a:r>
            <a:r>
              <a:rPr lang="en-US" b="1" dirty="0" smtClean="0"/>
              <a:t>BRAG</a:t>
            </a:r>
            <a:r>
              <a:rPr lang="en-US" dirty="0" smtClean="0"/>
              <a:t> to Shareholders About Not Being a Lazy “Pass-Through Utility”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not so distant past, utilities would proudly acknowledge how the </a:t>
            </a:r>
            <a:r>
              <a:rPr lang="en-US" dirty="0"/>
              <a:t>absence of automatic cost recovery </a:t>
            </a:r>
            <a:r>
              <a:rPr lang="en-US" dirty="0" smtClean="0"/>
              <a:t>can benefit ratepayers and shareholders.  </a:t>
            </a:r>
          </a:p>
          <a:p>
            <a:r>
              <a:rPr lang="en-US" dirty="0" smtClean="0"/>
              <a:t>Example:  In the 1990s, AmerenUE, </a:t>
            </a:r>
            <a:r>
              <a:rPr lang="en-US" dirty="0"/>
              <a:t>was incented to renegotiate its coal and rail supply contracts to reduce fuel costs.  AmerenUE’s CEO </a:t>
            </a:r>
            <a:r>
              <a:rPr lang="en-US" dirty="0" smtClean="0"/>
              <a:t>was quoted in the utility’s </a:t>
            </a:r>
            <a:r>
              <a:rPr lang="en-US" dirty="0"/>
              <a:t>1998 annual </a:t>
            </a:r>
            <a:r>
              <a:rPr lang="en-US" dirty="0" smtClean="0"/>
              <a:t>report:</a:t>
            </a:r>
          </a:p>
          <a:p>
            <a:endParaRPr lang="en-US" dirty="0" smtClean="0"/>
          </a:p>
          <a:p>
            <a:pPr marL="566928" lvl="3" indent="0" algn="just">
              <a:buNone/>
            </a:pPr>
            <a:r>
              <a:rPr lang="en-US" sz="2800" dirty="0" smtClean="0"/>
              <a:t>“. . . the </a:t>
            </a:r>
            <a:r>
              <a:rPr lang="en-US" sz="2800" dirty="0"/>
              <a:t>decision to eliminate the fuel adjustment clauses in Illinois, coupled with the fact that we have operated for several years without a fuel adjustment clause in Missouri, </a:t>
            </a:r>
            <a:r>
              <a:rPr lang="en-US" sz="2800" u="sng" dirty="0"/>
              <a:t>has given us additional incentive to continue to manage our fuel costs effectively</a:t>
            </a:r>
            <a:r>
              <a:rPr lang="en-US" sz="2800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4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surcharges and trackers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</a:t>
            </a:r>
            <a:r>
              <a:rPr lang="en-US" dirty="0"/>
              <a:t>in common?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Autofit/>
          </a:bodyPr>
          <a:lstStyle/>
          <a:p>
            <a:pPr marL="841248" lvl="2" indent="-457200" algn="just">
              <a:buAutoNum type="arabicPeriod" startAt="2"/>
            </a:pP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ratemaking becomes more piecemeal or is automated, the public process becomes </a:t>
            </a:r>
            <a:r>
              <a:rPr lang="en-US" sz="2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transparent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inclusive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</a:t>
            </a: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consumer advocates and other intervenors to be involved in multiple 	surcharge cases.  	</a:t>
            </a:r>
          </a:p>
          <a:p>
            <a:pPr marL="1071400" lvl="6" indent="0" algn="just">
              <a:buNone/>
            </a:pPr>
            <a:endParaRPr lang="en-US" sz="1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Rate design settlements are fewer, and less creative negotiations and trade offs are 	possible with fewer issues on the table.</a:t>
            </a:r>
          </a:p>
          <a:p>
            <a:pPr marL="1071400" lvl="6" indent="0" algn="just">
              <a:buNone/>
            </a:pPr>
            <a:endParaRPr lang="en-US" sz="1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Utility decisions </a:t>
            </a: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 to be reviewed by fewer regulatory 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staffers and review is often 	merely cursory.  The standard for disallowance tends to be higher.</a:t>
            </a:r>
            <a:endParaRPr 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400" lvl="6" indent="0" algn="just">
              <a:buNone/>
            </a:pPr>
            <a:endParaRPr lang="en-US" sz="1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Without </a:t>
            </a: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“big event” rate cases, less opportunity for citizen 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on the record.</a:t>
            </a:r>
          </a:p>
        </p:txBody>
      </p:sp>
    </p:spTree>
    <p:extLst>
      <p:ext uri="{BB962C8B-B14F-4D97-AF65-F5344CB8AC3E}">
        <p14:creationId xmlns:p14="http://schemas.microsoft.com/office/powerpoint/2010/main" val="17611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We Losing the War?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3600" dirty="0" smtClean="0"/>
              <a:t>Piecemeal </a:t>
            </a:r>
            <a:r>
              <a:rPr lang="en-US" sz="3600" dirty="0"/>
              <a:t>ratemaking is </a:t>
            </a:r>
            <a:r>
              <a:rPr lang="en-US" sz="3600" dirty="0" smtClean="0"/>
              <a:t>growing, </a:t>
            </a:r>
            <a:br>
              <a:rPr lang="en-US" sz="3600" dirty="0" smtClean="0"/>
            </a:br>
            <a:r>
              <a:rPr lang="en-US" sz="3600" dirty="0"/>
              <a:t>	</a:t>
            </a:r>
            <a:r>
              <a:rPr lang="en-US" sz="3600" dirty="0" smtClean="0"/>
              <a:t>	eroding </a:t>
            </a:r>
            <a:r>
              <a:rPr lang="en-US" sz="3600" dirty="0"/>
              <a:t>the </a:t>
            </a:r>
            <a:r>
              <a:rPr lang="en-US" sz="3600" dirty="0" smtClean="0"/>
              <a:t>incentive for </a:t>
            </a:r>
            <a:r>
              <a:rPr lang="en-US" sz="3600" dirty="0"/>
              <a:t>cost efficiency.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longer just expenses being tracked.  Many utilities are advocating for piecemeal surcharge recovery for infrastructure surcharges</a:t>
            </a:r>
            <a:r>
              <a:rPr lang="en-US" dirty="0"/>
              <a:t> (rate base)</a:t>
            </a:r>
            <a:r>
              <a:rPr lang="en-US" dirty="0" smtClean="0"/>
              <a:t>, with carrying costs (profits) to be passed through to consumers, </a:t>
            </a:r>
            <a:r>
              <a:rPr lang="en-US" u="sng" dirty="0" smtClean="0"/>
              <a:t>without a full audit </a:t>
            </a:r>
            <a:r>
              <a:rPr lang="en-US" dirty="0" smtClean="0"/>
              <a:t>to ensure that consumers benefit from reductions elsewhere in other balance sheet factors.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Increasing pass-through of FERC and RTO items, slipping recovery of transmission construction projects into fuel adjustment clauses.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Environmental Compliance Surcharges, which also pass through rate base items outside of a thorough consideration of options, in the context of an integrated resource planning process or a full rate case review of other inter-related factors.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Renewable energy and energy efficiency measures have increasingly been granted extraordinary surcharge treatment in order to promote the favored resources of environmental advocates.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Some utilities are now allowed to recover more than 50% of their costs through a myriad of surcharges and trackers. 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6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u="sng" dirty="0"/>
              <a:t>Risk is a </a:t>
            </a:r>
            <a:r>
              <a:rPr lang="en-US" sz="6600" u="sng" dirty="0" smtClean="0"/>
              <a:t>Zero-sum </a:t>
            </a:r>
            <a:r>
              <a:rPr lang="en-US" sz="6600" u="sng" dirty="0"/>
              <a:t>G</a:t>
            </a:r>
            <a:r>
              <a:rPr lang="en-US" sz="6600" u="sng" dirty="0" smtClean="0"/>
              <a:t>ame!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You cannot mitigate utility risk through rates without transferring that risk to consumers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6">
              <a:buFont typeface="Wingdings" panose="05000000000000000000" pitchFamily="2" charset="2"/>
              <a:buChar char="v"/>
            </a:pPr>
            <a:r>
              <a:rPr lang="en-US" sz="2000" dirty="0" smtClean="0"/>
              <a:t>  Risk </a:t>
            </a:r>
            <a:r>
              <a:rPr lang="en-US" sz="2000" dirty="0"/>
              <a:t>of More Frequent and More Volatile Rate </a:t>
            </a:r>
            <a:r>
              <a:rPr lang="en-US" sz="2000" dirty="0" smtClean="0"/>
              <a:t>Changes</a:t>
            </a:r>
          </a:p>
          <a:p>
            <a:pPr marL="1071400" lvl="6" indent="0">
              <a:buNone/>
            </a:pPr>
            <a:endParaRPr lang="en-US" sz="2000" dirty="0" smtClean="0"/>
          </a:p>
          <a:p>
            <a:pPr lvl="6"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smtClean="0"/>
              <a:t> Risk </a:t>
            </a:r>
            <a:r>
              <a:rPr lang="en-US" sz="2000" dirty="0"/>
              <a:t>that Lower Expenses Will Not Be Passed on.  Violation of Matching </a:t>
            </a:r>
            <a:r>
              <a:rPr lang="en-US" sz="2000" dirty="0" smtClean="0"/>
              <a:t>principle</a:t>
            </a:r>
          </a:p>
          <a:p>
            <a:pPr marL="1071400" lvl="6" indent="0">
              <a:buNone/>
            </a:pPr>
            <a:endParaRPr lang="en-US" sz="2000" dirty="0"/>
          </a:p>
          <a:p>
            <a:pPr lvl="6">
              <a:buFont typeface="Wingdings" panose="05000000000000000000" pitchFamily="2" charset="2"/>
              <a:buChar char="v"/>
            </a:pPr>
            <a:r>
              <a:rPr lang="en-US" sz="2000" dirty="0" smtClean="0"/>
              <a:t>  Risk </a:t>
            </a:r>
            <a:r>
              <a:rPr lang="en-US" sz="2000" dirty="0" smtClean="0"/>
              <a:t>of Higher </a:t>
            </a:r>
            <a:r>
              <a:rPr lang="en-US" sz="2000" dirty="0" smtClean="0"/>
              <a:t>Rates due to Lower </a:t>
            </a:r>
            <a:r>
              <a:rPr lang="en-US" sz="2000" dirty="0"/>
              <a:t>I</a:t>
            </a:r>
            <a:r>
              <a:rPr lang="en-US" sz="2000" dirty="0" smtClean="0"/>
              <a:t>ncentive </a:t>
            </a:r>
            <a:r>
              <a:rPr lang="en-US" sz="2000" dirty="0" smtClean="0"/>
              <a:t>to </a:t>
            </a:r>
            <a:r>
              <a:rPr lang="en-US" sz="2000" dirty="0"/>
              <a:t>C</a:t>
            </a:r>
            <a:r>
              <a:rPr lang="en-US" sz="2000" dirty="0" smtClean="0"/>
              <a:t>ontrol Costs</a:t>
            </a:r>
          </a:p>
          <a:p>
            <a:pPr marL="1071400" lvl="6" indent="0">
              <a:buNone/>
            </a:pPr>
            <a:endParaRPr lang="en-US" sz="2000" dirty="0" smtClean="0"/>
          </a:p>
          <a:p>
            <a:pPr lvl="6">
              <a:buFont typeface="Wingdings" panose="05000000000000000000" pitchFamily="2" charset="2"/>
              <a:buChar char="v"/>
            </a:pPr>
            <a:r>
              <a:rPr lang="en-US" sz="2000" dirty="0" smtClean="0"/>
              <a:t>  Risk that Utility Will Over-Collect </a:t>
            </a:r>
            <a:r>
              <a:rPr lang="en-US" sz="2000" dirty="0"/>
              <a:t>or Double-Recover</a:t>
            </a:r>
          </a:p>
          <a:p>
            <a:pPr marL="871400" lvl="5" indent="0">
              <a:buNone/>
            </a:pPr>
            <a:endParaRPr lang="en-US" sz="2000" dirty="0" smtClean="0"/>
          </a:p>
          <a:p>
            <a:pPr lvl="6">
              <a:buFont typeface="Wingdings" panose="05000000000000000000" pitchFamily="2" charset="2"/>
              <a:buChar char="v"/>
            </a:pPr>
            <a:r>
              <a:rPr lang="en-US" sz="2000" dirty="0" smtClean="0"/>
              <a:t>Risk </a:t>
            </a:r>
            <a:r>
              <a:rPr lang="en-US" sz="2000" dirty="0" smtClean="0"/>
              <a:t>that the Return on Equity (ROE) won’t be lowered to match a lower risk profile.</a:t>
            </a:r>
          </a:p>
        </p:txBody>
      </p:sp>
    </p:spTree>
    <p:extLst>
      <p:ext uri="{BB962C8B-B14F-4D97-AF65-F5344CB8AC3E}">
        <p14:creationId xmlns:p14="http://schemas.microsoft.com/office/powerpoint/2010/main" val="3850198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2101</TotalTime>
  <Words>960</Words>
  <Application>Microsoft Office PowerPoint</Application>
  <PresentationFormat>Widescreen</PresentationFormat>
  <Paragraphs>129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Wingdings</vt:lpstr>
      <vt:lpstr>Retrospect</vt:lpstr>
      <vt:lpstr>Surcharges, Trackers, and Risk:  Strategy Guide for Consumer Advocates    NASUCA Annual Meeting   Austin, Texas    November 10, 2015 </vt:lpstr>
      <vt:lpstr>Disclaimer</vt:lpstr>
      <vt:lpstr>My Definitions</vt:lpstr>
      <vt:lpstr>What do surcharges and trackers have in common?</vt:lpstr>
      <vt:lpstr>Regulatory Lag = The Original and Best Form of “Incentive Regulation”</vt:lpstr>
      <vt:lpstr>Management Used to BRAG to Shareholders About Not Being a Lazy “Pass-Through Utility”</vt:lpstr>
      <vt:lpstr>What do surcharges and trackers  have in common?</vt:lpstr>
      <vt:lpstr>Are We Losing the War?   Piecemeal ratemaking is growing,    eroding the incentive for cost efficiency.</vt:lpstr>
      <vt:lpstr>Risk is a Zero-sum Game!</vt:lpstr>
      <vt:lpstr>Typically, a utility will admit that the purpose of a requested surcharge is to increase “revenue stability”.   </vt:lpstr>
      <vt:lpstr>Utility Claim and Counter-Argument:  General Rate Cases are Too Expensive to Litigate. </vt:lpstr>
      <vt:lpstr>Utility Claim and Counter-Argument :  Surcharges Smooth Out Rate Increases and Reduce Rate Shock</vt:lpstr>
      <vt:lpstr>Utility Claim and Counter-Argument :  Everybody’s Doing it.</vt:lpstr>
      <vt:lpstr>Ways to mitigate the harm to consumers:</vt:lpstr>
      <vt:lpstr>If you are losing the battle, how to mitigate the serious damage to consumers: Creative Surcharge Design Suggestions</vt:lpstr>
      <vt:lpstr>Keep Debate Focused on Risk / Return</vt:lpstr>
      <vt:lpstr>John B. Coffman – How to Reach Me: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Missouri Utility Regulation 101</dc:title>
  <dc:creator>John Coffman</dc:creator>
  <cp:lastModifiedBy>Guest</cp:lastModifiedBy>
  <cp:revision>90</cp:revision>
  <cp:lastPrinted>2015-04-12T21:15:50Z</cp:lastPrinted>
  <dcterms:created xsi:type="dcterms:W3CDTF">2014-11-10T04:19:57Z</dcterms:created>
  <dcterms:modified xsi:type="dcterms:W3CDTF">2015-11-10T17:22:45Z</dcterms:modified>
</cp:coreProperties>
</file>