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4" r:id="rId8"/>
    <p:sldId id="261" r:id="rId9"/>
    <p:sldId id="262" r:id="rId10"/>
    <p:sldId id="263" r:id="rId11"/>
    <p:sldId id="266" r:id="rId12"/>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1" d="100"/>
          <a:sy n="71" d="100"/>
        </p:scale>
        <p:origin x="4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2F60E7-8E6A-4ED9-9DAA-1A7A1AF4B472}"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AD19C-D8AC-4A9B-9962-CD389DDA955A}" type="slidenum">
              <a:rPr lang="en-US" smtClean="0"/>
              <a:t>‹#›</a:t>
            </a:fld>
            <a:endParaRPr lang="en-US"/>
          </a:p>
        </p:txBody>
      </p:sp>
    </p:spTree>
    <p:extLst>
      <p:ext uri="{BB962C8B-B14F-4D97-AF65-F5344CB8AC3E}">
        <p14:creationId xmlns:p14="http://schemas.microsoft.com/office/powerpoint/2010/main" val="1217367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F60E7-8E6A-4ED9-9DAA-1A7A1AF4B472}"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AD19C-D8AC-4A9B-9962-CD389DDA955A}" type="slidenum">
              <a:rPr lang="en-US" smtClean="0"/>
              <a:t>‹#›</a:t>
            </a:fld>
            <a:endParaRPr lang="en-US"/>
          </a:p>
        </p:txBody>
      </p:sp>
    </p:spTree>
    <p:extLst>
      <p:ext uri="{BB962C8B-B14F-4D97-AF65-F5344CB8AC3E}">
        <p14:creationId xmlns:p14="http://schemas.microsoft.com/office/powerpoint/2010/main" val="1485237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F60E7-8E6A-4ED9-9DAA-1A7A1AF4B472}"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AD19C-D8AC-4A9B-9962-CD389DDA955A}" type="slidenum">
              <a:rPr lang="en-US" smtClean="0"/>
              <a:t>‹#›</a:t>
            </a:fld>
            <a:endParaRPr lang="en-US"/>
          </a:p>
        </p:txBody>
      </p:sp>
    </p:spTree>
    <p:extLst>
      <p:ext uri="{BB962C8B-B14F-4D97-AF65-F5344CB8AC3E}">
        <p14:creationId xmlns:p14="http://schemas.microsoft.com/office/powerpoint/2010/main" val="3270450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F60E7-8E6A-4ED9-9DAA-1A7A1AF4B472}"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AD19C-D8AC-4A9B-9962-CD389DDA955A}" type="slidenum">
              <a:rPr lang="en-US" smtClean="0"/>
              <a:t>‹#›</a:t>
            </a:fld>
            <a:endParaRPr lang="en-US"/>
          </a:p>
        </p:txBody>
      </p:sp>
    </p:spTree>
    <p:extLst>
      <p:ext uri="{BB962C8B-B14F-4D97-AF65-F5344CB8AC3E}">
        <p14:creationId xmlns:p14="http://schemas.microsoft.com/office/powerpoint/2010/main" val="2912745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2F60E7-8E6A-4ED9-9DAA-1A7A1AF4B472}"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AD19C-D8AC-4A9B-9962-CD389DDA955A}" type="slidenum">
              <a:rPr lang="en-US" smtClean="0"/>
              <a:t>‹#›</a:t>
            </a:fld>
            <a:endParaRPr lang="en-US"/>
          </a:p>
        </p:txBody>
      </p:sp>
    </p:spTree>
    <p:extLst>
      <p:ext uri="{BB962C8B-B14F-4D97-AF65-F5344CB8AC3E}">
        <p14:creationId xmlns:p14="http://schemas.microsoft.com/office/powerpoint/2010/main" val="1306115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2F60E7-8E6A-4ED9-9DAA-1A7A1AF4B472}" type="datetimeFigureOut">
              <a:rPr lang="en-US" smtClean="0"/>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AD19C-D8AC-4A9B-9962-CD389DDA955A}" type="slidenum">
              <a:rPr lang="en-US" smtClean="0"/>
              <a:t>‹#›</a:t>
            </a:fld>
            <a:endParaRPr lang="en-US"/>
          </a:p>
        </p:txBody>
      </p:sp>
    </p:spTree>
    <p:extLst>
      <p:ext uri="{BB962C8B-B14F-4D97-AF65-F5344CB8AC3E}">
        <p14:creationId xmlns:p14="http://schemas.microsoft.com/office/powerpoint/2010/main" val="2696077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2F60E7-8E6A-4ED9-9DAA-1A7A1AF4B472}" type="datetimeFigureOut">
              <a:rPr lang="en-US" smtClean="0"/>
              <a:t>6/8/2015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AD19C-D8AC-4A9B-9962-CD389DDA955A}" type="slidenum">
              <a:rPr lang="en-US" smtClean="0"/>
              <a:t>‹#›</a:t>
            </a:fld>
            <a:endParaRPr lang="en-US"/>
          </a:p>
        </p:txBody>
      </p:sp>
    </p:spTree>
    <p:extLst>
      <p:ext uri="{BB962C8B-B14F-4D97-AF65-F5344CB8AC3E}">
        <p14:creationId xmlns:p14="http://schemas.microsoft.com/office/powerpoint/2010/main" val="3327002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2F60E7-8E6A-4ED9-9DAA-1A7A1AF4B472}" type="datetimeFigureOut">
              <a:rPr lang="en-US" smtClean="0"/>
              <a:t>6/8/2015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AD19C-D8AC-4A9B-9962-CD389DDA955A}" type="slidenum">
              <a:rPr lang="en-US" smtClean="0"/>
              <a:t>‹#›</a:t>
            </a:fld>
            <a:endParaRPr lang="en-US"/>
          </a:p>
        </p:txBody>
      </p:sp>
    </p:spTree>
    <p:extLst>
      <p:ext uri="{BB962C8B-B14F-4D97-AF65-F5344CB8AC3E}">
        <p14:creationId xmlns:p14="http://schemas.microsoft.com/office/powerpoint/2010/main" val="4153525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2F60E7-8E6A-4ED9-9DAA-1A7A1AF4B472}" type="datetimeFigureOut">
              <a:rPr lang="en-US" smtClean="0"/>
              <a:t>6/8/2015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AD19C-D8AC-4A9B-9962-CD389DDA955A}" type="slidenum">
              <a:rPr lang="en-US" smtClean="0"/>
              <a:t>‹#›</a:t>
            </a:fld>
            <a:endParaRPr lang="en-US"/>
          </a:p>
        </p:txBody>
      </p:sp>
    </p:spTree>
    <p:extLst>
      <p:ext uri="{BB962C8B-B14F-4D97-AF65-F5344CB8AC3E}">
        <p14:creationId xmlns:p14="http://schemas.microsoft.com/office/powerpoint/2010/main" val="3242544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2F60E7-8E6A-4ED9-9DAA-1A7A1AF4B472}" type="datetimeFigureOut">
              <a:rPr lang="en-US" smtClean="0"/>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AD19C-D8AC-4A9B-9962-CD389DDA955A}" type="slidenum">
              <a:rPr lang="en-US" smtClean="0"/>
              <a:t>‹#›</a:t>
            </a:fld>
            <a:endParaRPr lang="en-US"/>
          </a:p>
        </p:txBody>
      </p:sp>
    </p:spTree>
    <p:extLst>
      <p:ext uri="{BB962C8B-B14F-4D97-AF65-F5344CB8AC3E}">
        <p14:creationId xmlns:p14="http://schemas.microsoft.com/office/powerpoint/2010/main" val="4051913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2F60E7-8E6A-4ED9-9DAA-1A7A1AF4B472}" type="datetimeFigureOut">
              <a:rPr lang="en-US" smtClean="0"/>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AD19C-D8AC-4A9B-9962-CD389DDA955A}" type="slidenum">
              <a:rPr lang="en-US" smtClean="0"/>
              <a:t>‹#›</a:t>
            </a:fld>
            <a:endParaRPr lang="en-US"/>
          </a:p>
        </p:txBody>
      </p:sp>
    </p:spTree>
    <p:extLst>
      <p:ext uri="{BB962C8B-B14F-4D97-AF65-F5344CB8AC3E}">
        <p14:creationId xmlns:p14="http://schemas.microsoft.com/office/powerpoint/2010/main" val="1358940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F60E7-8E6A-4ED9-9DAA-1A7A1AF4B472}" type="datetimeFigureOut">
              <a:rPr lang="en-US" smtClean="0"/>
              <a:t>6/8/2015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AD19C-D8AC-4A9B-9962-CD389DDA955A}" type="slidenum">
              <a:rPr lang="en-US" smtClean="0"/>
              <a:t>‹#›</a:t>
            </a:fld>
            <a:endParaRPr lang="en-US"/>
          </a:p>
        </p:txBody>
      </p:sp>
    </p:spTree>
    <p:extLst>
      <p:ext uri="{BB962C8B-B14F-4D97-AF65-F5344CB8AC3E}">
        <p14:creationId xmlns:p14="http://schemas.microsoft.com/office/powerpoint/2010/main" val="2220821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7083" y="220717"/>
            <a:ext cx="9737834" cy="1765739"/>
          </a:xfrm>
        </p:spPr>
        <p:txBody>
          <a:bodyPr>
            <a:normAutofit/>
          </a:bodyPr>
          <a:lstStyle/>
          <a:p>
            <a:r>
              <a:rPr lang="en-US" b="1" dirty="0" err="1" smtClean="0">
                <a:solidFill>
                  <a:srgbClr val="0070C0"/>
                </a:solidFill>
                <a:latin typeface="Calibri" panose="020F0502020204030204" pitchFamily="34" charset="0"/>
              </a:rPr>
              <a:t>NASUCA</a:t>
            </a:r>
            <a:r>
              <a:rPr lang="en-US" b="1" dirty="0" smtClean="0">
                <a:solidFill>
                  <a:srgbClr val="0070C0"/>
                </a:solidFill>
                <a:latin typeface="Calibri" panose="020F0502020204030204" pitchFamily="34" charset="0"/>
              </a:rPr>
              <a:t> 2015</a:t>
            </a:r>
            <a:br>
              <a:rPr lang="en-US" b="1" dirty="0" smtClean="0">
                <a:solidFill>
                  <a:srgbClr val="0070C0"/>
                </a:solidFill>
                <a:latin typeface="Calibri" panose="020F0502020204030204" pitchFamily="34" charset="0"/>
              </a:rPr>
            </a:br>
            <a:r>
              <a:rPr lang="en-US" b="1" dirty="0" smtClean="0">
                <a:solidFill>
                  <a:srgbClr val="0070C0"/>
                </a:solidFill>
                <a:latin typeface="Calibri" panose="020F0502020204030204" pitchFamily="34" charset="0"/>
              </a:rPr>
              <a:t>MID-YEAR MEETING</a:t>
            </a:r>
            <a:endParaRPr lang="en-US" b="1" dirty="0">
              <a:solidFill>
                <a:srgbClr val="0070C0"/>
              </a:solidFill>
              <a:latin typeface="Calibri" panose="020F0502020204030204" pitchFamily="34" charset="0"/>
            </a:endParaRPr>
          </a:p>
        </p:txBody>
      </p:sp>
      <p:sp>
        <p:nvSpPr>
          <p:cNvPr id="3" name="Subtitle 2"/>
          <p:cNvSpPr>
            <a:spLocks noGrp="1"/>
          </p:cNvSpPr>
          <p:nvPr>
            <p:ph type="subTitle" idx="1"/>
          </p:nvPr>
        </p:nvSpPr>
        <p:spPr>
          <a:xfrm>
            <a:off x="1524000" y="2238703"/>
            <a:ext cx="9144000" cy="3878318"/>
          </a:xfrm>
        </p:spPr>
        <p:txBody>
          <a:bodyPr>
            <a:normAutofit fontScale="92500" lnSpcReduction="10000"/>
          </a:bodyPr>
          <a:lstStyle/>
          <a:p>
            <a:endParaRPr lang="en-US" dirty="0" smtClean="0"/>
          </a:p>
          <a:p>
            <a:r>
              <a:rPr lang="en-US" sz="3600" b="1" i="1" dirty="0" smtClean="0"/>
              <a:t>The Utility Push To Increase Customer Charge:</a:t>
            </a:r>
          </a:p>
          <a:p>
            <a:r>
              <a:rPr lang="en-US" sz="3600" b="1" i="1" dirty="0" smtClean="0"/>
              <a:t>What’s Wrong With It and How To Respond To It.</a:t>
            </a:r>
            <a:endParaRPr lang="en-US" sz="3600" b="1" i="1" dirty="0"/>
          </a:p>
          <a:p>
            <a:endParaRPr lang="en-US" dirty="0" smtClean="0"/>
          </a:p>
          <a:p>
            <a:endParaRPr lang="en-US" dirty="0"/>
          </a:p>
          <a:p>
            <a:pPr>
              <a:spcBef>
                <a:spcPts val="0"/>
              </a:spcBef>
            </a:pPr>
            <a:r>
              <a:rPr lang="en-US" dirty="0" smtClean="0"/>
              <a:t>Glenn A. Watkins, </a:t>
            </a:r>
            <a:r>
              <a:rPr lang="en-US" dirty="0" err="1" smtClean="0"/>
              <a:t>CRRA</a:t>
            </a:r>
            <a:endParaRPr lang="en-US" dirty="0" smtClean="0"/>
          </a:p>
          <a:p>
            <a:pPr>
              <a:spcBef>
                <a:spcPts val="0"/>
              </a:spcBef>
            </a:pPr>
            <a:r>
              <a:rPr lang="en-US" dirty="0" smtClean="0"/>
              <a:t>Senior Economist</a:t>
            </a:r>
          </a:p>
          <a:p>
            <a:pPr>
              <a:spcBef>
                <a:spcPts val="0"/>
              </a:spcBef>
            </a:pPr>
            <a:r>
              <a:rPr lang="en-US" dirty="0" smtClean="0"/>
              <a:t>Technical Associates, Inc.</a:t>
            </a:r>
          </a:p>
          <a:p>
            <a:pPr>
              <a:spcBef>
                <a:spcPts val="0"/>
              </a:spcBef>
            </a:pPr>
            <a:r>
              <a:rPr lang="en-US" dirty="0" smtClean="0"/>
              <a:t>9030 Stony Point Parkway, Suite 580</a:t>
            </a:r>
          </a:p>
          <a:p>
            <a:pPr>
              <a:spcBef>
                <a:spcPts val="0"/>
              </a:spcBef>
            </a:pPr>
            <a:r>
              <a:rPr lang="en-US" dirty="0" smtClean="0"/>
              <a:t>Richmond, Virginia  23235</a:t>
            </a:r>
            <a:endParaRPr lang="en-US" dirty="0"/>
          </a:p>
        </p:txBody>
      </p:sp>
    </p:spTree>
    <p:extLst>
      <p:ext uri="{BB962C8B-B14F-4D97-AF65-F5344CB8AC3E}">
        <p14:creationId xmlns:p14="http://schemas.microsoft.com/office/powerpoint/2010/main" val="3647457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8504"/>
          </a:xfrm>
        </p:spPr>
        <p:txBody>
          <a:bodyPr>
            <a:normAutofit fontScale="90000"/>
          </a:bodyPr>
          <a:lstStyle/>
          <a:p>
            <a:pPr algn="ctr"/>
            <a:r>
              <a:rPr lang="en-US" sz="3600" b="1" dirty="0" smtClean="0">
                <a:solidFill>
                  <a:srgbClr val="0070C0"/>
                </a:solidFill>
              </a:rPr>
              <a:t>What Impact Does The Customer Charge Have On </a:t>
            </a:r>
            <a:br>
              <a:rPr lang="en-US" sz="3600" b="1" dirty="0" smtClean="0">
                <a:solidFill>
                  <a:srgbClr val="0070C0"/>
                </a:solidFill>
              </a:rPr>
            </a:br>
            <a:r>
              <a:rPr lang="en-US" sz="3600" b="1" dirty="0" smtClean="0">
                <a:solidFill>
                  <a:srgbClr val="0070C0"/>
                </a:solidFill>
              </a:rPr>
              <a:t>Low Volume And Low Income Customers?</a:t>
            </a:r>
            <a:endParaRPr lang="en-US" sz="3600" b="1" dirty="0">
              <a:solidFill>
                <a:srgbClr val="0070C0"/>
              </a:solidFill>
            </a:endParaRPr>
          </a:p>
        </p:txBody>
      </p:sp>
      <p:sp>
        <p:nvSpPr>
          <p:cNvPr id="3" name="Content Placeholder 2"/>
          <p:cNvSpPr>
            <a:spLocks noGrp="1"/>
          </p:cNvSpPr>
          <p:nvPr>
            <p:ph idx="1"/>
          </p:nvPr>
        </p:nvSpPr>
        <p:spPr>
          <a:xfrm>
            <a:off x="217715" y="1583872"/>
            <a:ext cx="11756570" cy="5018634"/>
          </a:xfrm>
        </p:spPr>
        <p:txBody>
          <a:bodyPr>
            <a:normAutofit/>
          </a:bodyPr>
          <a:lstStyle/>
          <a:p>
            <a:pPr marL="0" indent="0" algn="just">
              <a:buNone/>
            </a:pPr>
            <a:r>
              <a:rPr lang="en-US" u="sng" dirty="0" smtClean="0"/>
              <a:t>Intra-class Cross Subsidization</a:t>
            </a:r>
          </a:p>
          <a:p>
            <a:pPr marL="914400" algn="just"/>
            <a:r>
              <a:rPr lang="en-US" dirty="0" smtClean="0"/>
              <a:t>this argument is tied to the misguided belief that small volume customers do not contribute their fair share towards the recovery of the utility’s fixed costs.</a:t>
            </a:r>
          </a:p>
          <a:p>
            <a:pPr marL="1779588" indent="-457200" algn="just">
              <a:buFont typeface="Wingdings" panose="05000000000000000000" pitchFamily="2" charset="2"/>
              <a:buChar char="§"/>
            </a:pPr>
            <a:r>
              <a:rPr lang="en-US" dirty="0" smtClean="0"/>
              <a:t>remember the concepts of marginal cost, as well as cost causation. </a:t>
            </a:r>
          </a:p>
          <a:p>
            <a:pPr marL="1779588" indent="-457200" algn="just">
              <a:buFont typeface="Wingdings" panose="05000000000000000000" pitchFamily="2" charset="2"/>
              <a:buChar char="§"/>
            </a:pPr>
            <a:r>
              <a:rPr lang="en-US" dirty="0" smtClean="0"/>
              <a:t>load factors</a:t>
            </a:r>
          </a:p>
          <a:p>
            <a:pPr marL="1779588" indent="-457200" algn="just">
              <a:buFont typeface="Wingdings" panose="05000000000000000000" pitchFamily="2" charset="2"/>
              <a:buChar char="§"/>
            </a:pPr>
            <a:r>
              <a:rPr lang="en-US" dirty="0" smtClean="0"/>
              <a:t>tail wagging the dog</a:t>
            </a:r>
            <a:endParaRPr lang="en-US" sz="1400" dirty="0" smtClean="0"/>
          </a:p>
          <a:p>
            <a:pPr marL="1828800" lvl="1" indent="-511175" algn="just">
              <a:buFont typeface="Wingdings" panose="05000000000000000000" pitchFamily="2" charset="2"/>
              <a:buChar char="§"/>
            </a:pPr>
            <a:r>
              <a:rPr lang="en-US" sz="2800" dirty="0" smtClean="0"/>
              <a:t>seasonality</a:t>
            </a:r>
          </a:p>
          <a:p>
            <a:pPr marL="0" indent="0" algn="just">
              <a:buNone/>
            </a:pPr>
            <a:endParaRPr lang="en-US" dirty="0" smtClean="0"/>
          </a:p>
          <a:p>
            <a:pPr marL="0" indent="0" algn="just">
              <a:buNone/>
            </a:pPr>
            <a:endParaRPr lang="en-US" dirty="0"/>
          </a:p>
        </p:txBody>
      </p:sp>
    </p:spTree>
    <p:extLst>
      <p:ext uri="{BB962C8B-B14F-4D97-AF65-F5344CB8AC3E}">
        <p14:creationId xmlns:p14="http://schemas.microsoft.com/office/powerpoint/2010/main" val="1217958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0070C0"/>
                </a:solidFill>
              </a:rPr>
              <a:t>CONCLUSION</a:t>
            </a:r>
            <a:endParaRPr lang="en-US" b="1" u="sng" dirty="0">
              <a:solidFill>
                <a:srgbClr val="0070C0"/>
              </a:solidFill>
            </a:endParaRPr>
          </a:p>
        </p:txBody>
      </p:sp>
      <p:sp>
        <p:nvSpPr>
          <p:cNvPr id="3" name="Content Placeholder 2"/>
          <p:cNvSpPr>
            <a:spLocks noGrp="1"/>
          </p:cNvSpPr>
          <p:nvPr>
            <p:ph idx="1"/>
          </p:nvPr>
        </p:nvSpPr>
        <p:spPr/>
        <p:txBody>
          <a:bodyPr>
            <a:normAutofit/>
          </a:bodyPr>
          <a:lstStyle/>
          <a:p>
            <a:r>
              <a:rPr lang="en-US" sz="4000" dirty="0" smtClean="0"/>
              <a:t>Matter of Regulatory Policy</a:t>
            </a:r>
          </a:p>
          <a:p>
            <a:pPr marL="0" indent="0">
              <a:buNone/>
            </a:pPr>
            <a:endParaRPr lang="en-US" sz="4000" dirty="0" smtClean="0"/>
          </a:p>
          <a:p>
            <a:r>
              <a:rPr lang="en-US" sz="4000" dirty="0" smtClean="0"/>
              <a:t>Reasonable Fixed Charges</a:t>
            </a:r>
            <a:endParaRPr lang="en-US" sz="4000" dirty="0"/>
          </a:p>
        </p:txBody>
      </p:sp>
    </p:spTree>
    <p:extLst>
      <p:ext uri="{BB962C8B-B14F-4D97-AF65-F5344CB8AC3E}">
        <p14:creationId xmlns:p14="http://schemas.microsoft.com/office/powerpoint/2010/main" val="519011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1882"/>
          </a:xfrm>
        </p:spPr>
        <p:txBody>
          <a:bodyPr>
            <a:normAutofit/>
          </a:bodyPr>
          <a:lstStyle/>
          <a:p>
            <a:pPr algn="ctr"/>
            <a:r>
              <a:rPr lang="en-US" b="1" dirty="0" smtClean="0">
                <a:solidFill>
                  <a:srgbClr val="0070C0"/>
                </a:solidFill>
              </a:rPr>
              <a:t>Issues:</a:t>
            </a:r>
            <a:endParaRPr lang="en-US" b="1" dirty="0">
              <a:solidFill>
                <a:srgbClr val="0070C0"/>
              </a:solidFill>
            </a:endParaRPr>
          </a:p>
        </p:txBody>
      </p:sp>
      <p:sp>
        <p:nvSpPr>
          <p:cNvPr id="3" name="Content Placeholder 2"/>
          <p:cNvSpPr>
            <a:spLocks noGrp="1"/>
          </p:cNvSpPr>
          <p:nvPr>
            <p:ph idx="1"/>
          </p:nvPr>
        </p:nvSpPr>
        <p:spPr>
          <a:xfrm>
            <a:off x="302172" y="1529256"/>
            <a:ext cx="11587655" cy="5060730"/>
          </a:xfrm>
        </p:spPr>
        <p:txBody>
          <a:bodyPr>
            <a:normAutofit fontScale="85000" lnSpcReduction="20000"/>
          </a:bodyPr>
          <a:lstStyle/>
          <a:p>
            <a:r>
              <a:rPr lang="en-US" b="1" dirty="0" smtClean="0"/>
              <a:t>Are high customer charges being used (or should they be used) as a substitute for revenue decoupling?</a:t>
            </a:r>
          </a:p>
          <a:p>
            <a:pPr marL="0" indent="0">
              <a:buNone/>
            </a:pPr>
            <a:endParaRPr lang="en-US" b="1" dirty="0" smtClean="0"/>
          </a:p>
          <a:p>
            <a:r>
              <a:rPr lang="en-US" b="1" dirty="0" smtClean="0"/>
              <a:t>Are high customer charges contrary to energy efficiency policy and do they encourage increased use?</a:t>
            </a:r>
          </a:p>
          <a:p>
            <a:pPr marL="0" indent="0">
              <a:buNone/>
            </a:pPr>
            <a:endParaRPr lang="en-US" b="1" dirty="0" smtClean="0"/>
          </a:p>
          <a:p>
            <a:r>
              <a:rPr lang="en-US" b="1" dirty="0" smtClean="0"/>
              <a:t>Is the push to “recover fixed costs through fixed charges” consistent with efficient competitive pricing principles?</a:t>
            </a:r>
          </a:p>
          <a:p>
            <a:pPr marL="0" indent="0">
              <a:buNone/>
            </a:pPr>
            <a:endParaRPr lang="en-US" b="1" dirty="0" smtClean="0"/>
          </a:p>
          <a:p>
            <a:r>
              <a:rPr lang="en-US" b="1" dirty="0" smtClean="0"/>
              <a:t>Should increased customer charges be counter-balanced with ROE reductions?</a:t>
            </a:r>
          </a:p>
          <a:p>
            <a:pPr marL="0" indent="0">
              <a:buNone/>
            </a:pPr>
            <a:endParaRPr lang="en-US" b="1" dirty="0" smtClean="0"/>
          </a:p>
          <a:p>
            <a:r>
              <a:rPr lang="en-US" b="1" dirty="0" smtClean="0"/>
              <a:t>Do increased customer charges interact with tiered volumetric rates?</a:t>
            </a:r>
          </a:p>
          <a:p>
            <a:pPr marL="0" indent="0">
              <a:buNone/>
            </a:pPr>
            <a:endParaRPr lang="en-US" b="1" dirty="0" smtClean="0"/>
          </a:p>
          <a:p>
            <a:r>
              <a:rPr lang="en-US" b="1" dirty="0" smtClean="0"/>
              <a:t>What impact does the customer charge have on low volume and low income customers?</a:t>
            </a:r>
          </a:p>
          <a:p>
            <a:endParaRPr lang="en-US" b="1" dirty="0" smtClean="0"/>
          </a:p>
          <a:p>
            <a:endParaRPr lang="en-US" b="1" dirty="0" smtClean="0"/>
          </a:p>
          <a:p>
            <a:endParaRPr lang="en-US" b="1" dirty="0"/>
          </a:p>
        </p:txBody>
      </p:sp>
    </p:spTree>
    <p:extLst>
      <p:ext uri="{BB962C8B-B14F-4D97-AF65-F5344CB8AC3E}">
        <p14:creationId xmlns:p14="http://schemas.microsoft.com/office/powerpoint/2010/main" val="1035091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0070C0"/>
                </a:solidFill>
              </a:rPr>
              <a:t>Are High Customer Charges Being Used (Or Should They Be Used) As A Substitute for Revenue Decoupling?</a:t>
            </a:r>
            <a:endParaRPr lang="en-US" sz="3600" b="1" dirty="0">
              <a:solidFill>
                <a:srgbClr val="0070C0"/>
              </a:solidFill>
            </a:endParaRPr>
          </a:p>
        </p:txBody>
      </p:sp>
      <p:sp>
        <p:nvSpPr>
          <p:cNvPr id="3" name="Content Placeholder 2"/>
          <p:cNvSpPr>
            <a:spLocks noGrp="1"/>
          </p:cNvSpPr>
          <p:nvPr>
            <p:ph idx="1"/>
          </p:nvPr>
        </p:nvSpPr>
        <p:spPr>
          <a:xfrm>
            <a:off x="838200" y="2062107"/>
            <a:ext cx="10515600" cy="4351338"/>
          </a:xfrm>
        </p:spPr>
        <p:txBody>
          <a:bodyPr>
            <a:normAutofit/>
          </a:bodyPr>
          <a:lstStyle/>
          <a:p>
            <a:pPr marL="0" indent="0">
              <a:buNone/>
            </a:pPr>
            <a:r>
              <a:rPr lang="en-US" sz="3000" b="1" dirty="0" smtClean="0"/>
              <a:t>If most (or all) base rate revenue is collected from fixed monthly customer charges, revenue is guaranteed and therefore is “decoupled” by definition.</a:t>
            </a:r>
          </a:p>
          <a:p>
            <a:pPr marL="0" indent="0">
              <a:buNone/>
            </a:pPr>
            <a:endParaRPr lang="en-US" sz="3000" b="1" dirty="0"/>
          </a:p>
          <a:p>
            <a:pPr marL="0" indent="0">
              <a:buNone/>
            </a:pPr>
            <a:r>
              <a:rPr lang="en-US" sz="3000" b="1" dirty="0" smtClean="0"/>
              <a:t>If a regulatory agency adopts a decoupling policy, volumetric-based mechanisms are far more equitable and are more consistent with energy conservation policies.</a:t>
            </a:r>
          </a:p>
          <a:p>
            <a:pPr marL="0" indent="0">
              <a:buNone/>
            </a:pPr>
            <a:endParaRPr lang="en-US" sz="3000" b="1" dirty="0"/>
          </a:p>
          <a:p>
            <a:pPr marL="0" indent="0">
              <a:buNone/>
            </a:pPr>
            <a:r>
              <a:rPr lang="en-US" sz="3000" b="1" dirty="0" smtClean="0"/>
              <a:t> </a:t>
            </a:r>
            <a:endParaRPr lang="en-US" sz="3000" b="1" dirty="0"/>
          </a:p>
        </p:txBody>
      </p:sp>
    </p:spTree>
    <p:extLst>
      <p:ext uri="{BB962C8B-B14F-4D97-AF65-F5344CB8AC3E}">
        <p14:creationId xmlns:p14="http://schemas.microsoft.com/office/powerpoint/2010/main" val="3041823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0070C0"/>
                </a:solidFill>
              </a:rPr>
              <a:t>Are High Customer Charges Contrary To Energy Efficiency Policy and Do They Encourage Increased Use?</a:t>
            </a:r>
            <a:endParaRPr lang="en-US" sz="3600" b="1" dirty="0">
              <a:solidFill>
                <a:srgbClr val="0070C0"/>
              </a:solidFill>
            </a:endParaRPr>
          </a:p>
        </p:txBody>
      </p:sp>
      <p:sp>
        <p:nvSpPr>
          <p:cNvPr id="3" name="Content Placeholder 2"/>
          <p:cNvSpPr>
            <a:spLocks noGrp="1"/>
          </p:cNvSpPr>
          <p:nvPr>
            <p:ph idx="1"/>
          </p:nvPr>
        </p:nvSpPr>
        <p:spPr>
          <a:xfrm>
            <a:off x="838200" y="2062107"/>
            <a:ext cx="10515600" cy="4351338"/>
          </a:xfrm>
        </p:spPr>
        <p:txBody>
          <a:bodyPr>
            <a:normAutofit lnSpcReduction="10000"/>
          </a:bodyPr>
          <a:lstStyle/>
          <a:p>
            <a:pPr marL="0" indent="0" algn="ctr">
              <a:buNone/>
            </a:pPr>
            <a:r>
              <a:rPr lang="en-US" sz="3600" b="1" dirty="0" smtClean="0"/>
              <a:t>Short answer --- Yes.</a:t>
            </a:r>
          </a:p>
          <a:p>
            <a:pPr marL="0" indent="0" algn="ctr">
              <a:buNone/>
            </a:pPr>
            <a:endParaRPr lang="en-US" sz="3600" b="1" dirty="0"/>
          </a:p>
          <a:p>
            <a:pPr algn="just"/>
            <a:r>
              <a:rPr lang="en-US" sz="3600" b="1" dirty="0" smtClean="0"/>
              <a:t>Price Signals</a:t>
            </a:r>
          </a:p>
          <a:p>
            <a:pPr marL="0" indent="0" algn="just">
              <a:buNone/>
            </a:pPr>
            <a:endParaRPr lang="en-US" sz="3600" b="1" dirty="0" smtClean="0"/>
          </a:p>
          <a:p>
            <a:pPr algn="just"/>
            <a:r>
              <a:rPr lang="en-US" sz="3600" b="1" dirty="0" smtClean="0"/>
              <a:t>Price Elasticity</a:t>
            </a:r>
          </a:p>
          <a:p>
            <a:pPr marL="0" indent="0">
              <a:buNone/>
            </a:pPr>
            <a:endParaRPr lang="en-US" sz="3000" b="1" dirty="0"/>
          </a:p>
          <a:p>
            <a:pPr marL="0" indent="0">
              <a:buNone/>
            </a:pPr>
            <a:endParaRPr lang="en-US" sz="3000" b="1" dirty="0"/>
          </a:p>
          <a:p>
            <a:pPr marL="0" indent="0">
              <a:buNone/>
            </a:pPr>
            <a:r>
              <a:rPr lang="en-US" sz="3000" b="1" dirty="0" smtClean="0"/>
              <a:t> </a:t>
            </a:r>
            <a:endParaRPr lang="en-US" sz="3000" b="1" dirty="0"/>
          </a:p>
        </p:txBody>
      </p:sp>
    </p:spTree>
    <p:extLst>
      <p:ext uri="{BB962C8B-B14F-4D97-AF65-F5344CB8AC3E}">
        <p14:creationId xmlns:p14="http://schemas.microsoft.com/office/powerpoint/2010/main" val="1159051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9537"/>
          </a:xfrm>
        </p:spPr>
        <p:txBody>
          <a:bodyPr>
            <a:normAutofit/>
          </a:bodyPr>
          <a:lstStyle/>
          <a:p>
            <a:pPr algn="ctr"/>
            <a:r>
              <a:rPr lang="en-US" sz="3000" b="1" dirty="0" smtClean="0">
                <a:solidFill>
                  <a:srgbClr val="0070C0"/>
                </a:solidFill>
              </a:rPr>
              <a:t>Is The Push To “Recover Fixed Costs Through Fixed Charges” Consistent With Efficient Competitive Pricing Principles?</a:t>
            </a:r>
            <a:endParaRPr lang="en-US" sz="3000" b="1" dirty="0">
              <a:solidFill>
                <a:srgbClr val="0070C0"/>
              </a:solidFill>
            </a:endParaRPr>
          </a:p>
        </p:txBody>
      </p:sp>
      <p:sp>
        <p:nvSpPr>
          <p:cNvPr id="3" name="Content Placeholder 2"/>
          <p:cNvSpPr>
            <a:spLocks noGrp="1"/>
          </p:cNvSpPr>
          <p:nvPr>
            <p:ph idx="1"/>
          </p:nvPr>
        </p:nvSpPr>
        <p:spPr>
          <a:xfrm>
            <a:off x="378371" y="1434662"/>
            <a:ext cx="11603421" cy="4764432"/>
          </a:xfrm>
        </p:spPr>
        <p:txBody>
          <a:bodyPr>
            <a:normAutofit/>
          </a:bodyPr>
          <a:lstStyle/>
          <a:p>
            <a:pPr marL="0" indent="0" algn="ctr">
              <a:spcBef>
                <a:spcPts val="0"/>
              </a:spcBef>
              <a:buNone/>
            </a:pPr>
            <a:r>
              <a:rPr lang="en-US" sz="2500" b="1" dirty="0" smtClean="0"/>
              <a:t>Short answer --- No.</a:t>
            </a:r>
          </a:p>
          <a:p>
            <a:pPr marL="0" indent="0">
              <a:spcBef>
                <a:spcPts val="0"/>
              </a:spcBef>
              <a:buNone/>
            </a:pPr>
            <a:endParaRPr lang="en-US" sz="2500" b="1" dirty="0"/>
          </a:p>
          <a:p>
            <a:pPr algn="just">
              <a:spcBef>
                <a:spcPts val="0"/>
              </a:spcBef>
            </a:pPr>
            <a:r>
              <a:rPr lang="en-US" sz="2500" b="1" dirty="0" smtClean="0"/>
              <a:t>Public </a:t>
            </a:r>
            <a:r>
              <a:rPr lang="en-US" sz="2500" b="1" dirty="0"/>
              <a:t>U</a:t>
            </a:r>
            <a:r>
              <a:rPr lang="en-US" sz="2500" b="1" dirty="0" smtClean="0"/>
              <a:t>tilities are “businesses.”  </a:t>
            </a:r>
          </a:p>
          <a:p>
            <a:pPr marL="0" indent="0" algn="just">
              <a:spcBef>
                <a:spcPts val="0"/>
              </a:spcBef>
              <a:buNone/>
            </a:pPr>
            <a:endParaRPr lang="en-US" sz="2500" b="1" dirty="0"/>
          </a:p>
          <a:p>
            <a:pPr algn="just">
              <a:spcBef>
                <a:spcPts val="0"/>
              </a:spcBef>
            </a:pPr>
            <a:r>
              <a:rPr lang="en-US" sz="2500" b="1" dirty="0" smtClean="0"/>
              <a:t>Competitive business activity provides the greatest benefit to consumers and results in the most efficient utilization of resources.</a:t>
            </a:r>
          </a:p>
          <a:p>
            <a:pPr marL="0" indent="0" algn="just">
              <a:spcBef>
                <a:spcPts val="0"/>
              </a:spcBef>
              <a:buNone/>
            </a:pPr>
            <a:endParaRPr lang="en-US" sz="2500" b="1" dirty="0"/>
          </a:p>
          <a:p>
            <a:pPr algn="just">
              <a:spcBef>
                <a:spcPts val="0"/>
              </a:spcBef>
            </a:pPr>
            <a:r>
              <a:rPr lang="en-US" sz="2500" b="1" dirty="0" smtClean="0"/>
              <a:t>Regulation should serve as a surrogate for competition.  </a:t>
            </a:r>
          </a:p>
          <a:p>
            <a:pPr marL="0" indent="0" algn="just">
              <a:spcBef>
                <a:spcPts val="0"/>
              </a:spcBef>
              <a:buNone/>
            </a:pPr>
            <a:endParaRPr lang="en-US" sz="2500" b="1" dirty="0"/>
          </a:p>
          <a:p>
            <a:pPr algn="just">
              <a:spcBef>
                <a:spcPts val="0"/>
              </a:spcBef>
            </a:pPr>
            <a:r>
              <a:rPr lang="en-US" sz="2500" b="1" dirty="0" smtClean="0"/>
              <a:t>The notion that fixed costs should be recovered through fixed charges is at odds with accepted economic theory, as well as business practices in competitive markets.</a:t>
            </a:r>
          </a:p>
          <a:p>
            <a:pPr marL="0" indent="0" algn="just">
              <a:spcBef>
                <a:spcPts val="0"/>
              </a:spcBef>
              <a:buNone/>
            </a:pPr>
            <a:endParaRPr lang="en-US" sz="2500" b="1" dirty="0"/>
          </a:p>
          <a:p>
            <a:pPr marL="0" indent="0" algn="just">
              <a:spcBef>
                <a:spcPts val="0"/>
              </a:spcBef>
              <a:buNone/>
            </a:pPr>
            <a:endParaRPr lang="en-US" sz="2500" b="1" dirty="0"/>
          </a:p>
          <a:p>
            <a:pPr marL="0" indent="0">
              <a:spcBef>
                <a:spcPts val="0"/>
              </a:spcBef>
              <a:buNone/>
            </a:pPr>
            <a:endParaRPr lang="en-US" sz="2500" b="1" dirty="0"/>
          </a:p>
        </p:txBody>
      </p:sp>
    </p:spTree>
    <p:extLst>
      <p:ext uri="{BB962C8B-B14F-4D97-AF65-F5344CB8AC3E}">
        <p14:creationId xmlns:p14="http://schemas.microsoft.com/office/powerpoint/2010/main" val="3061878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495" y="228600"/>
            <a:ext cx="11044518" cy="6629400"/>
          </a:xfrm>
        </p:spPr>
        <p:txBody>
          <a:bodyPr>
            <a:noAutofit/>
          </a:bodyPr>
          <a:lstStyle/>
          <a:p>
            <a:pPr algn="just">
              <a:spcBef>
                <a:spcPts val="0"/>
              </a:spcBef>
            </a:pPr>
            <a:r>
              <a:rPr lang="en-US" sz="1900" b="1" dirty="0"/>
              <a:t>From an academic perspective, economic theory tells us that in competitive markets, prices are equal to marginal costs.</a:t>
            </a:r>
          </a:p>
          <a:p>
            <a:pPr marL="0" indent="0" algn="just">
              <a:spcBef>
                <a:spcPts val="0"/>
              </a:spcBef>
              <a:buNone/>
            </a:pPr>
            <a:r>
              <a:rPr lang="en-US" sz="1900" b="1" dirty="0"/>
              <a:t>	- marginal cost is defined as:  the incremental change in cost as a result of </a:t>
            </a:r>
            <a:r>
              <a:rPr lang="en-US" sz="1900" b="1" dirty="0" smtClean="0"/>
              <a:t>an incremental 	  	   change </a:t>
            </a:r>
            <a:r>
              <a:rPr lang="en-US" sz="1900" b="1" dirty="0"/>
              <a:t>in output.  </a:t>
            </a:r>
          </a:p>
          <a:p>
            <a:pPr marL="0" indent="0" algn="just">
              <a:spcBef>
                <a:spcPts val="0"/>
              </a:spcBef>
              <a:buNone/>
            </a:pPr>
            <a:r>
              <a:rPr lang="en-US" sz="1900" b="1" dirty="0"/>
              <a:t>	</a:t>
            </a:r>
            <a:endParaRPr lang="en-US" sz="1900" b="1" dirty="0" smtClean="0"/>
          </a:p>
          <a:p>
            <a:pPr marL="0" indent="0" algn="just">
              <a:spcBef>
                <a:spcPts val="0"/>
              </a:spcBef>
              <a:buNone/>
            </a:pPr>
            <a:r>
              <a:rPr lang="en-US" sz="1900" b="1" dirty="0"/>
              <a:t>	</a:t>
            </a:r>
            <a:r>
              <a:rPr lang="en-US" sz="1900" b="1" dirty="0" smtClean="0"/>
              <a:t>- </a:t>
            </a:r>
            <a:r>
              <a:rPr lang="en-US" sz="1900" b="1" dirty="0"/>
              <a:t>Because marginal costs measure the changes in costs with output, </a:t>
            </a:r>
            <a:r>
              <a:rPr lang="en-US" sz="1900" b="1" dirty="0" smtClean="0"/>
              <a:t>short-run </a:t>
            </a:r>
            <a:r>
              <a:rPr lang="en-US" sz="1900" b="1" dirty="0"/>
              <a:t>“fixed” costs </a:t>
            </a:r>
            <a:r>
              <a:rPr lang="en-US" sz="1900" b="1" dirty="0" smtClean="0"/>
              <a:t>	   are 	  irrelevant </a:t>
            </a:r>
            <a:r>
              <a:rPr lang="en-US" sz="1900" b="1" dirty="0"/>
              <a:t>in </a:t>
            </a:r>
            <a:r>
              <a:rPr lang="en-US" sz="1900" b="1" dirty="0" smtClean="0"/>
              <a:t>efficient </a:t>
            </a:r>
            <a:r>
              <a:rPr lang="en-US" sz="1900" b="1" dirty="0"/>
              <a:t>pricing.  This is because </a:t>
            </a:r>
            <a:r>
              <a:rPr lang="en-US" sz="1900" b="1" dirty="0" smtClean="0"/>
              <a:t>“</a:t>
            </a:r>
            <a:r>
              <a:rPr lang="en-US" sz="1900" b="1" dirty="0"/>
              <a:t>fixed” costs </a:t>
            </a:r>
            <a:r>
              <a:rPr lang="en-US" sz="1900" b="1" dirty="0" smtClean="0"/>
              <a:t>are </a:t>
            </a:r>
            <a:r>
              <a:rPr lang="en-US" sz="1900" b="1" dirty="0"/>
              <a:t>reflected within a </a:t>
            </a:r>
            <a:r>
              <a:rPr lang="en-US" sz="1900" b="1" dirty="0" smtClean="0"/>
              <a:t>firm’s production 	  function</a:t>
            </a:r>
            <a:r>
              <a:rPr lang="en-US" sz="1900" b="1" dirty="0"/>
              <a:t>.</a:t>
            </a:r>
          </a:p>
          <a:p>
            <a:pPr marL="0" indent="0" algn="just">
              <a:spcBef>
                <a:spcPts val="0"/>
              </a:spcBef>
              <a:buNone/>
            </a:pPr>
            <a:r>
              <a:rPr lang="en-US" sz="1900" b="1" dirty="0"/>
              <a:t>	</a:t>
            </a:r>
            <a:endParaRPr lang="en-US" sz="1900" b="1" dirty="0" smtClean="0"/>
          </a:p>
          <a:p>
            <a:pPr marL="0" indent="0" algn="just">
              <a:spcBef>
                <a:spcPts val="0"/>
              </a:spcBef>
              <a:buNone/>
            </a:pPr>
            <a:r>
              <a:rPr lang="en-US" sz="1900" b="1" dirty="0"/>
              <a:t>	</a:t>
            </a:r>
            <a:r>
              <a:rPr lang="en-US" sz="1900" b="1" dirty="0" smtClean="0"/>
              <a:t>- </a:t>
            </a:r>
            <a:r>
              <a:rPr lang="en-US" sz="1900" b="1" dirty="0"/>
              <a:t>In summary, utility marginal costs are volumetric in nature, with </a:t>
            </a:r>
            <a:r>
              <a:rPr lang="en-US" sz="1900" b="1" dirty="0" smtClean="0"/>
              <a:t>the exception </a:t>
            </a:r>
            <a:r>
              <a:rPr lang="en-US" sz="1900" b="1" dirty="0"/>
              <a:t>of </a:t>
            </a:r>
            <a:r>
              <a:rPr lang="en-US" sz="1900" b="1" dirty="0" smtClean="0"/>
              <a:t>those </a:t>
            </a:r>
            <a:r>
              <a:rPr lang="en-US" sz="1900" b="1" dirty="0"/>
              <a:t>costs </a:t>
            </a:r>
            <a:r>
              <a:rPr lang="en-US" sz="1900" b="1" dirty="0" smtClean="0"/>
              <a:t>	    required to connect </a:t>
            </a:r>
            <a:r>
              <a:rPr lang="en-US" sz="1900" b="1" dirty="0"/>
              <a:t>and maintain an </a:t>
            </a:r>
            <a:r>
              <a:rPr lang="en-US" sz="1900" b="1" dirty="0" smtClean="0"/>
              <a:t>individual customer’s </a:t>
            </a:r>
            <a:r>
              <a:rPr lang="en-US" sz="1900" b="1" dirty="0"/>
              <a:t>account.</a:t>
            </a:r>
          </a:p>
          <a:p>
            <a:pPr marL="0" indent="0" algn="just">
              <a:spcBef>
                <a:spcPts val="0"/>
              </a:spcBef>
              <a:buNone/>
            </a:pPr>
            <a:endParaRPr lang="en-US" sz="1900" b="1" dirty="0"/>
          </a:p>
          <a:p>
            <a:pPr algn="just">
              <a:spcBef>
                <a:spcPts val="0"/>
              </a:spcBef>
            </a:pPr>
            <a:r>
              <a:rPr lang="en-US" sz="1900" b="1" dirty="0"/>
              <a:t>In </a:t>
            </a:r>
            <a:r>
              <a:rPr lang="en-US" sz="1900" b="1" dirty="0" smtClean="0"/>
              <a:t>practice, </a:t>
            </a:r>
            <a:r>
              <a:rPr lang="en-US" sz="1900" b="1" dirty="0"/>
              <a:t>competitively-based prices are almost universally volumetrically priced</a:t>
            </a:r>
            <a:r>
              <a:rPr lang="en-US" sz="1900" b="1" dirty="0" smtClean="0"/>
              <a:t>.</a:t>
            </a:r>
          </a:p>
          <a:p>
            <a:pPr marL="457200" lvl="1" indent="0" algn="just">
              <a:spcBef>
                <a:spcPts val="0"/>
              </a:spcBef>
              <a:buNone/>
            </a:pPr>
            <a:r>
              <a:rPr lang="en-US" sz="1900" b="1" dirty="0"/>
              <a:t>	</a:t>
            </a:r>
            <a:r>
              <a:rPr lang="en-US" sz="1900" b="1" dirty="0" smtClean="0"/>
              <a:t>- many industries are faced with high “fixed costs.”</a:t>
            </a:r>
          </a:p>
          <a:p>
            <a:pPr marL="457200" lvl="1" indent="0" algn="just">
              <a:spcBef>
                <a:spcPts val="0"/>
              </a:spcBef>
              <a:buNone/>
            </a:pPr>
            <a:r>
              <a:rPr lang="en-US" sz="1900" b="1" dirty="0"/>
              <a:t>	</a:t>
            </a:r>
            <a:r>
              <a:rPr lang="en-US" sz="1900" b="1" dirty="0" smtClean="0"/>
              <a:t>- industries that were once regulated are now price volumetrically.    </a:t>
            </a:r>
          </a:p>
          <a:p>
            <a:pPr marL="457200" lvl="1" indent="0" algn="just">
              <a:spcBef>
                <a:spcPts val="0"/>
              </a:spcBef>
              <a:buNone/>
            </a:pPr>
            <a:r>
              <a:rPr lang="en-US" sz="1900" b="1" dirty="0"/>
              <a:t>	</a:t>
            </a:r>
            <a:r>
              <a:rPr lang="en-US" sz="1900" b="1" dirty="0" smtClean="0"/>
              <a:t>	- airlines</a:t>
            </a:r>
          </a:p>
          <a:p>
            <a:pPr marL="457200" lvl="1" indent="0" algn="just">
              <a:spcBef>
                <a:spcPts val="0"/>
              </a:spcBef>
              <a:buNone/>
            </a:pPr>
            <a:r>
              <a:rPr lang="en-US" sz="1900" b="1" dirty="0"/>
              <a:t>	</a:t>
            </a:r>
            <a:r>
              <a:rPr lang="en-US" sz="1900" b="1" dirty="0" smtClean="0"/>
              <a:t>	- railroads</a:t>
            </a:r>
          </a:p>
          <a:p>
            <a:pPr marL="457200" lvl="1" indent="0" algn="just">
              <a:spcBef>
                <a:spcPts val="0"/>
              </a:spcBef>
              <a:buNone/>
            </a:pPr>
            <a:r>
              <a:rPr lang="en-US" sz="1900" b="1" dirty="0"/>
              <a:t>	</a:t>
            </a:r>
            <a:r>
              <a:rPr lang="en-US" sz="1900" b="1" dirty="0" smtClean="0"/>
              <a:t>	- motor carriers</a:t>
            </a:r>
          </a:p>
          <a:p>
            <a:pPr marL="457200" lvl="1" indent="0" algn="just">
              <a:spcBef>
                <a:spcPts val="0"/>
              </a:spcBef>
              <a:buNone/>
            </a:pPr>
            <a:r>
              <a:rPr lang="en-US" sz="1900" b="1" dirty="0"/>
              <a:t>	</a:t>
            </a:r>
            <a:r>
              <a:rPr lang="en-US" sz="1900" b="1" dirty="0" smtClean="0"/>
              <a:t>	- products pipelines</a:t>
            </a:r>
          </a:p>
          <a:p>
            <a:pPr marL="457200" lvl="1" indent="0" algn="just">
              <a:spcBef>
                <a:spcPts val="0"/>
              </a:spcBef>
              <a:buNone/>
            </a:pPr>
            <a:endParaRPr lang="en-US" sz="1900" b="1" dirty="0" smtClean="0"/>
          </a:p>
          <a:p>
            <a:pPr algn="just">
              <a:spcBef>
                <a:spcPts val="0"/>
              </a:spcBef>
            </a:pPr>
            <a:r>
              <a:rPr lang="en-US" sz="1900" b="1" dirty="0"/>
              <a:t>Arguments that fixed costs should be recovered from fixed charges have not been supported with a single shred of academic support.</a:t>
            </a:r>
          </a:p>
          <a:p>
            <a:pPr marL="0" indent="0" algn="just">
              <a:spcBef>
                <a:spcPts val="0"/>
              </a:spcBef>
              <a:buNone/>
            </a:pPr>
            <a:r>
              <a:rPr lang="en-US" sz="1900" b="1" dirty="0"/>
              <a:t>	- this recent argument (over the last 8 or 10 years) stems from the FERC’s use of “</a:t>
            </a:r>
            <a:r>
              <a:rPr lang="en-US" sz="1900" b="1" dirty="0" smtClean="0"/>
              <a:t>Straight-Fixed 	   Variable</a:t>
            </a:r>
            <a:r>
              <a:rPr lang="en-US" sz="1900" b="1" dirty="0"/>
              <a:t>” pricing for natural gas interstate transmission service.  </a:t>
            </a:r>
          </a:p>
          <a:p>
            <a:pPr marL="0" indent="0" algn="just">
              <a:spcBef>
                <a:spcPts val="0"/>
              </a:spcBef>
              <a:buNone/>
            </a:pPr>
            <a:endParaRPr lang="en-US" sz="1900" b="1" dirty="0"/>
          </a:p>
          <a:p>
            <a:pPr marL="228600" lvl="1" algn="just">
              <a:spcBef>
                <a:spcPts val="0"/>
              </a:spcBef>
            </a:pPr>
            <a:endParaRPr lang="en-US" sz="1900" b="1" dirty="0"/>
          </a:p>
          <a:p>
            <a:endParaRPr lang="en-US" sz="1900" dirty="0"/>
          </a:p>
        </p:txBody>
      </p:sp>
    </p:spTree>
    <p:extLst>
      <p:ext uri="{BB962C8B-B14F-4D97-AF65-F5344CB8AC3E}">
        <p14:creationId xmlns:p14="http://schemas.microsoft.com/office/powerpoint/2010/main" val="703160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5011"/>
            <a:ext cx="11566358" cy="6160168"/>
          </a:xfrm>
        </p:spPr>
        <p:txBody>
          <a:bodyPr>
            <a:normAutofit fontScale="92500"/>
          </a:bodyPr>
          <a:lstStyle/>
          <a:p>
            <a:pPr algn="just">
              <a:spcBef>
                <a:spcPts val="0"/>
              </a:spcBef>
            </a:pPr>
            <a:r>
              <a:rPr lang="en-US" sz="3000" b="1" dirty="0" err="1" smtClean="0"/>
              <a:t>SFV</a:t>
            </a:r>
            <a:r>
              <a:rPr lang="en-US" sz="3000" b="1" dirty="0" smtClean="0"/>
              <a:t> pricing was established in FERC Order 636.  However, </a:t>
            </a:r>
            <a:r>
              <a:rPr lang="en-US" sz="3000" b="1" dirty="0" err="1" smtClean="0"/>
              <a:t>SFV</a:t>
            </a:r>
            <a:r>
              <a:rPr lang="en-US" sz="3000" b="1" dirty="0" smtClean="0"/>
              <a:t> pricing was implemented not as a matter of efficiency or conservation, but rather, the opposite.  </a:t>
            </a:r>
            <a:r>
              <a:rPr lang="en-US" sz="3000" b="1" dirty="0" err="1" smtClean="0"/>
              <a:t>SFV</a:t>
            </a:r>
            <a:r>
              <a:rPr lang="en-US" sz="3000" b="1" dirty="0" smtClean="0"/>
              <a:t> pricing was a result of national policy to encourage the increased use of domestic natural gas and reduce our Nation’s dependence on foreign oil.  Specifically, FERC Order 636 states:</a:t>
            </a:r>
          </a:p>
          <a:p>
            <a:pPr marL="0" indent="0" algn="just">
              <a:spcBef>
                <a:spcPts val="0"/>
              </a:spcBef>
              <a:buNone/>
            </a:pPr>
            <a:endParaRPr lang="en-US" b="1" dirty="0" smtClean="0"/>
          </a:p>
          <a:p>
            <a:pPr marL="1379538" indent="0" algn="just">
              <a:spcBef>
                <a:spcPts val="0"/>
              </a:spcBef>
              <a:buNone/>
              <a:tabLst>
                <a:tab pos="9825038" algn="r"/>
              </a:tabLst>
            </a:pPr>
            <a:r>
              <a:rPr lang="en-US" sz="2500" b="1" i="1" dirty="0" smtClean="0">
                <a:solidFill>
                  <a:schemeClr val="accent5">
                    <a:lumMod val="75000"/>
                  </a:schemeClr>
                </a:solidFill>
              </a:rPr>
              <a:t>The Commission’s intent is to further facilitate the unimpeded operation of market forces to stimulate the production of natural gas . . . [and thereby] contribute to reducing our Nation’s dependence upon imported oil . . .</a:t>
            </a:r>
          </a:p>
          <a:p>
            <a:pPr marL="1379538" indent="0" algn="just">
              <a:spcBef>
                <a:spcPts val="0"/>
              </a:spcBef>
              <a:buNone/>
              <a:tabLst>
                <a:tab pos="9825038" algn="r"/>
              </a:tabLst>
            </a:pPr>
            <a:endParaRPr lang="en-US" sz="2500" b="1" i="1" dirty="0" smtClean="0">
              <a:solidFill>
                <a:schemeClr val="accent5">
                  <a:lumMod val="75000"/>
                </a:schemeClr>
              </a:solidFill>
            </a:endParaRPr>
          </a:p>
          <a:p>
            <a:pPr marL="1379538" indent="0" algn="just">
              <a:spcBef>
                <a:spcPts val="0"/>
              </a:spcBef>
              <a:buNone/>
              <a:tabLst>
                <a:tab pos="10058400" algn="r"/>
              </a:tabLst>
            </a:pPr>
            <a:r>
              <a:rPr lang="en-US" sz="2500" b="1" i="1" dirty="0" smtClean="0">
                <a:solidFill>
                  <a:schemeClr val="accent5">
                    <a:lumMod val="75000"/>
                  </a:schemeClr>
                </a:solidFill>
              </a:rPr>
              <a:t>Moreover, the Commission’s adoption of </a:t>
            </a:r>
            <a:r>
              <a:rPr lang="en-US" sz="2500" b="1" i="1" dirty="0" err="1" smtClean="0">
                <a:solidFill>
                  <a:schemeClr val="accent5">
                    <a:lumMod val="75000"/>
                  </a:schemeClr>
                </a:solidFill>
              </a:rPr>
              <a:t>SFV</a:t>
            </a:r>
            <a:r>
              <a:rPr lang="en-US" sz="2500" b="1" i="1" dirty="0" smtClean="0">
                <a:solidFill>
                  <a:schemeClr val="accent5">
                    <a:lumMod val="75000"/>
                  </a:schemeClr>
                </a:solidFill>
              </a:rPr>
              <a:t> should maximize pipeline throughput over time by allowing gas to compete with alternative fuels on a timely basis as the prices of alternate fuels change.  The Commission believes it is beyond doubt that it is in the national interest to promote the use of clean and abundant gas over alternate fuels such as foreign oil.  </a:t>
            </a:r>
            <a:r>
              <a:rPr lang="en-US" sz="2500" b="1" i="1" dirty="0" err="1" smtClean="0">
                <a:solidFill>
                  <a:schemeClr val="accent5">
                    <a:lumMod val="75000"/>
                  </a:schemeClr>
                </a:solidFill>
              </a:rPr>
              <a:t>SFV</a:t>
            </a:r>
            <a:r>
              <a:rPr lang="en-US" sz="2500" b="1" i="1" dirty="0" smtClean="0">
                <a:solidFill>
                  <a:schemeClr val="accent5">
                    <a:lumMod val="75000"/>
                  </a:schemeClr>
                </a:solidFill>
              </a:rPr>
              <a:t> is the best method for doing that.</a:t>
            </a:r>
          </a:p>
          <a:p>
            <a:pPr marL="1379538" indent="0" algn="just">
              <a:spcBef>
                <a:spcPts val="0"/>
              </a:spcBef>
              <a:buNone/>
              <a:tabLst>
                <a:tab pos="10058400" algn="r"/>
              </a:tabLst>
            </a:pPr>
            <a:endParaRPr lang="en-US" sz="2200" b="1" i="1" dirty="0" smtClean="0"/>
          </a:p>
          <a:p>
            <a:pPr marL="1379538" indent="0" algn="just">
              <a:spcBef>
                <a:spcPts val="0"/>
              </a:spcBef>
              <a:buNone/>
              <a:tabLst>
                <a:tab pos="10058400" algn="r"/>
              </a:tabLst>
            </a:pPr>
            <a:endParaRPr lang="en-US" sz="2200" b="1" i="1" dirty="0"/>
          </a:p>
          <a:p>
            <a:pPr marL="49213" indent="0" algn="just">
              <a:spcBef>
                <a:spcPts val="0"/>
              </a:spcBef>
              <a:buNone/>
              <a:tabLst>
                <a:tab pos="10058400" algn="r"/>
              </a:tabLst>
            </a:pPr>
            <a:r>
              <a:rPr lang="en-US" b="1" dirty="0" smtClean="0"/>
              <a:t>  </a:t>
            </a:r>
          </a:p>
        </p:txBody>
      </p:sp>
    </p:spTree>
    <p:extLst>
      <p:ext uri="{BB962C8B-B14F-4D97-AF65-F5344CB8AC3E}">
        <p14:creationId xmlns:p14="http://schemas.microsoft.com/office/powerpoint/2010/main" val="4122371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0070C0"/>
                </a:solidFill>
              </a:rPr>
              <a:t>Should Increased Customer Charges Be</a:t>
            </a:r>
            <a:br>
              <a:rPr lang="en-US" sz="4000" b="1" dirty="0" smtClean="0">
                <a:solidFill>
                  <a:srgbClr val="0070C0"/>
                </a:solidFill>
              </a:rPr>
            </a:br>
            <a:r>
              <a:rPr lang="en-US" sz="4000" b="1" dirty="0" smtClean="0">
                <a:solidFill>
                  <a:srgbClr val="0070C0"/>
                </a:solidFill>
              </a:rPr>
              <a:t>Counter-Balanced With ROE Reductions?</a:t>
            </a:r>
            <a:endParaRPr lang="en-US" sz="4000" b="1" dirty="0">
              <a:solidFill>
                <a:srgbClr val="0070C0"/>
              </a:solidFill>
            </a:endParaRPr>
          </a:p>
        </p:txBody>
      </p:sp>
      <p:sp>
        <p:nvSpPr>
          <p:cNvPr id="3" name="Content Placeholder 2"/>
          <p:cNvSpPr>
            <a:spLocks noGrp="1"/>
          </p:cNvSpPr>
          <p:nvPr>
            <p:ph idx="1"/>
          </p:nvPr>
        </p:nvSpPr>
        <p:spPr>
          <a:xfrm>
            <a:off x="838200" y="2269378"/>
            <a:ext cx="10515600" cy="4351338"/>
          </a:xfrm>
        </p:spPr>
        <p:txBody>
          <a:bodyPr>
            <a:normAutofit/>
          </a:bodyPr>
          <a:lstStyle/>
          <a:p>
            <a:r>
              <a:rPr lang="en-US" sz="3400" dirty="0" smtClean="0"/>
              <a:t>Concept of Risk and Return</a:t>
            </a:r>
          </a:p>
          <a:p>
            <a:pPr marL="0" indent="0">
              <a:buNone/>
            </a:pPr>
            <a:endParaRPr lang="en-US" sz="3400" dirty="0" smtClean="0"/>
          </a:p>
          <a:p>
            <a:pPr marL="457200" lvl="1" indent="0">
              <a:buNone/>
            </a:pPr>
            <a:r>
              <a:rPr lang="en-US" sz="3400" dirty="0" smtClean="0"/>
              <a:t>	-	</a:t>
            </a:r>
            <a:r>
              <a:rPr lang="en-US" sz="3400" i="1" dirty="0" smtClean="0"/>
              <a:t>Fixed charges = guaranteed revenue = lower risk</a:t>
            </a:r>
          </a:p>
          <a:p>
            <a:pPr marL="457200" lvl="1" indent="0">
              <a:buNone/>
            </a:pPr>
            <a:endParaRPr lang="en-US" sz="3400" i="1" dirty="0" smtClean="0"/>
          </a:p>
          <a:p>
            <a:pPr marL="457200" lvl="1" indent="0">
              <a:buNone/>
            </a:pPr>
            <a:r>
              <a:rPr lang="en-US" sz="3400" i="1" dirty="0" smtClean="0"/>
              <a:t>	-	</a:t>
            </a:r>
            <a:r>
              <a:rPr lang="en-US" sz="3400" dirty="0" smtClean="0"/>
              <a:t>Differential class rates of return</a:t>
            </a:r>
          </a:p>
          <a:p>
            <a:pPr marL="457200" lvl="1" indent="0">
              <a:buNone/>
            </a:pPr>
            <a:endParaRPr lang="en-US" sz="3400" dirty="0"/>
          </a:p>
        </p:txBody>
      </p:sp>
    </p:spTree>
    <p:extLst>
      <p:ext uri="{BB962C8B-B14F-4D97-AF65-F5344CB8AC3E}">
        <p14:creationId xmlns:p14="http://schemas.microsoft.com/office/powerpoint/2010/main" val="842699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0070C0"/>
                </a:solidFill>
              </a:rPr>
              <a:t>Do Increased Customer Charges Interact </a:t>
            </a:r>
            <a:br>
              <a:rPr lang="en-US" sz="4000" b="1" dirty="0" smtClean="0">
                <a:solidFill>
                  <a:srgbClr val="0070C0"/>
                </a:solidFill>
              </a:rPr>
            </a:br>
            <a:r>
              <a:rPr lang="en-US" sz="4000" b="1" dirty="0" smtClean="0">
                <a:solidFill>
                  <a:srgbClr val="0070C0"/>
                </a:solidFill>
              </a:rPr>
              <a:t>With Tiered Volumetric Rates?</a:t>
            </a:r>
            <a:endParaRPr lang="en-US" sz="4000" b="1" dirty="0">
              <a:solidFill>
                <a:srgbClr val="0070C0"/>
              </a:solidFill>
            </a:endParaRPr>
          </a:p>
        </p:txBody>
      </p:sp>
      <p:sp>
        <p:nvSpPr>
          <p:cNvPr id="3" name="Content Placeholder 2"/>
          <p:cNvSpPr>
            <a:spLocks noGrp="1"/>
          </p:cNvSpPr>
          <p:nvPr>
            <p:ph idx="1"/>
          </p:nvPr>
        </p:nvSpPr>
        <p:spPr/>
        <p:txBody>
          <a:bodyPr>
            <a:noAutofit/>
          </a:bodyPr>
          <a:lstStyle/>
          <a:p>
            <a:r>
              <a:rPr lang="en-US" sz="2500" b="1" dirty="0" smtClean="0"/>
              <a:t>Depends on the rate structure</a:t>
            </a:r>
          </a:p>
          <a:p>
            <a:pPr marL="0" indent="0">
              <a:buNone/>
            </a:pPr>
            <a:endParaRPr lang="en-US" sz="1200" b="1" dirty="0" smtClean="0"/>
          </a:p>
          <a:p>
            <a:r>
              <a:rPr lang="en-US" sz="2500" b="1" dirty="0" smtClean="0"/>
              <a:t>Policy</a:t>
            </a:r>
          </a:p>
          <a:p>
            <a:pPr marL="0" indent="0">
              <a:buNone/>
            </a:pPr>
            <a:endParaRPr lang="en-US" sz="1200" b="1" dirty="0" smtClean="0"/>
          </a:p>
          <a:p>
            <a:r>
              <a:rPr lang="en-US" sz="2500" b="1" dirty="0" smtClean="0"/>
              <a:t>Higher customer charge with Inverted-Block rates</a:t>
            </a:r>
          </a:p>
          <a:p>
            <a:pPr marL="0" indent="0">
              <a:buNone/>
            </a:pPr>
            <a:endParaRPr lang="en-US" sz="1200" b="1" dirty="0" smtClean="0"/>
          </a:p>
          <a:p>
            <a:r>
              <a:rPr lang="en-US" sz="2500" b="1" dirty="0" smtClean="0"/>
              <a:t>Lower customer charge with Declining-Block rates </a:t>
            </a:r>
          </a:p>
          <a:p>
            <a:pPr marL="0" indent="0">
              <a:buNone/>
            </a:pPr>
            <a:endParaRPr lang="en-US" sz="1200" b="1" dirty="0" smtClean="0"/>
          </a:p>
          <a:p>
            <a:r>
              <a:rPr lang="en-US" sz="2500" b="1" dirty="0" smtClean="0"/>
              <a:t>“Essential Service”</a:t>
            </a:r>
          </a:p>
          <a:p>
            <a:pPr marL="0" indent="0">
              <a:buNone/>
            </a:pPr>
            <a:endParaRPr lang="en-US" sz="1200" b="1" dirty="0" smtClean="0"/>
          </a:p>
          <a:p>
            <a:r>
              <a:rPr lang="en-US" sz="2500" b="1" dirty="0" smtClean="0"/>
              <a:t>Minimum bill rate structure</a:t>
            </a:r>
            <a:endParaRPr lang="en-US" sz="2500" b="1" dirty="0"/>
          </a:p>
        </p:txBody>
      </p:sp>
    </p:spTree>
    <p:extLst>
      <p:ext uri="{BB962C8B-B14F-4D97-AF65-F5344CB8AC3E}">
        <p14:creationId xmlns:p14="http://schemas.microsoft.com/office/powerpoint/2010/main" val="2955786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TotalTime>
  <Words>627</Words>
  <Application>Microsoft Office PowerPoint</Application>
  <PresentationFormat>Widescreen</PresentationFormat>
  <Paragraphs>105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NASUCA 2015 MID-YEAR MEETING</vt:lpstr>
      <vt:lpstr>Issues:</vt:lpstr>
      <vt:lpstr>Are High Customer Charges Being Used (Or Should They Be Used) As A Substitute for Revenue Decoupling?</vt:lpstr>
      <vt:lpstr>Are High Customer Charges Contrary To Energy Efficiency Policy and Do They Encourage Increased Use?</vt:lpstr>
      <vt:lpstr>Is The Push To “Recover Fixed Costs Through Fixed Charges” Consistent With Efficient Competitive Pricing Principles?</vt:lpstr>
      <vt:lpstr>PowerPoint Presentation</vt:lpstr>
      <vt:lpstr>PowerPoint Presentation</vt:lpstr>
      <vt:lpstr>Should Increased Customer Charges Be Counter-Balanced With ROE Reductions?</vt:lpstr>
      <vt:lpstr>Do Increased Customer Charges Interact  With Tiered Volumetric Rates?</vt:lpstr>
      <vt:lpstr>What Impact Does The Customer Charge Have On  Low Volume And Low Income Customers?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Dolen</dc:creator>
  <cp:lastModifiedBy>Jenny Dolen</cp:lastModifiedBy>
  <cp:revision>26</cp:revision>
  <cp:lastPrinted>2015-06-08T12:42:46Z</cp:lastPrinted>
  <dcterms:created xsi:type="dcterms:W3CDTF">2015-06-05T13:33:22Z</dcterms:created>
  <dcterms:modified xsi:type="dcterms:W3CDTF">2015-06-08T13:08:05Z</dcterms:modified>
</cp:coreProperties>
</file>