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13"/>
  </p:notesMasterIdLst>
  <p:handoutMasterIdLst>
    <p:handoutMasterId r:id="rId14"/>
  </p:handoutMasterIdLst>
  <p:sldIdLst>
    <p:sldId id="308" r:id="rId2"/>
    <p:sldId id="401" r:id="rId3"/>
    <p:sldId id="399" r:id="rId4"/>
    <p:sldId id="393" r:id="rId5"/>
    <p:sldId id="407" r:id="rId6"/>
    <p:sldId id="402" r:id="rId7"/>
    <p:sldId id="404" r:id="rId8"/>
    <p:sldId id="406" r:id="rId9"/>
    <p:sldId id="397" r:id="rId10"/>
    <p:sldId id="405" r:id="rId11"/>
    <p:sldId id="387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 Welch" initials="CW" lastIdx="3" clrIdx="0"/>
  <p:cmAuthor id="1" name="Brian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660066"/>
    <a:srgbClr val="FF8000"/>
    <a:srgbClr val="800000"/>
    <a:srgbClr val="FF6FCF"/>
    <a:srgbClr val="0000CC"/>
    <a:srgbClr val="09FF09"/>
    <a:srgbClr val="008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2" autoAdjust="0"/>
    <p:restoredTop sz="87961" autoAdjust="0"/>
  </p:normalViewPr>
  <p:slideViewPr>
    <p:cSldViewPr snapToGrid="0" snapToObjects="1">
      <p:cViewPr>
        <p:scale>
          <a:sx n="66" d="100"/>
          <a:sy n="66" d="100"/>
        </p:scale>
        <p:origin x="-17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FE981E-4088-B941-8025-CD0F5FF9D57E}" type="datetimeFigureOut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BE82F9-8CB8-D643-A47A-3C672BFA9E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0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89BAC9-7295-494E-91F8-4AC027BBF67B}" type="datetimeFigureOut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E57D2F-5F5E-C44B-A536-0F298F089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6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57D2F-5F5E-C44B-A536-0F298F0896F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57D2F-5F5E-C44B-A536-0F298F0896F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57D2F-5F5E-C44B-A536-0F298F0896F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57D2F-5F5E-C44B-A536-0F298F0896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7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DBAFF93-CF4F-4661-860F-3942A80CE4EB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93C-553E-4AA6-A34A-3BEEA869BEDA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D8C4-9B01-4948-BF6C-69565BC0AB3B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4AF-7162-4220-910B-C57B0BCBF0FA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8EB6506-02C9-46E8-B43C-4047883084DA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795F6FF-FD2D-4508-BF3B-6CCC34A36517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F127-AF12-4B8B-8CEA-9BC030FE04EF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76E0CE-D5DD-4DEA-81AB-AE383AF3D68A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AC907D-B983-4436-BF6D-B1652CCCE1E4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E90959-83ED-4D48-BB9A-F2653B034994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4FF9-C23C-422B-9722-63E6F284546A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7EFA-3635-4DBA-9354-026E82A32D07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842-3028-41ED-8156-9CE6CA70809C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6BE-D916-421F-AD9D-E43F62F7297A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39E9DE6-9E5A-4C29-9767-C61DA3CADA67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AF8BCBF-E462-4981-9E17-0145AAE8F80C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37DD-AC7C-41EE-A981-474035A038F1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D33B-39EA-4C07-AC5B-B4B74EF6EC98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D905-7B4F-4833-B6FD-80267AA899B9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FC0E-2327-467D-A70D-15A4351BD57F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ACF1F-7ECA-456B-9BFE-3A69ED3765CC}" type="datetime1">
              <a:rPr lang="en-US" smtClean="0"/>
              <a:pPr/>
              <a:t>6/7/15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DBE7EB5-F4E6-D84C-B21D-0CF8AEC5A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gif"/><Relationship Id="rId19" Type="http://schemas.openxmlformats.org/officeDocument/2006/relationships/image" Target="../media/image21.png"/><Relationship Id="rId50" Type="http://schemas.openxmlformats.org/officeDocument/2006/relationships/image" Target="../media/image52.png"/><Relationship Id="rId51" Type="http://schemas.openxmlformats.org/officeDocument/2006/relationships/image" Target="../media/image53.jpeg"/><Relationship Id="rId52" Type="http://schemas.openxmlformats.org/officeDocument/2006/relationships/image" Target="../media/image54.jpeg"/><Relationship Id="rId53" Type="http://schemas.openxmlformats.org/officeDocument/2006/relationships/image" Target="../media/image55.png"/><Relationship Id="rId54" Type="http://schemas.openxmlformats.org/officeDocument/2006/relationships/image" Target="../media/image56.png"/><Relationship Id="rId55" Type="http://schemas.openxmlformats.org/officeDocument/2006/relationships/image" Target="../media/image57.gif"/><Relationship Id="rId56" Type="http://schemas.openxmlformats.org/officeDocument/2006/relationships/image" Target="../media/image58.jpeg"/><Relationship Id="rId57" Type="http://schemas.openxmlformats.org/officeDocument/2006/relationships/image" Target="../media/image59.jpeg"/><Relationship Id="rId58" Type="http://schemas.openxmlformats.org/officeDocument/2006/relationships/image" Target="../media/image60.jpeg"/><Relationship Id="rId59" Type="http://schemas.openxmlformats.org/officeDocument/2006/relationships/image" Target="../media/image61.jpe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jpeg"/><Relationship Id="rId45" Type="http://schemas.openxmlformats.org/officeDocument/2006/relationships/image" Target="../media/image47.jpeg"/><Relationship Id="rId46" Type="http://schemas.openxmlformats.org/officeDocument/2006/relationships/image" Target="../media/image48.png"/><Relationship Id="rId47" Type="http://schemas.openxmlformats.org/officeDocument/2006/relationships/image" Target="../media/image49.jpeg"/><Relationship Id="rId48" Type="http://schemas.openxmlformats.org/officeDocument/2006/relationships/image" Target="../media/image50.jpeg"/><Relationship Id="rId49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20" Type="http://schemas.openxmlformats.org/officeDocument/2006/relationships/image" Target="../media/image22.png"/><Relationship Id="rId21" Type="http://schemas.openxmlformats.org/officeDocument/2006/relationships/image" Target="../media/image23.jpe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jpeg"/><Relationship Id="rId60" Type="http://schemas.openxmlformats.org/officeDocument/2006/relationships/image" Target="../media/image62.png"/><Relationship Id="rId61" Type="http://schemas.openxmlformats.org/officeDocument/2006/relationships/image" Target="../media/image63.jpe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naseo.org/Data/Sites/1/principles_3n_2014.pdf" TargetMode="External"/><Relationship Id="rId3" Type="http://schemas.openxmlformats.org/officeDocument/2006/relationships/hyperlink" Target="http://www.111d.naseo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111d.nase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70" y="3419976"/>
            <a:ext cx="4038600" cy="1022733"/>
          </a:xfrm>
        </p:spPr>
        <p:txBody>
          <a:bodyPr>
            <a:normAutofit/>
          </a:bodyPr>
          <a:lstStyle/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7" descr="building.JPG"/>
          <p:cNvPicPr>
            <a:picLocks noChangeAspect="1"/>
          </p:cNvPicPr>
          <p:nvPr/>
        </p:nvPicPr>
        <p:blipFill rotWithShape="1">
          <a:blip r:embed="rId3"/>
          <a:srcRect l="1307" t="17723" r="32492" b="14769"/>
          <a:stretch/>
        </p:blipFill>
        <p:spPr>
          <a:xfrm>
            <a:off x="4627266" y="233466"/>
            <a:ext cx="2049342" cy="2089802"/>
          </a:xfrm>
          <a:prstGeom prst="rect">
            <a:avLst/>
          </a:prstGeom>
        </p:spPr>
      </p:pic>
      <p:pic>
        <p:nvPicPr>
          <p:cNvPr id="9" name="Picture 8" descr="transmission.JPG"/>
          <p:cNvPicPr>
            <a:picLocks noChangeAspect="1"/>
          </p:cNvPicPr>
          <p:nvPr/>
        </p:nvPicPr>
        <p:blipFill rotWithShape="1">
          <a:blip r:embed="rId4"/>
          <a:srcRect t="17723" r="33740" b="14769"/>
          <a:stretch/>
        </p:blipFill>
        <p:spPr>
          <a:xfrm>
            <a:off x="6796399" y="2375076"/>
            <a:ext cx="2051176" cy="2089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6" y="4559271"/>
            <a:ext cx="3183248" cy="21082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1294" y="4559271"/>
            <a:ext cx="4837906" cy="19717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CPP Compliance Options:  </a:t>
            </a:r>
            <a:r>
              <a:rPr lang="en-US" i="1" dirty="0" smtClean="0"/>
              <a:t>Reliability, Affordability, and Sustainability </a:t>
            </a:r>
            <a:br>
              <a:rPr lang="en-US" i="1" dirty="0" smtClean="0"/>
            </a:br>
            <a:r>
              <a:rPr lang="en-US" i="1" dirty="0" smtClean="0"/>
              <a:t>NASUCA  Mid-Year Meeting</a:t>
            </a:r>
            <a:br>
              <a:rPr lang="en-US" i="1" dirty="0" smtClean="0"/>
            </a:br>
            <a:r>
              <a:rPr lang="en-US" i="1" dirty="0" smtClean="0"/>
              <a:t>June 7, 2015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426325" cy="658906"/>
          </a:xfrm>
        </p:spPr>
        <p:txBody>
          <a:bodyPr/>
          <a:lstStyle/>
          <a:p>
            <a:r>
              <a:rPr lang="en-US" sz="2800" dirty="0" smtClean="0"/>
              <a:t>Next Steps . . 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7620000" cy="5257800"/>
          </a:xfrm>
        </p:spPr>
        <p:txBody>
          <a:bodyPr>
            <a:normAutofit lnSpcReduction="10000"/>
          </a:bodyPr>
          <a:lstStyle/>
          <a:p>
            <a:pPr marL="22860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1. Continue work with States, NARUC and NACAA,</a:t>
            </a:r>
            <a:r>
              <a:rPr lang="en-US" sz="2000" dirty="0" smtClean="0">
                <a:solidFill>
                  <a:schemeClr val="tx1"/>
                </a:solidFill>
              </a:rPr>
              <a:t> as well as NASUCA, ECOS, utilities, trade associations…</a:t>
            </a:r>
          </a:p>
          <a:p>
            <a:pPr marL="22860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2. Complete Efficiency Pathways/Cases – </a:t>
            </a:r>
            <a:r>
              <a:rPr lang="en-US" sz="2000" dirty="0" smtClean="0">
                <a:solidFill>
                  <a:schemeClr val="tx1"/>
                </a:solidFill>
              </a:rPr>
              <a:t>NASEO is working with private sector partners (JCI, Honeywell, Schneider Electric, NEMA, AGA, NAIMA, USGBC) in developing case studies on programs for consideration by States and submission to EPA: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State, local and federal public facility </a:t>
            </a: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etrofits – ESPC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Building energy codes (residential and commercial)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CHP and Industrial EE / Superior Energy Performance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Other Areas: C-Pace, Multifamily, Supply Side EE</a:t>
            </a:r>
          </a:p>
          <a:p>
            <a:pPr marL="22860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3. Work with TCR and states to create a National Energy Efficiency Registry</a:t>
            </a:r>
            <a:r>
              <a:rPr lang="en-US" sz="2000" dirty="0" smtClean="0">
                <a:solidFill>
                  <a:schemeClr val="tx1"/>
                </a:solidFill>
              </a:rPr>
              <a:t> - broad energy/air program value</a:t>
            </a:r>
          </a:p>
          <a:p>
            <a:pPr marL="2286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4. </a:t>
            </a:r>
            <a:r>
              <a:rPr lang="en-US" sz="2000" b="1" dirty="0" smtClean="0">
                <a:solidFill>
                  <a:schemeClr val="tx1"/>
                </a:solidFill>
              </a:rPr>
              <a:t>Support State-Industry CPP Coordination </a:t>
            </a:r>
            <a:r>
              <a:rPr lang="en-US" sz="2000" dirty="0" smtClean="0">
                <a:solidFill>
                  <a:schemeClr val="tx1"/>
                </a:solidFill>
              </a:rPr>
              <a:t>meetings/calls</a:t>
            </a:r>
          </a:p>
          <a:p>
            <a:pPr marL="22860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5. Provide assistance to states on EE and reliability issues</a:t>
            </a:r>
            <a:r>
              <a:rPr lang="en-US" sz="2000" dirty="0" smtClean="0">
                <a:solidFill>
                  <a:schemeClr val="tx1"/>
                </a:solidFill>
              </a:rPr>
              <a:t> and support multi-state efforts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3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45" y="1098301"/>
            <a:ext cx="2850030" cy="63483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Contact Information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4740"/>
          <a:stretch/>
        </p:blipFill>
        <p:spPr>
          <a:xfrm>
            <a:off x="66674" y="1885532"/>
            <a:ext cx="3857625" cy="1958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366" y="120455"/>
            <a:ext cx="5173134" cy="659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b="1" dirty="0" smtClean="0">
              <a:solidFill>
                <a:srgbClr val="003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David Terry, Executive Director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Jeff Genzer, General Counsel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Donna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Brown, Director, Finance and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Accounting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Charles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Clinton, Senior Advisor, Regional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Program</a:t>
            </a:r>
            <a:endParaRPr lang="en-US" sz="1600" b="1" dirty="0">
              <a:solidFill>
                <a:srgbClr val="003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Sandy </a:t>
            </a:r>
            <a:r>
              <a:rPr lang="en-US" sz="1600" b="1" dirty="0" err="1">
                <a:solidFill>
                  <a:srgbClr val="003060"/>
                </a:solidFill>
                <a:latin typeface="Calibri" panose="020F0502020204030204" pitchFamily="34" charset="0"/>
              </a:rPr>
              <a:t>Fazeli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, Program Director,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Financing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Stephen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Goss, Program Manager, Fuels and Grid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Integration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Brian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Henderson, Senior Advisor, Buildings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Maurice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Kaya, Senior Advisor, Grid Integration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Bill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Nesmith, Senior Advisor, China-US Eco-Partnerships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Garth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Otto, Manager, Operations and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Accounting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Jeff </a:t>
            </a:r>
            <a:r>
              <a:rPr lang="en-US" sz="1600" b="1" dirty="0" err="1">
                <a:solidFill>
                  <a:srgbClr val="003060"/>
                </a:solidFill>
                <a:latin typeface="Calibri" panose="020F0502020204030204" pitchFamily="34" charset="0"/>
              </a:rPr>
              <a:t>Pillon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,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Director, Energy Assurance</a:t>
            </a:r>
            <a:endParaRPr lang="en-US" sz="1600" b="1" dirty="0">
              <a:solidFill>
                <a:srgbClr val="003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Cassie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Powers, Program Manager,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Transportation</a:t>
            </a:r>
            <a:endParaRPr lang="en-US" sz="1600" b="1" dirty="0">
              <a:solidFill>
                <a:srgbClr val="003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Melissa Savage, Senior Program Director, State Policy</a:t>
            </a: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Todd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Sims, Program Manager,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Buildings Programs</a:t>
            </a:r>
            <a:endParaRPr lang="en-US" sz="1600" b="1" dirty="0">
              <a:solidFill>
                <a:srgbClr val="003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Rod </a:t>
            </a:r>
            <a:r>
              <a:rPr lang="en-US" sz="1600" b="1" dirty="0" err="1">
                <a:solidFill>
                  <a:srgbClr val="003060"/>
                </a:solidFill>
                <a:latin typeface="Calibri" panose="020F0502020204030204" pitchFamily="34" charset="0"/>
              </a:rPr>
              <a:t>Sobin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, Senior Program Director,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Energy-Air Policy</a:t>
            </a:r>
            <a:endParaRPr lang="en-US" sz="1600" b="1" dirty="0">
              <a:solidFill>
                <a:srgbClr val="003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 b="1" dirty="0" err="1" smtClean="0">
                <a:solidFill>
                  <a:srgbClr val="003060"/>
                </a:solidFill>
                <a:latin typeface="Calibri" panose="020F0502020204030204" pitchFamily="34" charset="0"/>
              </a:rPr>
              <a:t>Shemika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3060"/>
                </a:solidFill>
                <a:latin typeface="Calibri" panose="020F0502020204030204" pitchFamily="34" charset="0"/>
              </a:rPr>
              <a:t>Spencer, Program Director, </a:t>
            </a:r>
            <a:r>
              <a:rPr lang="en-US" sz="1600" b="1" dirty="0" smtClean="0">
                <a:solidFill>
                  <a:srgbClr val="003060"/>
                </a:solidFill>
                <a:latin typeface="Calibri" panose="020F0502020204030204" pitchFamily="34" charset="0"/>
              </a:rPr>
              <a:t>Energy Assurance</a:t>
            </a:r>
            <a:endParaRPr lang="en-US" sz="1600" b="1" dirty="0">
              <a:solidFill>
                <a:srgbClr val="003060"/>
              </a:solidFill>
              <a:latin typeface="Calibri" panose="020F0502020204030204" pitchFamily="34" charset="0"/>
            </a:endParaRPr>
          </a:p>
          <a:p>
            <a:endParaRPr lang="en-US" sz="1400" b="1" dirty="0" smtClean="0">
              <a:solidFill>
                <a:srgbClr val="003060"/>
              </a:solidFill>
              <a:latin typeface="Calibri" panose="020F0502020204030204" pitchFamily="34" charset="0"/>
            </a:endParaRPr>
          </a:p>
          <a:p>
            <a:endParaRPr lang="en-US" sz="1400" b="1" dirty="0">
              <a:solidFill>
                <a:srgbClr val="003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545" y="4127024"/>
            <a:ext cx="2286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2107 Wilson Blvd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Suite 850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Arlington, VA  22201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Phone:  703.299.8800</a:t>
            </a:r>
          </a:p>
          <a:p>
            <a:pPr lvl="0"/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www.naseo.org </a:t>
            </a:r>
          </a:p>
        </p:txBody>
      </p:sp>
    </p:spTree>
    <p:extLst>
      <p:ext uri="{BB962C8B-B14F-4D97-AF65-F5344CB8AC3E}">
        <p14:creationId xmlns:p14="http://schemas.microsoft.com/office/powerpoint/2010/main" val="83567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76251" y="444018"/>
            <a:ext cx="7781924" cy="735200"/>
          </a:xfrm>
        </p:spPr>
        <p:txBody>
          <a:bodyPr/>
          <a:lstStyle/>
          <a:p>
            <a:r>
              <a:rPr lang="en-US" sz="3200" b="1" i="1" dirty="0">
                <a:latin typeface="Calibri"/>
                <a:cs typeface="Calibri"/>
              </a:rPr>
              <a:t>About NASEO and State Energy Offices</a:t>
            </a:r>
            <a:endParaRPr lang="en-US" sz="3400" b="1" i="1" dirty="0">
              <a:solidFill>
                <a:srgbClr val="004080"/>
              </a:solidFill>
              <a:latin typeface="Calibri"/>
              <a:cs typeface="Calibri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587375" y="1234177"/>
            <a:ext cx="8142204" cy="5401423"/>
          </a:xfrm>
        </p:spPr>
        <p:txBody>
          <a:bodyPr>
            <a:normAutofit/>
          </a:bodyPr>
          <a:lstStyle/>
          <a:p>
            <a:pPr algn="just"/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b="1" dirty="0">
                <a:solidFill>
                  <a:schemeClr val="accent1"/>
                </a:solidFill>
                <a:latin typeface="Calibri"/>
                <a:cs typeface="Calibri"/>
              </a:rPr>
              <a:t>NASEO represents the 56 governor-designated energy offices from each state and territory</a:t>
            </a:r>
            <a:r>
              <a:rPr lang="en-US" sz="2400" b="1" dirty="0" smtClean="0">
                <a:solidFill>
                  <a:schemeClr val="accent1"/>
                </a:solidFill>
                <a:latin typeface="Calibri"/>
                <a:cs typeface="Calibri"/>
              </a:rPr>
              <a:t>.  </a:t>
            </a:r>
            <a:r>
              <a:rPr lang="en-US" sz="2400" b="1" i="1" dirty="0" smtClean="0">
                <a:solidFill>
                  <a:schemeClr val="accent1"/>
                </a:solidFill>
                <a:latin typeface="Calibri"/>
                <a:cs typeface="Calibri"/>
              </a:rPr>
              <a:t>State Energy Directors</a:t>
            </a:r>
            <a:r>
              <a:rPr lang="en-US" sz="2400" b="1" dirty="0" smtClean="0">
                <a:solidFill>
                  <a:schemeClr val="accent1"/>
                </a:solidFill>
                <a:latin typeface="Calibri"/>
                <a:cs typeface="Calibri"/>
              </a:rPr>
              <a:t>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>
                <a:solidFill>
                  <a:srgbClr val="004080"/>
                </a:solidFill>
                <a:latin typeface="Calibri"/>
                <a:cs typeface="Calibri"/>
              </a:rPr>
              <a:t>Advise governors, legislatures, and regulators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>
                <a:solidFill>
                  <a:srgbClr val="004080"/>
                </a:solidFill>
                <a:latin typeface="Calibri"/>
                <a:cs typeface="Calibri"/>
              </a:rPr>
              <a:t>Advance </a:t>
            </a:r>
            <a:r>
              <a:rPr lang="en-US" sz="2400" dirty="0">
                <a:solidFill>
                  <a:srgbClr val="004080"/>
                </a:solidFill>
                <a:latin typeface="Calibri"/>
                <a:cs typeface="Calibri"/>
              </a:rPr>
              <a:t>practical energy policies and support energy technology research, demonstration, and deployment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>
                <a:solidFill>
                  <a:srgbClr val="004080"/>
                </a:solidFill>
                <a:latin typeface="Calibri"/>
                <a:cs typeface="Calibri"/>
              </a:rPr>
              <a:t>Partner with the private sector to accelerate energy-related economic development and enhance environmental quality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>
                <a:solidFill>
                  <a:srgbClr val="004080"/>
                </a:solidFill>
                <a:latin typeface="Calibri"/>
                <a:cs typeface="Calibri"/>
              </a:rPr>
              <a:t>Engage in the development of state energy policies and the oversight of billions of dollars in state-based energy funding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>
                <a:solidFill>
                  <a:srgbClr val="004080"/>
                </a:solidFill>
                <a:latin typeface="Calibri"/>
                <a:cs typeface="Calibri"/>
              </a:rPr>
              <a:t>Lead state </a:t>
            </a:r>
            <a:r>
              <a:rPr lang="en-US" sz="2400" dirty="0">
                <a:solidFill>
                  <a:srgbClr val="004080"/>
                </a:solidFill>
                <a:latin typeface="Calibri"/>
                <a:cs typeface="Calibri"/>
              </a:rPr>
              <a:t>energy policy </a:t>
            </a:r>
            <a:r>
              <a:rPr lang="en-US" sz="2400" dirty="0" smtClean="0">
                <a:solidFill>
                  <a:srgbClr val="004080"/>
                </a:solidFill>
                <a:latin typeface="Calibri"/>
                <a:cs typeface="Calibri"/>
              </a:rPr>
              <a:t>planning in most states</a:t>
            </a:r>
            <a:endParaRPr lang="en-US" sz="2400" dirty="0">
              <a:solidFill>
                <a:srgbClr val="004080"/>
              </a:solidFill>
              <a:latin typeface="Calibri"/>
              <a:cs typeface="Calibri"/>
            </a:endParaRPr>
          </a:p>
          <a:p>
            <a:pPr lvl="2" algn="just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en-US" sz="2400" dirty="0">
              <a:solidFill>
                <a:schemeClr val="accent1"/>
              </a:solidFill>
              <a:latin typeface="Calibri Light"/>
              <a:cs typeface="Calibri Light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87375" y="1371273"/>
            <a:ext cx="7429428" cy="16136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5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naseo.org/data/logos/affiliates/A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08" y="2743314"/>
            <a:ext cx="1481292" cy="41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American Petroleum Institut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84749"/>
            <a:ext cx="858477" cy="3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1694"/>
            <a:ext cx="7556313" cy="1116106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</a:rPr>
              <a:t>NASEO’s Affiliates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577" y="956270"/>
            <a:ext cx="7545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i="1" dirty="0">
                <a:solidFill>
                  <a:srgbClr val="0070C0"/>
                </a:solidFill>
                <a:latin typeface="Calibri Light" panose="020F0302020204030204" pitchFamily="34" charset="0"/>
              </a:rPr>
              <a:t>A robust and engaged network of +60 private-sector partners, including representatives from business, trade associations, nonprofit organizations, educational institutions, laboratories, and government.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57" y="3261238"/>
            <a:ext cx="812739" cy="4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229217"/>
            <a:ext cx="1266825" cy="37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40815"/>
            <a:ext cx="1209954" cy="43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7" y="4324734"/>
            <a:ext cx="1500188" cy="33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08" y="5808841"/>
            <a:ext cx="914747" cy="45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1867"/>
            <a:ext cx="866806" cy="4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44856"/>
            <a:ext cx="1314535" cy="47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84242"/>
            <a:ext cx="714511" cy="48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31867"/>
            <a:ext cx="1266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lliance to Save Energ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52" y="2206309"/>
            <a:ext cx="535915" cy="4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78" y="2219788"/>
            <a:ext cx="1209003" cy="28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6" y="2829234"/>
            <a:ext cx="1017784" cy="2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American Public Gas Associati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76" y="2739876"/>
            <a:ext cx="747206" cy="3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Appraisal Institut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7" y="2751604"/>
            <a:ext cx="797963" cy="4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ASHRA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56" y="2667942"/>
            <a:ext cx="6381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75" y="3246971"/>
            <a:ext cx="928986" cy="3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51" y="3305133"/>
            <a:ext cx="1030658" cy="3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2" descr="ConEdison Solution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11" y="3261238"/>
            <a:ext cx="893977" cy="3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6" y="3811420"/>
            <a:ext cx="550104" cy="4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58" y="3910922"/>
            <a:ext cx="1173742" cy="2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25" y="3801401"/>
            <a:ext cx="917675" cy="33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77" y="3821504"/>
            <a:ext cx="1155723" cy="29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81" y="4398912"/>
            <a:ext cx="1749899" cy="1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4272650"/>
            <a:ext cx="538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97" y="4397405"/>
            <a:ext cx="883003" cy="25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7" descr="General Electric (GE)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2" y="4771448"/>
            <a:ext cx="1574409" cy="4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57" y="4848108"/>
            <a:ext cx="853474" cy="31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17818"/>
            <a:ext cx="1214165" cy="3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80247"/>
            <a:ext cx="609974" cy="3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17" y="4793278"/>
            <a:ext cx="854678" cy="37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74" y="4838583"/>
            <a:ext cx="897242" cy="3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37" y="4817685"/>
            <a:ext cx="466842" cy="4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8" y="5349892"/>
            <a:ext cx="830002" cy="35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22" y="5392919"/>
            <a:ext cx="893978" cy="2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05580"/>
            <a:ext cx="1024306" cy="28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07890"/>
            <a:ext cx="782425" cy="2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Picture 65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16587"/>
            <a:ext cx="728582" cy="25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9" name="Picture 67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02703"/>
            <a:ext cx="705820" cy="20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68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44" y="5864051"/>
            <a:ext cx="1345736" cy="29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" name="Picture 71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93" y="5836266"/>
            <a:ext cx="782387" cy="3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Picture 73" descr="Southern States Energy Board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56" y="5803171"/>
            <a:ext cx="736723" cy="4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1" name="Picture 79" descr="The Weidt Group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75" y="6391877"/>
            <a:ext cx="805825" cy="2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" name="Picture 81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357517"/>
            <a:ext cx="810601" cy="24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248400"/>
            <a:ext cx="838476" cy="542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01401"/>
            <a:ext cx="1508990" cy="3811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51" y="4212669"/>
            <a:ext cx="687542" cy="479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0" y="3197154"/>
            <a:ext cx="1083733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86" y="4366651"/>
            <a:ext cx="962614" cy="325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18" y="3261238"/>
            <a:ext cx="1126307" cy="348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62477"/>
            <a:ext cx="1244991" cy="326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399192"/>
            <a:ext cx="1250959" cy="293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5434293"/>
            <a:ext cx="1038225" cy="200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2" y="6387711"/>
            <a:ext cx="1250258" cy="277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2" y="5386284"/>
            <a:ext cx="854678" cy="2791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16" y="5817138"/>
            <a:ext cx="1007422" cy="4018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0" y="4730873"/>
            <a:ext cx="809256" cy="539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96" y="6198559"/>
            <a:ext cx="962004" cy="6040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26" y="2795712"/>
            <a:ext cx="1368639" cy="3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58906"/>
          </a:xfrm>
        </p:spPr>
        <p:txBody>
          <a:bodyPr/>
          <a:lstStyle/>
          <a:p>
            <a:r>
              <a:rPr lang="en-US" dirty="0" smtClean="0"/>
              <a:t>NASEO CPP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52575"/>
            <a:ext cx="80137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NASEO has not taken a position on 111(d)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Support inter- and intra- State Energy Office, Air Agency, and Utility Commission discussions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If CPP moves forward NASEO seeks to: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maintain electricity system reliability and affordability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ensure maximum compliance flexibility for states 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nable least cost compliance (e.g., EE – supply and demand, distributed resources, voluntary actions)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EPA should provide states the opportunity to use both state-overseen ratepayer efficiency programs 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public and private non-ratepayer approaches (e.g., ESPC, Superior Energy Performance, CHP, building energy codes, ENERGY STAR, C-PACE, Weatherization)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87375" y="1212413"/>
            <a:ext cx="7429428" cy="16136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32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58906"/>
          </a:xfrm>
        </p:spPr>
        <p:txBody>
          <a:bodyPr/>
          <a:lstStyle/>
          <a:p>
            <a:r>
              <a:rPr lang="en-US" dirty="0" smtClean="0"/>
              <a:t>NASEO’s Key CPP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52575"/>
            <a:ext cx="7620000" cy="511826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Recognize the electricity system is changing rapidly and already faces multiple challenges (technology disruption, environmental quality, economic sustainability), and must also deliver reliable, affordable power to support state economic goals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Advance options for states that leverage private existing energy efficiency (demand and supply) and distributed energy investments to provide least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ost approaches that support system reliability, generation fuel diversity, and affordability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Ensure that efficiency program EM&amp;V is as streamlined as possible (i.e., don’t let perfect be the enemy of the good) while providing environmental agencies verifiable emissions reductions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Assist states in working with the private sector to accelerate “no-regrets” efficiency actions (ESPC, codes, EE financing)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Continue State Energy Office, State Air Agency, and State Utility Commission collaboration through inter-state, multi-state, and the 3Ns.  Energy and air issues are complex and need all of our ideas, efforts, and solutions … goes beyond 3Ns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87375" y="1212413"/>
            <a:ext cx="7429428" cy="16136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7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58906"/>
          </a:xfrm>
        </p:spPr>
        <p:txBody>
          <a:bodyPr/>
          <a:lstStyle/>
          <a:p>
            <a:r>
              <a:rPr lang="en-US" dirty="0" smtClean="0"/>
              <a:t>NASEO CPP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52575"/>
            <a:ext cx="76200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Ongoing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cooperation with 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National Association of Clean Air Agencies (NACAA)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and National Association of Regulatory Utility Commissioners (NARUC)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to coordinate 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state assistance efforts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Hosted “3N” consensus  process “Energy Efficiency Principles”: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hlinkClick r:id="rId2"/>
              </a:rPr>
              <a:t>http://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hlinkClick r:id="rId2"/>
              </a:rPr>
              <a:t>www.naseo.org/Data/Sites/1/principles_3n_2014.pdf</a:t>
            </a:r>
            <a:endParaRPr lang="en-US" sz="20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28600" lvl="1" indent="0">
              <a:buNone/>
            </a:pPr>
            <a:r>
              <a:rPr lang="en-US" sz="17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  (e.g., reliability, national energy efficiency registry, credit for early action)</a:t>
            </a:r>
            <a:endParaRPr lang="en-US" sz="17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3N Efficiency Case Studies Meeting:  December 2015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3N Efficiency Plan Language Meetings: March 2015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Engage States, Utilities, Energy Industry, advocacy groups, federal agencies on reliability, cost and EE compliance (ongoing)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111(d) planning sessions at NASEO Annual Meeting September 2015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State 111(d) Resource Hub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:  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www.111d.naseo.org/</a:t>
            </a:r>
            <a:endParaRPr lang="en-US" sz="20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87375" y="1212413"/>
            <a:ext cx="7429428" cy="16136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1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093"/>
            <a:ext cx="7426325" cy="999801"/>
          </a:xfrm>
        </p:spPr>
        <p:txBody>
          <a:bodyPr/>
          <a:lstStyle/>
          <a:p>
            <a:r>
              <a:rPr lang="en-US" sz="2800" dirty="0" smtClean="0"/>
              <a:t>Energy Efficiency Opportunities – “No Regrets” Actions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76200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Utility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atepayer EE programs ~$7B billion annually (portion of project costs)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Public facilities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etrofits and ESPC ~$6B of private investment annually (total project cost)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NASEO developed multi-state ESPC tracking project (e.g., VA, GA, KY) to leverage broad energy, economic, environmental benefits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Building Energy Code Compliance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NASEO-led pilot code compliance program (e.g., TX)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Private industrial efficiency (e.g., Superior Energy Performance / ISO 50001; CHP)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Energy financing programs (e.g., WHEEL, C-PACE) (States oversee &gt;$5B in EE and RE financing programs)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Statewide comprehensive energy planning that supports, for example, evolving utility business model policies, distributed generation, storage, micro-grids</a:t>
            </a: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093"/>
            <a:ext cx="7426325" cy="999801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Privately-Delivered Energy Efficiency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4" y="1956467"/>
            <a:ext cx="5346404" cy="41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3866" y="1096211"/>
            <a:ext cx="4892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Energy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Through ESPC 1993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-2012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billion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01895" y="2058789"/>
            <a:ext cx="3061368" cy="44783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>
                <a:latin typeface="Arial" charset="0"/>
              </a:rPr>
              <a:t>ESPC </a:t>
            </a:r>
            <a:r>
              <a:rPr lang="en-US" sz="2000" u="sng" dirty="0" smtClean="0">
                <a:latin typeface="Arial" charset="0"/>
              </a:rPr>
              <a:t>doesn’t</a:t>
            </a:r>
            <a:r>
              <a:rPr lang="en-US" sz="2000" dirty="0" smtClean="0">
                <a:latin typeface="Arial" charset="0"/>
              </a:rPr>
              <a:t> rely on taxpayer or ratepayer investment</a:t>
            </a:r>
          </a:p>
          <a:p>
            <a:pPr marL="227013" indent="-227013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>
                <a:latin typeface="Arial" charset="0"/>
              </a:rPr>
              <a:t>~$7B+ U.S. market investment annually </a:t>
            </a:r>
          </a:p>
          <a:p>
            <a:pPr marL="227013" indent="-227013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>
                <a:latin typeface="Arial" charset="0"/>
              </a:rPr>
              <a:t>Projected to grow to $10-15 billion by 2020</a:t>
            </a:r>
          </a:p>
          <a:p>
            <a:pPr marL="636588" lvl="1"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>
                <a:latin typeface="Arial" charset="0"/>
              </a:rPr>
              <a:t>Scalable for CPP compliance</a:t>
            </a:r>
          </a:p>
          <a:p>
            <a:pPr marL="636588" lvl="1">
              <a:spcBef>
                <a:spcPts val="300"/>
              </a:spcBef>
              <a:spcAft>
                <a:spcPts val="0"/>
              </a:spcAft>
            </a:pPr>
            <a:endParaRPr lang="en-US" sz="2000" dirty="0">
              <a:latin typeface="Arial" charset="0"/>
            </a:endParaRPr>
          </a:p>
          <a:p>
            <a:pPr marL="350838" lvl="1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i="1" dirty="0" smtClean="0">
                <a:latin typeface="Arial" charset="0"/>
              </a:rPr>
              <a:t>Slide Source:  RAP; Bloomberg New Energy Finance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endParaRPr lang="en-US" sz="2000" dirty="0" smtClean="0">
              <a:latin typeface="Arial" charset="0"/>
            </a:endParaRPr>
          </a:p>
          <a:p>
            <a:pPr marL="395288" indent="-395288">
              <a:spcBef>
                <a:spcPct val="0"/>
              </a:spcBef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974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98474" y="186174"/>
            <a:ext cx="7556313" cy="1116106"/>
          </a:xfrm>
        </p:spPr>
        <p:txBody>
          <a:bodyPr/>
          <a:lstStyle/>
          <a:p>
            <a:r>
              <a:rPr lang="en-US" sz="3400" dirty="0" smtClean="0">
                <a:latin typeface="Calibri" panose="020F0502020204030204" pitchFamily="34" charset="0"/>
                <a:cs typeface="Calibri"/>
              </a:rPr>
              <a:t>NASEO Ongoing/Upcoming CPP Activities</a:t>
            </a:r>
            <a:endParaRPr lang="en-US" sz="3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sz="half" idx="1"/>
          </p:nvPr>
        </p:nvSpPr>
        <p:spPr>
          <a:xfrm>
            <a:off x="160926" y="1187116"/>
            <a:ext cx="8132174" cy="5550568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Ongoing cooperation with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NACAA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NARUC to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coordinate state assistance efforts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Create EE compliance case studies and plan language for state consideration and submission to EPA (Summer 2015)—codes, ESPC, CHP, Sup Energy </a:t>
            </a:r>
            <a:r>
              <a:rPr lang="en-US" sz="3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Perf</a:t>
            </a: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…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Advance voluntary national 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energy efficiency registry </a:t>
            </a: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concept (e.g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., 3N </a:t>
            </a: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comments 2014; engage states and industry 2015)</a:t>
            </a:r>
            <a:endParaRPr lang="en-US" sz="31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lvl="2"/>
            <a:r>
              <a:rPr lang="en-U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Support multi-state collaboration proposing work with the Climate Registry and NASEO to create a national energy </a:t>
            </a:r>
            <a:r>
              <a:rPr 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efficiency registry </a:t>
            </a:r>
            <a:r>
              <a:rPr lang="en-U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to </a:t>
            </a:r>
            <a:r>
              <a:rPr 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use </a:t>
            </a:r>
            <a:r>
              <a:rPr lang="en-U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for </a:t>
            </a:r>
            <a:r>
              <a:rPr 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existing and future state and federal </a:t>
            </a:r>
            <a:r>
              <a:rPr lang="en-U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air rules and energy planning (2015 – pending funding)</a:t>
            </a:r>
            <a:endParaRPr lang="en-US" sz="29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Promote multi-state and intra-state dialogue among State Energy Offices, air agencies, and utility commissions</a:t>
            </a:r>
          </a:p>
          <a:p>
            <a:pPr lvl="2"/>
            <a:r>
              <a:rPr lang="en-U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NASEO will provide increased assistance and support to State Energy Offices in plan input and analysis (Sept. 2015 - ongoing)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NASEO multistate meetings with EPA regional officials (Sept. 2015 - ongoing)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Establish a CPP energy efficiency compliance coordination calls (various DC and regional groups) and NASEO State Energy Office task force (2015)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State 111(d) Resource Hub: 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www.111d.naseo.org/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en-US" sz="3100" dirty="0" smtClean="0">
              <a:solidFill>
                <a:srgbClr val="004080"/>
              </a:solidFill>
              <a:cs typeface="Calibri"/>
            </a:endParaRPr>
          </a:p>
          <a:p>
            <a:pPr lvl="1"/>
            <a:endParaRPr lang="en-US" sz="2400" dirty="0" smtClean="0">
              <a:solidFill>
                <a:srgbClr val="004080"/>
              </a:solidFill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EB5-F4E6-D84C-B21D-0CF8AEC5AE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4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7">
      <a:dk1>
        <a:sysClr val="windowText" lastClr="000000"/>
      </a:dk1>
      <a:lt1>
        <a:sysClr val="window" lastClr="FFFFFF"/>
      </a:lt1>
      <a:dk2>
        <a:srgbClr val="2B142D"/>
      </a:dk2>
      <a:lt2>
        <a:srgbClr val="191919"/>
      </a:lt2>
      <a:accent1>
        <a:srgbClr val="004080"/>
      </a:accent1>
      <a:accent2>
        <a:srgbClr val="B3B3B3"/>
      </a:accent2>
      <a:accent3>
        <a:srgbClr val="FFB73D"/>
      </a:accent3>
      <a:accent4>
        <a:srgbClr val="333333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38253</TotalTime>
  <Words>1295</Words>
  <Application>Microsoft Macintosh PowerPoint</Application>
  <PresentationFormat>On-screen Show (4:3)</PresentationFormat>
  <Paragraphs>102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Advantage</vt:lpstr>
      <vt:lpstr>CPP Compliance Options:  Reliability, Affordability, and Sustainability  NASUCA  Mid-Year Meeting June 7, 2015</vt:lpstr>
      <vt:lpstr>About NASEO and State Energy Offices</vt:lpstr>
      <vt:lpstr>NASEO’s Affiliates</vt:lpstr>
      <vt:lpstr>NASEO CPP Approach</vt:lpstr>
      <vt:lpstr>NASEO’s Key CPP Takeaways</vt:lpstr>
      <vt:lpstr>NASEO CPP Activities</vt:lpstr>
      <vt:lpstr>Energy Efficiency Opportunities – “No Regrets” Actions</vt:lpstr>
      <vt:lpstr>Privately-Delivered Energy Efficiency</vt:lpstr>
      <vt:lpstr>NASEO Ongoing/Upcoming CPP Activities</vt:lpstr>
      <vt:lpstr>Next Steps . . .</vt:lpstr>
      <vt:lpstr>Contact Information</vt:lpstr>
    </vt:vector>
  </TitlesOfParts>
  <Company>NASEO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NASEO Strategic Plan</dc:title>
  <dc:creator>Kate Marks</dc:creator>
  <cp:lastModifiedBy>Nicole Haslup</cp:lastModifiedBy>
  <cp:revision>627</cp:revision>
  <cp:lastPrinted>2015-06-05T19:50:59Z</cp:lastPrinted>
  <dcterms:created xsi:type="dcterms:W3CDTF">2014-01-02T21:00:34Z</dcterms:created>
  <dcterms:modified xsi:type="dcterms:W3CDTF">2015-06-07T18:24:53Z</dcterms:modified>
</cp:coreProperties>
</file>