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72" r:id="rId6"/>
    <p:sldId id="276" r:id="rId7"/>
    <p:sldId id="277" r:id="rId8"/>
    <p:sldId id="278" r:id="rId9"/>
    <p:sldId id="283" r:id="rId10"/>
    <p:sldId id="284" r:id="rId11"/>
    <p:sldId id="285" r:id="rId12"/>
    <p:sldId id="286" r:id="rId13"/>
    <p:sldId id="288" r:id="rId14"/>
    <p:sldId id="290" r:id="rId15"/>
    <p:sldId id="296" r:id="rId16"/>
    <p:sldId id="301" r:id="rId17"/>
    <p:sldId id="302" r:id="rId18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1" d="100"/>
          <a:sy n="41" d="100"/>
        </p:scale>
        <p:origin x="-1544" y="-12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852942573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Shape 32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30" name="Shape 33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2200"/>
              <a:t>Recall we said that once a state and its stakeholders decide what it wants to accomplish with its 111(d) plan, there are threshold decisions, including rate-based or mass-based?  Who is regulated?  How much flexibility?  Preserve ability to use allowances or credits from another state?  All of these questions are imbedded in this table that we’ll examine here in a minute.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231900" indent="-342900">
              <a:spcBef>
                <a:spcPts val="3200"/>
              </a:spcBef>
              <a:defRPr sz="2800"/>
            </a:lvl3pPr>
            <a:lvl4pPr marL="1676400" indent="-342900">
              <a:spcBef>
                <a:spcPts val="3200"/>
              </a:spcBef>
              <a:defRPr sz="2800"/>
            </a:lvl4pPr>
            <a:lvl5pPr marL="2120900" indent="-342900">
              <a:spcBef>
                <a:spcPts val="32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800">
          <a:solidFill>
            <a:srgbClr val="FFFFFF"/>
          </a:solidFill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png"/><Relationship Id="rId3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png"/><Relationship Id="rId3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png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png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png"/><Relationship Id="rId3" Type="http://schemas.openxmlformats.org/officeDocument/2006/relationships/image" Target="../media/image7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hyperlink" Target="mailto:franz@litzstrategie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png"/><Relationship Id="rId3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png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png"/><Relationship Id="rId3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xfrm>
            <a:off x="1270000" y="11176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Making 111(d) Decisions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xfrm>
            <a:off x="1270000" y="4510732"/>
            <a:ext cx="10464800" cy="1648768"/>
          </a:xfrm>
          <a:prstGeom prst="rect">
            <a:avLst/>
          </a:prstGeom>
        </p:spPr>
        <p:txBody>
          <a:bodyPr/>
          <a:lstStyle/>
          <a:p>
            <a:pPr lvl="0" defTabSz="461518">
              <a:defRPr sz="1800">
                <a:solidFill>
                  <a:srgbClr val="000000"/>
                </a:solidFill>
              </a:defRPr>
            </a:pPr>
            <a:r>
              <a:rPr lang="en-US" sz="2528" dirty="0" smtClean="0">
                <a:solidFill>
                  <a:srgbClr val="FFFFFF"/>
                </a:solidFill>
              </a:rPr>
              <a:t>National Association of State Utility Consumer Advocates</a:t>
            </a:r>
          </a:p>
          <a:p>
            <a:pPr lvl="0" defTabSz="461518">
              <a:defRPr sz="1800">
                <a:solidFill>
                  <a:srgbClr val="000000"/>
                </a:solidFill>
              </a:defRPr>
            </a:pPr>
            <a:r>
              <a:rPr lang="en-US" sz="2528" dirty="0" smtClean="0">
                <a:solidFill>
                  <a:srgbClr val="FFFFFF"/>
                </a:solidFill>
              </a:rPr>
              <a:t>June 9</a:t>
            </a:r>
            <a:r>
              <a:rPr sz="2528" dirty="0" smtClean="0">
                <a:solidFill>
                  <a:srgbClr val="FFFFFF"/>
                </a:solidFill>
              </a:rPr>
              <a:t>, </a:t>
            </a:r>
            <a:r>
              <a:rPr sz="2528" dirty="0">
                <a:solidFill>
                  <a:srgbClr val="FFFFFF"/>
                </a:solidFill>
              </a:rPr>
              <a:t>2015</a:t>
            </a:r>
          </a:p>
          <a:p>
            <a:pPr lvl="0" defTabSz="461518">
              <a:defRPr sz="1800">
                <a:solidFill>
                  <a:srgbClr val="000000"/>
                </a:solidFill>
              </a:defRPr>
            </a:pPr>
            <a:endParaRPr sz="2528" dirty="0">
              <a:solidFill>
                <a:srgbClr val="FFFFFF"/>
              </a:solidFill>
            </a:endParaRPr>
          </a:p>
          <a:p>
            <a:pPr lvl="0" defTabSz="461518">
              <a:defRPr sz="1800">
                <a:solidFill>
                  <a:srgbClr val="000000"/>
                </a:solidFill>
              </a:defRPr>
            </a:pPr>
            <a:r>
              <a:rPr sz="2528" dirty="0">
                <a:solidFill>
                  <a:srgbClr val="FFFFFF"/>
                </a:solidFill>
              </a:rPr>
              <a:t>Franz T. Litz </a:t>
            </a:r>
          </a:p>
        </p:txBody>
      </p:sp>
      <p:grpSp>
        <p:nvGrpSpPr>
          <p:cNvPr id="37" name="Group 37"/>
          <p:cNvGrpSpPr/>
          <p:nvPr/>
        </p:nvGrpSpPr>
        <p:grpSpPr>
          <a:xfrm>
            <a:off x="4304275" y="6811842"/>
            <a:ext cx="2014226" cy="2105106"/>
            <a:chOff x="0" y="61952"/>
            <a:chExt cx="2014225" cy="2105105"/>
          </a:xfrm>
        </p:grpSpPr>
        <p:pic>
          <p:nvPicPr>
            <p:cNvPr id="35" name="Screen Shot 2015-05-06 at 5.40.51 PM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394118" y="61952"/>
              <a:ext cx="1225988" cy="11953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36" name="Shape 36"/>
            <p:cNvSpPr/>
            <p:nvPr/>
          </p:nvSpPr>
          <p:spPr>
            <a:xfrm>
              <a:off x="0" y="1259629"/>
              <a:ext cx="2014225" cy="9074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200" dirty="0">
                  <a:solidFill>
                    <a:srgbClr val="FFFFFF"/>
                  </a:solidFill>
                  <a:latin typeface="Roboto Regular"/>
                  <a:ea typeface="Roboto Regular"/>
                  <a:cs typeface="Roboto Regular"/>
                  <a:sym typeface="Roboto Regular"/>
                </a:rPr>
                <a:t>Litz Energy </a:t>
              </a:r>
            </a:p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200" dirty="0">
                  <a:solidFill>
                    <a:srgbClr val="FFFFFF"/>
                  </a:solidFill>
                  <a:latin typeface="Roboto Regular"/>
                  <a:ea typeface="Roboto Regular"/>
                  <a:cs typeface="Roboto Regular"/>
                  <a:sym typeface="Roboto Regular"/>
                </a:rPr>
                <a:t>Strategies</a:t>
              </a: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541555" y="6522650"/>
            <a:ext cx="2527300" cy="2543426"/>
            <a:chOff x="6541555" y="6522650"/>
            <a:chExt cx="2527300" cy="2543426"/>
          </a:xfrm>
        </p:grpSpPr>
        <p:pic>
          <p:nvPicPr>
            <p:cNvPr id="3" name="Picture 2" descr="Screen Shot 2015-06-08 at 8.44.32 PM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0369" y="6522650"/>
              <a:ext cx="1526966" cy="1324597"/>
            </a:xfrm>
            <a:prstGeom prst="rect">
              <a:avLst/>
            </a:prstGeom>
          </p:spPr>
        </p:pic>
        <p:pic>
          <p:nvPicPr>
            <p:cNvPr id="4" name="Picture 3" descr="Screen Shot 2015-06-08 at 2.35.36 PM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41555" y="7846876"/>
              <a:ext cx="2527300" cy="1219200"/>
            </a:xfrm>
            <a:prstGeom prst="rect">
              <a:avLst/>
            </a:prstGeom>
          </p:spPr>
        </p:pic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6" name="Group 346"/>
          <p:cNvGrpSpPr/>
          <p:nvPr/>
        </p:nvGrpSpPr>
        <p:grpSpPr>
          <a:xfrm>
            <a:off x="-142875" y="-165100"/>
            <a:ext cx="13284200" cy="10083800"/>
            <a:chOff x="-139700" y="-165100"/>
            <a:chExt cx="13284200" cy="10083800"/>
          </a:xfrm>
        </p:grpSpPr>
        <p:pic>
          <p:nvPicPr>
            <p:cNvPr id="345" name="blank paper.png"/>
            <p:cNvPicPr/>
            <p:nvPr/>
          </p:nvPicPr>
          <p:blipFill>
            <a:blip r:embed="rId2">
              <a:extLst/>
            </a:blip>
            <a:srcRect t="20268" b="20268"/>
            <a:stretch>
              <a:fillRect/>
            </a:stretch>
          </p:blipFill>
          <p:spPr>
            <a:xfrm>
              <a:off x="0" y="0"/>
              <a:ext cx="13004800" cy="975360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344" name="Picture 343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39700" y="-165100"/>
              <a:ext cx="13284200" cy="10083800"/>
            </a:xfrm>
            <a:prstGeom prst="rect">
              <a:avLst/>
            </a:prstGeom>
            <a:effectLst/>
          </p:spPr>
        </p:pic>
      </p:grpSp>
      <p:sp>
        <p:nvSpPr>
          <p:cNvPr id="347" name="Shape 347"/>
          <p:cNvSpPr/>
          <p:nvPr/>
        </p:nvSpPr>
        <p:spPr>
          <a:xfrm>
            <a:off x="1527182" y="222056"/>
            <a:ext cx="10317917" cy="172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3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5300" b="1" dirty="0"/>
              <a:t>Making an Individual State Plan </a:t>
            </a:r>
            <a:r>
              <a:rPr sz="5300" b="1" dirty="0" smtClean="0"/>
              <a:t>“</a:t>
            </a:r>
            <a:r>
              <a:rPr lang="en-US" sz="5300" b="1" dirty="0" smtClean="0"/>
              <a:t>Trading </a:t>
            </a:r>
            <a:r>
              <a:rPr sz="5300" b="1" dirty="0" smtClean="0"/>
              <a:t>Ready</a:t>
            </a:r>
            <a:r>
              <a:rPr sz="5300" b="1" dirty="0"/>
              <a:t>”</a:t>
            </a:r>
          </a:p>
        </p:txBody>
      </p:sp>
      <p:sp>
        <p:nvSpPr>
          <p:cNvPr id="348" name="Shape 348"/>
          <p:cNvSpPr/>
          <p:nvPr/>
        </p:nvSpPr>
        <p:spPr>
          <a:xfrm>
            <a:off x="3102118" y="2225574"/>
            <a:ext cx="8764553" cy="45466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4200" b="1">
                <a:solidFill>
                  <a:srgbClr val="040404"/>
                </a:solidFill>
                <a:latin typeface="Helvetica"/>
                <a:ea typeface="Helvetica"/>
                <a:cs typeface="Helvetica"/>
                <a:sym typeface="Helvetica"/>
              </a:rPr>
              <a:t>The Idea:</a:t>
            </a:r>
            <a:r>
              <a:rPr sz="4200">
                <a:solidFill>
                  <a:srgbClr val="040404"/>
                </a:solidFill>
              </a:rPr>
              <a:t>  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40404"/>
                </a:solidFill>
              </a:rPr>
              <a:t>Power plant owners can use </a:t>
            </a:r>
            <a:br>
              <a:rPr sz="4200">
                <a:solidFill>
                  <a:srgbClr val="040404"/>
                </a:solidFill>
              </a:rPr>
            </a:br>
            <a:r>
              <a:rPr sz="4200">
                <a:solidFill>
                  <a:srgbClr val="040404"/>
                </a:solidFill>
              </a:rPr>
              <a:t>(mass-based) tons or (rate-based) credits from other states without the states filing a joint plan, and without the need for (much) coordination between the states.</a:t>
            </a:r>
          </a:p>
        </p:txBody>
      </p:sp>
      <p:sp>
        <p:nvSpPr>
          <p:cNvPr id="349" name="Shape 349"/>
          <p:cNvSpPr>
            <a:spLocks noGrp="1"/>
          </p:cNvSpPr>
          <p:nvPr>
            <p:ph type="sldNum" sz="quarter" idx="4294967295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800"/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FFFFFF"/>
                </a:solidFill>
              </a:rPr>
              <a:t>10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350" name="Shape 350"/>
          <p:cNvSpPr/>
          <p:nvPr/>
        </p:nvSpPr>
        <p:spPr>
          <a:xfrm>
            <a:off x="1641343" y="7125981"/>
            <a:ext cx="10089596" cy="200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4200" b="1">
                <a:solidFill>
                  <a:srgbClr val="040404"/>
                </a:solidFill>
                <a:latin typeface="Helvetica"/>
                <a:ea typeface="Helvetica"/>
                <a:cs typeface="Helvetica"/>
                <a:sym typeface="Helvetica"/>
              </a:rPr>
              <a:t>How?</a:t>
            </a: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40404"/>
                </a:solidFill>
              </a:rPr>
              <a:t>By making the plans compatible—</a:t>
            </a:r>
            <a:br>
              <a:rPr sz="4200">
                <a:solidFill>
                  <a:srgbClr val="040404"/>
                </a:solidFill>
              </a:rPr>
            </a:br>
            <a:r>
              <a:rPr sz="4200">
                <a:solidFill>
                  <a:srgbClr val="040404"/>
                </a:solidFill>
              </a:rPr>
              <a:t>to both EPA and the other states.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54" name="Group 354"/>
          <p:cNvGrpSpPr/>
          <p:nvPr/>
        </p:nvGrpSpPr>
        <p:grpSpPr>
          <a:xfrm>
            <a:off x="-142875" y="-165100"/>
            <a:ext cx="13284200" cy="10083800"/>
            <a:chOff x="-139700" y="-165100"/>
            <a:chExt cx="13284200" cy="10083800"/>
          </a:xfrm>
        </p:grpSpPr>
        <p:pic>
          <p:nvPicPr>
            <p:cNvPr id="353" name="blank paper.png"/>
            <p:cNvPicPr/>
            <p:nvPr/>
          </p:nvPicPr>
          <p:blipFill>
            <a:blip r:embed="rId2">
              <a:extLst/>
            </a:blip>
            <a:srcRect t="20268" b="20268"/>
            <a:stretch>
              <a:fillRect/>
            </a:stretch>
          </p:blipFill>
          <p:spPr>
            <a:xfrm>
              <a:off x="0" y="0"/>
              <a:ext cx="13004800" cy="975360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352" name="Picture 351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39700" y="-165100"/>
              <a:ext cx="13284200" cy="10083800"/>
            </a:xfrm>
            <a:prstGeom prst="rect">
              <a:avLst/>
            </a:prstGeom>
            <a:effectLst/>
          </p:spPr>
        </p:pic>
      </p:grpSp>
      <p:sp>
        <p:nvSpPr>
          <p:cNvPr id="355" name="Shape 355"/>
          <p:cNvSpPr/>
          <p:nvPr/>
        </p:nvSpPr>
        <p:spPr>
          <a:xfrm>
            <a:off x="1527182" y="374456"/>
            <a:ext cx="10317917" cy="172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3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5300" b="1"/>
              <a:t>Minimum Compatibility Requirements</a:t>
            </a:r>
          </a:p>
        </p:txBody>
      </p:sp>
      <p:sp>
        <p:nvSpPr>
          <p:cNvPr id="356" name="Shape 356"/>
          <p:cNvSpPr/>
          <p:nvPr/>
        </p:nvSpPr>
        <p:spPr>
          <a:xfrm>
            <a:off x="2069241" y="2189518"/>
            <a:ext cx="9797430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4200">
                <a:solidFill>
                  <a:srgbClr val="04040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40404"/>
                </a:solidFill>
              </a:rPr>
              <a:t> EPA establishes a few basic rules.  </a:t>
            </a:r>
          </a:p>
        </p:txBody>
      </p:sp>
      <p:sp>
        <p:nvSpPr>
          <p:cNvPr id="357" name="Shape 357"/>
          <p:cNvSpPr>
            <a:spLocks noGrp="1"/>
          </p:cNvSpPr>
          <p:nvPr>
            <p:ph type="sldNum" sz="quarter" idx="4294967295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800"/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FFFFFF"/>
                </a:solidFill>
              </a:rPr>
              <a:t>11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358" name="Shape 358"/>
          <p:cNvSpPr/>
          <p:nvPr/>
        </p:nvSpPr>
        <p:spPr>
          <a:xfrm>
            <a:off x="2974499" y="3238500"/>
            <a:ext cx="8892172" cy="327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40404"/>
                </a:solidFill>
              </a:rPr>
              <a:t>Utility in a state that meets the minimum compatibility requirements has </a:t>
            </a:r>
            <a:r>
              <a:rPr sz="4200" u="sng">
                <a:solidFill>
                  <a:srgbClr val="040404"/>
                </a:solidFill>
              </a:rPr>
              <a:t>the option</a:t>
            </a:r>
            <a:r>
              <a:rPr sz="4200">
                <a:solidFill>
                  <a:srgbClr val="040404"/>
                </a:solidFill>
              </a:rPr>
              <a:t> use tons or credits from another state that meets the requirements.</a:t>
            </a:r>
          </a:p>
        </p:txBody>
      </p:sp>
      <p:sp>
        <p:nvSpPr>
          <p:cNvPr id="359" name="Shape 359"/>
          <p:cNvSpPr/>
          <p:nvPr/>
        </p:nvSpPr>
        <p:spPr>
          <a:xfrm>
            <a:off x="2974499" y="6649680"/>
            <a:ext cx="8892172" cy="264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40404"/>
                </a:solidFill>
              </a:rPr>
              <a:t>Each state also decides which </a:t>
            </a:r>
            <a:br>
              <a:rPr sz="4200">
                <a:solidFill>
                  <a:srgbClr val="040404"/>
                </a:solidFill>
              </a:rPr>
            </a:br>
            <a:r>
              <a:rPr sz="4200">
                <a:solidFill>
                  <a:srgbClr val="040404"/>
                </a:solidFill>
              </a:rPr>
              <a:t>other states have compatible programs, and allows tons or </a:t>
            </a:r>
            <a:br>
              <a:rPr sz="4200">
                <a:solidFill>
                  <a:srgbClr val="040404"/>
                </a:solidFill>
              </a:rPr>
            </a:br>
            <a:r>
              <a:rPr sz="4200">
                <a:solidFill>
                  <a:srgbClr val="040404"/>
                </a:solidFill>
              </a:rPr>
              <a:t>credits to come from those states.  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1" name="Screen Shot 2015-05-07 at 8.09.55 PM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53742" y="275395"/>
            <a:ext cx="11697316" cy="9753601"/>
          </a:xfrm>
          <a:prstGeom prst="rect">
            <a:avLst/>
          </a:prstGeom>
          <a:ln w="12700">
            <a:miter lim="400000"/>
          </a:ln>
        </p:spPr>
      </p:pic>
      <p:sp>
        <p:nvSpPr>
          <p:cNvPr id="362" name="Shape 362"/>
          <p:cNvSpPr>
            <a:spLocks noGrp="1"/>
          </p:cNvSpPr>
          <p:nvPr>
            <p:ph type="sldNum" sz="quarter" idx="4294967295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800"/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FFFFFF"/>
                </a:solidFill>
              </a:rPr>
              <a:t>12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9" name="Table 369"/>
          <p:cNvGraphicFramePr/>
          <p:nvPr>
            <p:extLst>
              <p:ext uri="{D42A27DB-BD31-4B8C-83A1-F6EECF244321}">
                <p14:modId xmlns:p14="http://schemas.microsoft.com/office/powerpoint/2010/main" val="304884346"/>
              </p:ext>
            </p:extLst>
          </p:nvPr>
        </p:nvGraphicFramePr>
        <p:xfrm>
          <a:off x="775253" y="707012"/>
          <a:ext cx="11454294" cy="8339575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3818098"/>
                <a:gridCol w="3818098"/>
                <a:gridCol w="3818098"/>
              </a:tblGrid>
              <a:tr h="1667915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Regulated Entities?</a:t>
                      </a:r>
                    </a:p>
                  </a:txBody>
                  <a:tcPr marL="50800" marR="50800" marT="50800" marB="5080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T w="38100">
                      <a:solidFill>
                        <a:srgbClr val="FFFFFF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Rate-based</a:t>
                      </a:r>
                    </a:p>
                  </a:txBody>
                  <a:tcPr marL="50800" marR="50800" marT="50800" marB="50800" anchor="ctr" horzOverflow="overflow">
                    <a:lnT w="38100">
                      <a:solidFill>
                        <a:srgbClr val="FFFFFF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Mass-based</a:t>
                      </a:r>
                    </a:p>
                  </a:txBody>
                  <a:tcPr marL="50800" marR="50800" marT="50800" marB="50800" anchor="ctr" horzOverflow="overflow"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  <a:solidFill>
                      <a:srgbClr val="F83214"/>
                    </a:solidFill>
                  </a:tcPr>
                </a:tc>
              </a:tr>
              <a:tr h="1667915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 Covered Power Plants &amp; Other Entities</a:t>
                      </a:r>
                    </a:p>
                  </a:txBody>
                  <a:tcPr marL="50800" marR="50800" marT="50800" marB="5080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State Portfolio/Commitment  Approach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State Portfolio/Commitment  Approach</a:t>
                      </a:r>
                    </a:p>
                  </a:txBody>
                  <a:tcPr marL="50800" marR="50800" marT="50800" marB="50800" anchor="ctr" horzOverflow="overflow">
                    <a:lnR w="38100">
                      <a:solidFill>
                        <a:srgbClr val="FFFFFF"/>
                      </a:solidFill>
                      <a:miter lim="400000"/>
                    </a:lnR>
                  </a:tcPr>
                </a:tc>
              </a:tr>
              <a:tr h="1667915">
                <a:tc rowSpan="2"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FFFFFF"/>
                          </a:solidFill>
                        </a:rPr>
                        <a:t>Utilities</a:t>
                      </a:r>
                    </a:p>
                  </a:txBody>
                  <a:tcPr marL="50800" marR="50800" marT="50800" marB="5080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Utility Rate 
Approach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Utility Budget Approach</a:t>
                      </a:r>
                    </a:p>
                  </a:txBody>
                  <a:tcPr marL="50800" marR="50800" marT="50800" marB="50800" anchor="ctr" horzOverflow="overflow">
                    <a:lnR w="38100">
                      <a:solidFill>
                        <a:srgbClr val="FFFFFF"/>
                      </a:solidFill>
                      <a:miter lim="400000"/>
                    </a:lnR>
                    <a:solidFill>
                      <a:srgbClr val="FF2E2A"/>
                    </a:solidFill>
                  </a:tcPr>
                </a:tc>
              </a:tr>
              <a:tr h="16679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Utility Rate 
Approach w/  Optional Trading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Utility Budget Approach w/  Optional Trading</a:t>
                      </a:r>
                    </a:p>
                  </a:txBody>
                  <a:tcPr marL="50800" marR="50800" marT="50800" marB="50800" anchor="ctr" horzOverflow="overflow">
                    <a:lnR w="38100">
                      <a:solidFill>
                        <a:srgbClr val="FFFFFF"/>
                      </a:solidFill>
                      <a:miter lim="400000"/>
                    </a:lnR>
                    <a:solidFill>
                      <a:srgbClr val="FF2E2A"/>
                    </a:solidFill>
                  </a:tcPr>
                </a:tc>
              </a:tr>
              <a:tr h="1667915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Plant/Unit Level</a:t>
                      </a:r>
                    </a:p>
                  </a:txBody>
                  <a:tcPr marL="50800" marR="50800" marT="50800" marB="5080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B w="381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Full Rate-based 
Trading</a:t>
                      </a:r>
                    </a:p>
                  </a:txBody>
                  <a:tcPr marL="50800" marR="50800" marT="50800" marB="50800" anchor="ctr" horzOverflow="overflow">
                    <a:lnB w="381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 dirty="0">
                          <a:solidFill>
                            <a:srgbClr val="FFFFFF"/>
                          </a:solidFill>
                        </a:rPr>
                        <a:t>Full Mass-based 
Trading</a:t>
                      </a:r>
                    </a:p>
                  </a:txBody>
                  <a:tcPr marL="50800" marR="50800" marT="50800" marB="50800" anchor="ctr" horzOverflow="overflow">
                    <a:lnR w="38100">
                      <a:solidFill>
                        <a:srgbClr val="FFFFFF"/>
                      </a:solidFill>
                      <a:miter lim="400000"/>
                    </a:lnR>
                    <a:lnB w="38100">
                      <a:solidFill>
                        <a:srgbClr val="FFFFFF"/>
                      </a:solidFill>
                      <a:miter lim="400000"/>
                    </a:lnB>
                    <a:solidFill>
                      <a:srgbClr val="FF2E2A"/>
                    </a:solidFill>
                  </a:tcPr>
                </a:tc>
              </a:tr>
            </a:tbl>
          </a:graphicData>
        </a:graphic>
      </p:graphicFrame>
      <p:cxnSp>
        <p:nvCxnSpPr>
          <p:cNvPr id="3" name="Straight Connector 2"/>
          <p:cNvCxnSpPr/>
          <p:nvPr/>
        </p:nvCxnSpPr>
        <p:spPr>
          <a:xfrm flipV="1">
            <a:off x="8669982" y="2540040"/>
            <a:ext cx="3325651" cy="1270021"/>
          </a:xfrm>
          <a:prstGeom prst="line">
            <a:avLst/>
          </a:prstGeom>
          <a:noFill/>
          <a:ln w="57150" cap="flat" cmpd="sng">
            <a:solidFill>
              <a:srgbClr val="FF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4" name="Straight Connector 3"/>
          <p:cNvCxnSpPr/>
          <p:nvPr/>
        </p:nvCxnSpPr>
        <p:spPr>
          <a:xfrm flipH="1" flipV="1">
            <a:off x="8669982" y="2540040"/>
            <a:ext cx="3325651" cy="1270021"/>
          </a:xfrm>
          <a:prstGeom prst="line">
            <a:avLst/>
          </a:prstGeom>
          <a:noFill/>
          <a:ln w="57150" cap="flat" cmpd="sng">
            <a:solidFill>
              <a:srgbClr val="FF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" name="Straight Connector 4"/>
          <p:cNvCxnSpPr/>
          <p:nvPr/>
        </p:nvCxnSpPr>
        <p:spPr>
          <a:xfrm flipV="1">
            <a:off x="4891273" y="2540040"/>
            <a:ext cx="3325651" cy="1270021"/>
          </a:xfrm>
          <a:prstGeom prst="line">
            <a:avLst/>
          </a:prstGeom>
          <a:noFill/>
          <a:ln w="57150" cap="flat" cmpd="sng">
            <a:solidFill>
              <a:srgbClr val="FF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" name="Straight Connector 5"/>
          <p:cNvCxnSpPr/>
          <p:nvPr/>
        </p:nvCxnSpPr>
        <p:spPr>
          <a:xfrm flipH="1" flipV="1">
            <a:off x="4891273" y="2540040"/>
            <a:ext cx="3325651" cy="1270021"/>
          </a:xfrm>
          <a:prstGeom prst="line">
            <a:avLst/>
          </a:prstGeom>
          <a:noFill/>
          <a:ln w="57150" cap="flat" cmpd="sng">
            <a:solidFill>
              <a:srgbClr val="FF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7" name="Straight Connector 6"/>
          <p:cNvCxnSpPr/>
          <p:nvPr/>
        </p:nvCxnSpPr>
        <p:spPr>
          <a:xfrm flipV="1">
            <a:off x="1048152" y="2540040"/>
            <a:ext cx="3325651" cy="1270021"/>
          </a:xfrm>
          <a:prstGeom prst="line">
            <a:avLst/>
          </a:prstGeom>
          <a:noFill/>
          <a:ln w="57150" cap="flat" cmpd="sng">
            <a:solidFill>
              <a:srgbClr val="FF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" name="Straight Connector 7"/>
          <p:cNvCxnSpPr/>
          <p:nvPr/>
        </p:nvCxnSpPr>
        <p:spPr>
          <a:xfrm flipH="1" flipV="1">
            <a:off x="1048152" y="2540040"/>
            <a:ext cx="3325651" cy="1270021"/>
          </a:xfrm>
          <a:prstGeom prst="line">
            <a:avLst/>
          </a:prstGeom>
          <a:noFill/>
          <a:ln w="57150" cap="flat" cmpd="sng">
            <a:solidFill>
              <a:srgbClr val="FF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5" name="Group 385"/>
          <p:cNvGrpSpPr/>
          <p:nvPr/>
        </p:nvGrpSpPr>
        <p:grpSpPr>
          <a:xfrm>
            <a:off x="-142875" y="-165100"/>
            <a:ext cx="13284200" cy="10083800"/>
            <a:chOff x="-139700" y="-165100"/>
            <a:chExt cx="13284200" cy="10083800"/>
          </a:xfrm>
        </p:grpSpPr>
        <p:pic>
          <p:nvPicPr>
            <p:cNvPr id="384" name="blank paper.png"/>
            <p:cNvPicPr/>
            <p:nvPr/>
          </p:nvPicPr>
          <p:blipFill>
            <a:blip r:embed="rId2">
              <a:extLst/>
            </a:blip>
            <a:srcRect t="20268" b="20268"/>
            <a:stretch>
              <a:fillRect/>
            </a:stretch>
          </p:blipFill>
          <p:spPr>
            <a:xfrm>
              <a:off x="0" y="0"/>
              <a:ext cx="13004800" cy="975360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383" name="Picture 382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39700" y="-165100"/>
              <a:ext cx="13284200" cy="10083800"/>
            </a:xfrm>
            <a:prstGeom prst="rect">
              <a:avLst/>
            </a:prstGeom>
            <a:effectLst/>
          </p:spPr>
        </p:pic>
      </p:grpSp>
      <p:sp>
        <p:nvSpPr>
          <p:cNvPr id="386" name="Shape 386"/>
          <p:cNvSpPr/>
          <p:nvPr/>
        </p:nvSpPr>
        <p:spPr>
          <a:xfrm>
            <a:off x="1527182" y="425256"/>
            <a:ext cx="10317917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3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5300" b="1"/>
              <a:t>A Compatible Mass-based Plan</a:t>
            </a:r>
          </a:p>
        </p:txBody>
      </p:sp>
      <p:sp>
        <p:nvSpPr>
          <p:cNvPr id="387" name="Shape 387"/>
          <p:cNvSpPr/>
          <p:nvPr/>
        </p:nvSpPr>
        <p:spPr>
          <a:xfrm>
            <a:off x="2138090" y="1644439"/>
            <a:ext cx="9797430" cy="7489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4200" b="1" dirty="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rPr>
              <a:t> Step 1.  </a:t>
            </a:r>
            <a:r>
              <a:rPr sz="4200" dirty="0">
                <a:solidFill>
                  <a:srgbClr val="000000"/>
                </a:solidFill>
              </a:rPr>
              <a:t>Establish mass budget </a:t>
            </a:r>
          </a:p>
        </p:txBody>
      </p:sp>
      <p:sp>
        <p:nvSpPr>
          <p:cNvPr id="388" name="Shape 388"/>
          <p:cNvSpPr>
            <a:spLocks noGrp="1"/>
          </p:cNvSpPr>
          <p:nvPr>
            <p:ph type="sldNum" sz="quarter" idx="4294967295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800"/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FFFFFF"/>
                </a:solidFill>
              </a:rPr>
              <a:t>14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389" name="Shape 389"/>
          <p:cNvSpPr/>
          <p:nvPr/>
        </p:nvSpPr>
        <p:spPr>
          <a:xfrm>
            <a:off x="2237629" y="2628494"/>
            <a:ext cx="10009993" cy="7366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4200" b="1">
                <a:solidFill>
                  <a:srgbClr val="040404"/>
                </a:solidFill>
                <a:latin typeface="Helvetica"/>
                <a:ea typeface="Helvetica"/>
                <a:cs typeface="Helvetica"/>
                <a:sym typeface="Helvetica"/>
              </a:rPr>
              <a:t>Step 2.</a:t>
            </a:r>
            <a:r>
              <a:rPr sz="4200">
                <a:solidFill>
                  <a:srgbClr val="040404"/>
                </a:solidFill>
              </a:rPr>
              <a:t>  Decide utility level or plant level</a:t>
            </a:r>
          </a:p>
        </p:txBody>
      </p:sp>
      <p:sp>
        <p:nvSpPr>
          <p:cNvPr id="390" name="Shape 390"/>
          <p:cNvSpPr/>
          <p:nvPr/>
        </p:nvSpPr>
        <p:spPr>
          <a:xfrm>
            <a:off x="2237629" y="3606392"/>
            <a:ext cx="10009993" cy="7366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4200" b="1">
                <a:solidFill>
                  <a:srgbClr val="040404"/>
                </a:solidFill>
                <a:latin typeface="Helvetica"/>
                <a:ea typeface="Helvetica"/>
                <a:cs typeface="Helvetica"/>
                <a:sym typeface="Helvetica"/>
              </a:rPr>
              <a:t>Step 3.</a:t>
            </a:r>
            <a:r>
              <a:rPr sz="4200">
                <a:solidFill>
                  <a:srgbClr val="040404"/>
                </a:solidFill>
              </a:rPr>
              <a:t>  Allocate shares of budget</a:t>
            </a:r>
          </a:p>
        </p:txBody>
      </p:sp>
      <p:sp>
        <p:nvSpPr>
          <p:cNvPr id="391" name="Shape 391"/>
          <p:cNvSpPr/>
          <p:nvPr/>
        </p:nvSpPr>
        <p:spPr>
          <a:xfrm>
            <a:off x="2237629" y="4584294"/>
            <a:ext cx="10009993" cy="13716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4200" b="1">
                <a:solidFill>
                  <a:srgbClr val="040404"/>
                </a:solidFill>
                <a:latin typeface="Helvetica"/>
                <a:ea typeface="Helvetica"/>
                <a:cs typeface="Helvetica"/>
                <a:sym typeface="Helvetica"/>
              </a:rPr>
              <a:t>Steps 4, 5 &amp; 6.</a:t>
            </a:r>
            <a:r>
              <a:rPr sz="4200">
                <a:solidFill>
                  <a:srgbClr val="040404"/>
                </a:solidFill>
              </a:rPr>
              <a:t>  Rulemaking language, tracking system &amp; emissions reporting</a:t>
            </a:r>
          </a:p>
        </p:txBody>
      </p:sp>
      <p:sp>
        <p:nvSpPr>
          <p:cNvPr id="392" name="Shape 392"/>
          <p:cNvSpPr/>
          <p:nvPr/>
        </p:nvSpPr>
        <p:spPr>
          <a:xfrm>
            <a:off x="2237629" y="5981497"/>
            <a:ext cx="10009993" cy="7366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4200" b="1">
                <a:solidFill>
                  <a:srgbClr val="040404"/>
                </a:solidFill>
                <a:latin typeface="Helvetica"/>
                <a:ea typeface="Helvetica"/>
                <a:cs typeface="Helvetica"/>
                <a:sym typeface="Helvetica"/>
              </a:rPr>
              <a:t>Step 7.</a:t>
            </a:r>
            <a:r>
              <a:rPr sz="4200">
                <a:solidFill>
                  <a:srgbClr val="040404"/>
                </a:solidFill>
              </a:rPr>
              <a:t>  Finalize rulemaking &amp; administer</a:t>
            </a:r>
          </a:p>
        </p:txBody>
      </p:sp>
      <p:sp>
        <p:nvSpPr>
          <p:cNvPr id="393" name="Shape 393"/>
          <p:cNvSpPr/>
          <p:nvPr/>
        </p:nvSpPr>
        <p:spPr>
          <a:xfrm>
            <a:off x="2237629" y="6997497"/>
            <a:ext cx="10009993" cy="200660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4200" b="1">
                <a:solidFill>
                  <a:srgbClr val="040404"/>
                </a:solidFill>
                <a:latin typeface="Helvetica"/>
                <a:ea typeface="Helvetica"/>
                <a:cs typeface="Helvetica"/>
                <a:sym typeface="Helvetica"/>
              </a:rPr>
              <a:t>To administer:  </a:t>
            </a:r>
            <a:r>
              <a:rPr sz="4200">
                <a:solidFill>
                  <a:srgbClr val="040404"/>
                </a:solidFill>
              </a:rPr>
              <a:t>administer tracking system, undertake compliance assessments, &amp; enforce 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7" name="Group 457"/>
          <p:cNvGrpSpPr/>
          <p:nvPr/>
        </p:nvGrpSpPr>
        <p:grpSpPr>
          <a:xfrm>
            <a:off x="-142875" y="-165100"/>
            <a:ext cx="13284200" cy="10083800"/>
            <a:chOff x="-139700" y="-165100"/>
            <a:chExt cx="13284200" cy="10083800"/>
          </a:xfrm>
        </p:grpSpPr>
        <p:pic>
          <p:nvPicPr>
            <p:cNvPr id="456" name="blank paper.png"/>
            <p:cNvPicPr/>
            <p:nvPr/>
          </p:nvPicPr>
          <p:blipFill>
            <a:blip r:embed="rId2">
              <a:extLst/>
            </a:blip>
            <a:srcRect t="20268" b="20268"/>
            <a:stretch>
              <a:fillRect/>
            </a:stretch>
          </p:blipFill>
          <p:spPr>
            <a:xfrm>
              <a:off x="0" y="0"/>
              <a:ext cx="13004800" cy="975360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455" name="Picture 454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39700" y="-165100"/>
              <a:ext cx="13284200" cy="10083800"/>
            </a:xfrm>
            <a:prstGeom prst="rect">
              <a:avLst/>
            </a:prstGeom>
            <a:effectLst/>
          </p:spPr>
        </p:pic>
      </p:grpSp>
      <p:sp>
        <p:nvSpPr>
          <p:cNvPr id="458" name="Shape 458"/>
          <p:cNvSpPr/>
          <p:nvPr/>
        </p:nvSpPr>
        <p:spPr>
          <a:xfrm>
            <a:off x="1527182" y="425256"/>
            <a:ext cx="10317917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3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5300" b="1"/>
              <a:t>What makes it compatible?</a:t>
            </a:r>
          </a:p>
        </p:txBody>
      </p:sp>
      <p:sp>
        <p:nvSpPr>
          <p:cNvPr id="459" name="Shape 459"/>
          <p:cNvSpPr/>
          <p:nvPr/>
        </p:nvSpPr>
        <p:spPr>
          <a:xfrm>
            <a:off x="2138090" y="1650600"/>
            <a:ext cx="9797430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4200">
                <a:solidFill>
                  <a:srgbClr val="04040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40404"/>
                </a:solidFill>
              </a:rPr>
              <a:t>Hypothetical two states:</a:t>
            </a:r>
          </a:p>
        </p:txBody>
      </p:sp>
      <p:sp>
        <p:nvSpPr>
          <p:cNvPr id="460" name="Shape 460"/>
          <p:cNvSpPr>
            <a:spLocks noGrp="1"/>
          </p:cNvSpPr>
          <p:nvPr>
            <p:ph type="sldNum" sz="quarter" idx="4294967295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800"/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FFFFFF"/>
                </a:solidFill>
              </a:rPr>
              <a:t>15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461" name="Shape 461"/>
          <p:cNvSpPr/>
          <p:nvPr/>
        </p:nvSpPr>
        <p:spPr>
          <a:xfrm>
            <a:off x="2237629" y="2920598"/>
            <a:ext cx="10009993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4200">
                <a:solidFill>
                  <a:srgbClr val="04040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40404"/>
                </a:solidFill>
              </a:rPr>
              <a:t>EPA-approved budget is firm.</a:t>
            </a:r>
          </a:p>
        </p:txBody>
      </p:sp>
      <p:sp>
        <p:nvSpPr>
          <p:cNvPr id="462" name="Shape 462"/>
          <p:cNvSpPr/>
          <p:nvPr/>
        </p:nvSpPr>
        <p:spPr>
          <a:xfrm>
            <a:off x="2237629" y="4127098"/>
            <a:ext cx="10009993" cy="137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40404"/>
                </a:solidFill>
              </a:rPr>
              <a:t>Every affected unit has to cover every </a:t>
            </a:r>
            <a:br>
              <a:rPr sz="4200">
                <a:solidFill>
                  <a:srgbClr val="040404"/>
                </a:solidFill>
              </a:rPr>
            </a:br>
            <a:r>
              <a:rPr sz="4200">
                <a:solidFill>
                  <a:srgbClr val="040404"/>
                </a:solidFill>
              </a:rPr>
              <a:t>ton of emissions with an allowance.</a:t>
            </a:r>
          </a:p>
        </p:txBody>
      </p:sp>
      <p:sp>
        <p:nvSpPr>
          <p:cNvPr id="463" name="Shape 463"/>
          <p:cNvSpPr/>
          <p:nvPr/>
        </p:nvSpPr>
        <p:spPr>
          <a:xfrm>
            <a:off x="2250329" y="5778301"/>
            <a:ext cx="10009993" cy="200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4200">
                <a:solidFill>
                  <a:srgbClr val="04040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40404"/>
                </a:solidFill>
              </a:rPr>
              <a:t>Nothing about the program would allow the “printing” of additional tons or lift the requirement to cover emissions with tons. </a:t>
            </a:r>
          </a:p>
        </p:txBody>
      </p:sp>
      <p:sp>
        <p:nvSpPr>
          <p:cNvPr id="464" name="Shape 464"/>
          <p:cNvSpPr/>
          <p:nvPr/>
        </p:nvSpPr>
        <p:spPr>
          <a:xfrm>
            <a:off x="2250329" y="8064503"/>
            <a:ext cx="10009993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4200">
                <a:solidFill>
                  <a:srgbClr val="04040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40404"/>
                </a:solidFill>
              </a:rPr>
              <a:t>Tracking system has integrity.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" name="Group 512"/>
          <p:cNvGrpSpPr/>
          <p:nvPr/>
        </p:nvGrpSpPr>
        <p:grpSpPr>
          <a:xfrm>
            <a:off x="-142875" y="-165100"/>
            <a:ext cx="13284200" cy="10083800"/>
            <a:chOff x="-139700" y="-165100"/>
            <a:chExt cx="13284200" cy="10083800"/>
          </a:xfrm>
        </p:grpSpPr>
        <p:pic>
          <p:nvPicPr>
            <p:cNvPr id="511" name="blank paper.png"/>
            <p:cNvPicPr/>
            <p:nvPr/>
          </p:nvPicPr>
          <p:blipFill>
            <a:blip r:embed="rId2">
              <a:extLst/>
            </a:blip>
            <a:srcRect t="20268" b="20268"/>
            <a:stretch>
              <a:fillRect/>
            </a:stretch>
          </p:blipFill>
          <p:spPr>
            <a:xfrm>
              <a:off x="0" y="0"/>
              <a:ext cx="13004800" cy="975360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510" name="Picture 509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39700" y="-165100"/>
              <a:ext cx="13284200" cy="10083800"/>
            </a:xfrm>
            <a:prstGeom prst="rect">
              <a:avLst/>
            </a:prstGeom>
            <a:effectLst/>
          </p:spPr>
        </p:pic>
      </p:grpSp>
      <p:sp>
        <p:nvSpPr>
          <p:cNvPr id="513" name="Shape 513"/>
          <p:cNvSpPr/>
          <p:nvPr/>
        </p:nvSpPr>
        <p:spPr>
          <a:xfrm>
            <a:off x="1527182" y="18856"/>
            <a:ext cx="10317917" cy="172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5300" b="1">
                <a:latin typeface="Helvetica"/>
                <a:ea typeface="Helvetica"/>
                <a:cs typeface="Helvetica"/>
                <a:sym typeface="Helvetica"/>
              </a:rPr>
              <a:t>Could this work for </a:t>
            </a:r>
            <a:br>
              <a:rPr sz="5300" b="1">
                <a:latin typeface="Helvetica"/>
                <a:ea typeface="Helvetica"/>
                <a:cs typeface="Helvetica"/>
                <a:sym typeface="Helvetica"/>
              </a:rPr>
            </a:br>
            <a:r>
              <a:rPr sz="5300" b="1">
                <a:latin typeface="Helvetica"/>
                <a:ea typeface="Helvetica"/>
                <a:cs typeface="Helvetica"/>
                <a:sym typeface="Helvetica"/>
              </a:rPr>
              <a:t>rate-based trading?</a:t>
            </a:r>
          </a:p>
        </p:txBody>
      </p:sp>
      <p:sp>
        <p:nvSpPr>
          <p:cNvPr id="514" name="Shape 514"/>
          <p:cNvSpPr>
            <a:spLocks noGrp="1"/>
          </p:cNvSpPr>
          <p:nvPr>
            <p:ph type="sldNum" sz="quarter" idx="4294967295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800"/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FFFFFF"/>
                </a:solidFill>
              </a:rPr>
              <a:t>16</a:t>
            </a:fld>
            <a:endParaRPr>
              <a:solidFill>
                <a:srgbClr val="FFFFFF"/>
              </a:solidFill>
            </a:endParaRPr>
          </a:p>
        </p:txBody>
      </p:sp>
      <p:sp>
        <p:nvSpPr>
          <p:cNvPr id="515" name="Shape 515"/>
          <p:cNvSpPr/>
          <p:nvPr/>
        </p:nvSpPr>
        <p:spPr>
          <a:xfrm>
            <a:off x="2237629" y="2069698"/>
            <a:ext cx="10009993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4200">
                <a:solidFill>
                  <a:srgbClr val="04040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40404"/>
                </a:solidFill>
              </a:rPr>
              <a:t>Maybe.</a:t>
            </a:r>
          </a:p>
        </p:txBody>
      </p:sp>
      <p:sp>
        <p:nvSpPr>
          <p:cNvPr id="516" name="Shape 516"/>
          <p:cNvSpPr/>
          <p:nvPr/>
        </p:nvSpPr>
        <p:spPr>
          <a:xfrm>
            <a:off x="2237629" y="3076379"/>
            <a:ext cx="10009993" cy="137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4200">
                <a:solidFill>
                  <a:srgbClr val="04040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40404"/>
                </a:solidFill>
              </a:rPr>
              <a:t>EPA would have to drop the requirement that states average their goals together.</a:t>
            </a:r>
          </a:p>
        </p:txBody>
      </p:sp>
      <p:sp>
        <p:nvSpPr>
          <p:cNvPr id="517" name="Shape 517"/>
          <p:cNvSpPr/>
          <p:nvPr/>
        </p:nvSpPr>
        <p:spPr>
          <a:xfrm>
            <a:off x="2250329" y="4762301"/>
            <a:ext cx="10009993" cy="264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4200">
                <a:solidFill>
                  <a:srgbClr val="04040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40404"/>
                </a:solidFill>
              </a:rPr>
              <a:t>EPA—and state—would have to decide that credits are the “same” even though they come from states with different rates, and different crediting reqts.</a:t>
            </a:r>
          </a:p>
        </p:txBody>
      </p:sp>
      <p:sp>
        <p:nvSpPr>
          <p:cNvPr id="518" name="Shape 518"/>
          <p:cNvSpPr/>
          <p:nvPr/>
        </p:nvSpPr>
        <p:spPr>
          <a:xfrm>
            <a:off x="2250329" y="7683503"/>
            <a:ext cx="10009993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4200">
                <a:solidFill>
                  <a:srgbClr val="04040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40404"/>
                </a:solidFill>
              </a:rPr>
              <a:t>Tracking system has integrity.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" name="Shape 520"/>
          <p:cNvSpPr>
            <a:spLocks noGrp="1"/>
          </p:cNvSpPr>
          <p:nvPr>
            <p:ph type="body" idx="1"/>
          </p:nvPr>
        </p:nvSpPr>
        <p:spPr>
          <a:xfrm>
            <a:off x="1270000" y="4510732"/>
            <a:ext cx="10464800" cy="164876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Franz T. Litz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 u="sng">
                <a:solidFill>
                  <a:srgbClr val="FFFFFF"/>
                </a:solidFill>
                <a:hlinkClick r:id="rId2"/>
              </a:rPr>
              <a:t>franz@litzstrategies.com</a:t>
            </a:r>
            <a:r>
              <a:rPr sz="3200">
                <a:solidFill>
                  <a:srgbClr val="FFFFFF"/>
                </a:solidFill>
              </a:rPr>
              <a:t> </a:t>
            </a:r>
          </a:p>
        </p:txBody>
      </p:sp>
      <p:grpSp>
        <p:nvGrpSpPr>
          <p:cNvPr id="524" name="Group 524"/>
          <p:cNvGrpSpPr/>
          <p:nvPr/>
        </p:nvGrpSpPr>
        <p:grpSpPr>
          <a:xfrm>
            <a:off x="4133623" y="6421249"/>
            <a:ext cx="2014225" cy="2167057"/>
            <a:chOff x="0" y="0"/>
            <a:chExt cx="2014224" cy="2167056"/>
          </a:xfrm>
        </p:grpSpPr>
        <p:pic>
          <p:nvPicPr>
            <p:cNvPr id="522" name="Screen Shot 2015-05-06 at 5.40.51 PM.png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394118" y="0"/>
              <a:ext cx="1225988" cy="11953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523" name="Shape 523"/>
            <p:cNvSpPr/>
            <p:nvPr/>
          </p:nvSpPr>
          <p:spPr>
            <a:xfrm>
              <a:off x="0" y="1259629"/>
              <a:ext cx="2014225" cy="907428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noAutofit/>
            </a:bodyPr>
            <a:lstStyle/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200">
                  <a:solidFill>
                    <a:srgbClr val="FFFFFF"/>
                  </a:solidFill>
                  <a:latin typeface="Roboto Regular"/>
                  <a:ea typeface="Roboto Regular"/>
                  <a:cs typeface="Roboto Regular"/>
                  <a:sym typeface="Roboto Regular"/>
                </a:rPr>
                <a:t>Litz Energy </a:t>
              </a:r>
            </a:p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2200">
                  <a:solidFill>
                    <a:srgbClr val="FFFFFF"/>
                  </a:solidFill>
                  <a:latin typeface="Roboto Regular"/>
                  <a:ea typeface="Roboto Regular"/>
                  <a:cs typeface="Roboto Regular"/>
                  <a:sym typeface="Roboto Regular"/>
                </a:rPr>
                <a:t>Strategies</a:t>
              </a:r>
            </a:p>
          </p:txBody>
        </p:sp>
      </p:grpSp>
      <p:grpSp>
        <p:nvGrpSpPr>
          <p:cNvPr id="7" name="Group 6"/>
          <p:cNvGrpSpPr/>
          <p:nvPr/>
        </p:nvGrpSpPr>
        <p:grpSpPr>
          <a:xfrm>
            <a:off x="6634474" y="6274842"/>
            <a:ext cx="2527300" cy="2543426"/>
            <a:chOff x="6541555" y="6522650"/>
            <a:chExt cx="2527300" cy="2543426"/>
          </a:xfrm>
        </p:grpSpPr>
        <p:pic>
          <p:nvPicPr>
            <p:cNvPr id="8" name="Picture 7" descr="Screen Shot 2015-06-08 at 8.44.32 PM.png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30369" y="6522650"/>
              <a:ext cx="1526966" cy="1324597"/>
            </a:xfrm>
            <a:prstGeom prst="rect">
              <a:avLst/>
            </a:prstGeom>
          </p:spPr>
        </p:pic>
        <p:pic>
          <p:nvPicPr>
            <p:cNvPr id="9" name="Picture 8" descr="Screen Shot 2015-06-08 at 2.35.36 PM.png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41555" y="7846876"/>
              <a:ext cx="2527300" cy="1219200"/>
            </a:xfrm>
            <a:prstGeom prst="rect">
              <a:avLst/>
            </a:prstGeom>
          </p:spPr>
        </p:pic>
      </p:grp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blank paper.png"/>
          <p:cNvPicPr/>
          <p:nvPr/>
        </p:nvPicPr>
        <p:blipFill>
          <a:blip r:embed="rId2">
            <a:extLst/>
          </a:blip>
          <a:srcRect t="20268" b="20268"/>
          <a:stretch>
            <a:fillRect/>
          </a:stretch>
        </p:blipFill>
        <p:spPr>
          <a:xfrm>
            <a:off x="-3175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40" name="Shape 40"/>
          <p:cNvSpPr/>
          <p:nvPr/>
        </p:nvSpPr>
        <p:spPr>
          <a:xfrm>
            <a:off x="2791029" y="4419599"/>
            <a:ext cx="7422742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3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5300" b="1"/>
              <a:t>Blank Sheet of Paper</a:t>
            </a:r>
          </a:p>
        </p:txBody>
      </p:sp>
      <p:sp>
        <p:nvSpPr>
          <p:cNvPr id="41" name="Shape 41"/>
          <p:cNvSpPr>
            <a:spLocks noGrp="1"/>
          </p:cNvSpPr>
          <p:nvPr>
            <p:ph type="sldNum" sz="quarter" idx="4294967295"/>
          </p:nvPr>
        </p:nvSpPr>
        <p:spPr>
          <a:xfrm>
            <a:off x="6375349" y="9258300"/>
            <a:ext cx="241402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800"/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FFFFFF"/>
                </a:solidFill>
              </a:rPr>
              <a:t>2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asted-image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707626" y="-13841"/>
            <a:ext cx="7589548" cy="97812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7" name="Group 47"/>
          <p:cNvGrpSpPr/>
          <p:nvPr/>
        </p:nvGrpSpPr>
        <p:grpSpPr>
          <a:xfrm>
            <a:off x="-142875" y="-165100"/>
            <a:ext cx="13284200" cy="10083800"/>
            <a:chOff x="-139700" y="-165100"/>
            <a:chExt cx="13284200" cy="10083800"/>
          </a:xfrm>
        </p:grpSpPr>
        <p:pic>
          <p:nvPicPr>
            <p:cNvPr id="46" name="blank paper.png"/>
            <p:cNvPicPr/>
            <p:nvPr/>
          </p:nvPicPr>
          <p:blipFill>
            <a:blip r:embed="rId2">
              <a:extLst/>
            </a:blip>
            <a:srcRect t="20268" b="20268"/>
            <a:stretch>
              <a:fillRect/>
            </a:stretch>
          </p:blipFill>
          <p:spPr>
            <a:xfrm>
              <a:off x="0" y="0"/>
              <a:ext cx="13004800" cy="975360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45" name="Picture 44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39700" y="-165100"/>
              <a:ext cx="13284200" cy="10083800"/>
            </a:xfrm>
            <a:prstGeom prst="rect">
              <a:avLst/>
            </a:prstGeom>
            <a:effectLst/>
          </p:spPr>
        </p:pic>
      </p:grpSp>
      <p:sp>
        <p:nvSpPr>
          <p:cNvPr id="48" name="Shape 48"/>
          <p:cNvSpPr/>
          <p:nvPr/>
        </p:nvSpPr>
        <p:spPr>
          <a:xfrm>
            <a:off x="2483945" y="546927"/>
            <a:ext cx="7422742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3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5300" b="1"/>
              <a:t>Putting Pen to Paper</a:t>
            </a:r>
          </a:p>
        </p:txBody>
      </p:sp>
      <p:sp>
        <p:nvSpPr>
          <p:cNvPr id="49" name="Shape 49"/>
          <p:cNvSpPr/>
          <p:nvPr/>
        </p:nvSpPr>
        <p:spPr>
          <a:xfrm>
            <a:off x="1168939" y="1600128"/>
            <a:ext cx="10666922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200" b="1">
                <a:solidFill>
                  <a:srgbClr val="040404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040404"/>
                </a:solidFill>
              </a:rPr>
              <a:t>What are our objectives for a 111(d) plan?</a:t>
            </a:r>
          </a:p>
        </p:txBody>
      </p:sp>
      <p:sp>
        <p:nvSpPr>
          <p:cNvPr id="50" name="Shape 50"/>
          <p:cNvSpPr/>
          <p:nvPr/>
        </p:nvSpPr>
        <p:spPr>
          <a:xfrm>
            <a:off x="5039802" y="2628486"/>
            <a:ext cx="2925196" cy="6565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FF2D1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 dirty="0">
                <a:solidFill>
                  <a:srgbClr val="000000"/>
                </a:solidFill>
              </a:rPr>
              <a:t>Cost effective</a:t>
            </a:r>
          </a:p>
        </p:txBody>
      </p:sp>
      <p:sp>
        <p:nvSpPr>
          <p:cNvPr id="51" name="Shape 51"/>
          <p:cNvSpPr/>
          <p:nvPr/>
        </p:nvSpPr>
        <p:spPr>
          <a:xfrm>
            <a:off x="4620336" y="3124311"/>
            <a:ext cx="376412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Maintain reliability</a:t>
            </a:r>
          </a:p>
        </p:txBody>
      </p:sp>
      <p:sp>
        <p:nvSpPr>
          <p:cNvPr id="52" name="Shape 52"/>
          <p:cNvSpPr/>
          <p:nvPr/>
        </p:nvSpPr>
        <p:spPr>
          <a:xfrm>
            <a:off x="3349777" y="4124017"/>
            <a:ext cx="630524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Flexibility for regulated entities</a:t>
            </a:r>
          </a:p>
        </p:txBody>
      </p:sp>
      <p:sp>
        <p:nvSpPr>
          <p:cNvPr id="53" name="Shape 53"/>
          <p:cNvSpPr/>
          <p:nvPr/>
        </p:nvSpPr>
        <p:spPr>
          <a:xfrm>
            <a:off x="3234791" y="3626783"/>
            <a:ext cx="653521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Achieve the environmental goal</a:t>
            </a:r>
          </a:p>
        </p:txBody>
      </p:sp>
      <p:sp>
        <p:nvSpPr>
          <p:cNvPr id="54" name="Shape 54"/>
          <p:cNvSpPr/>
          <p:nvPr/>
        </p:nvSpPr>
        <p:spPr>
          <a:xfrm>
            <a:off x="1587728" y="4584700"/>
            <a:ext cx="9829344" cy="1193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/>
              <a:t>Regulatory certainty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/>
              <a:t>(for regulated entities and economic regulators)</a:t>
            </a:r>
          </a:p>
        </p:txBody>
      </p:sp>
      <p:sp>
        <p:nvSpPr>
          <p:cNvPr id="55" name="Shape 55"/>
          <p:cNvSpPr/>
          <p:nvPr/>
        </p:nvSpPr>
        <p:spPr>
          <a:xfrm>
            <a:off x="2570708" y="5591548"/>
            <a:ext cx="786338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Simplicity and ease of implementation</a:t>
            </a:r>
          </a:p>
        </p:txBody>
      </p:sp>
      <p:sp>
        <p:nvSpPr>
          <p:cNvPr id="56" name="Shape 56"/>
          <p:cNvSpPr/>
          <p:nvPr/>
        </p:nvSpPr>
        <p:spPr>
          <a:xfrm>
            <a:off x="1133806" y="6076016"/>
            <a:ext cx="10430104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Limit federal involvement in state energy decisions</a:t>
            </a:r>
          </a:p>
        </p:txBody>
      </p:sp>
      <p:sp>
        <p:nvSpPr>
          <p:cNvPr id="57" name="Shape 57"/>
          <p:cNvSpPr/>
          <p:nvPr/>
        </p:nvSpPr>
        <p:spPr>
          <a:xfrm>
            <a:off x="4081374" y="6591188"/>
            <a:ext cx="4534968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Maintain fuel diversity</a:t>
            </a:r>
          </a:p>
        </p:txBody>
      </p:sp>
      <p:sp>
        <p:nvSpPr>
          <p:cNvPr id="58" name="Shape 58"/>
          <p:cNvSpPr/>
          <p:nvPr/>
        </p:nvSpPr>
        <p:spPr>
          <a:xfrm>
            <a:off x="2165326" y="7059078"/>
            <a:ext cx="8059980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Recognize unique state circumstances</a:t>
            </a:r>
          </a:p>
        </p:txBody>
      </p:sp>
      <p:sp>
        <p:nvSpPr>
          <p:cNvPr id="59" name="Shape 59"/>
          <p:cNvSpPr/>
          <p:nvPr/>
        </p:nvSpPr>
        <p:spPr>
          <a:xfrm>
            <a:off x="2722727" y="7543317"/>
            <a:ext cx="7559346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Capture reductions from all activities</a:t>
            </a:r>
          </a:p>
        </p:txBody>
      </p:sp>
      <p:sp>
        <p:nvSpPr>
          <p:cNvPr id="60" name="Shape 60"/>
          <p:cNvSpPr/>
          <p:nvPr/>
        </p:nvSpPr>
        <p:spPr>
          <a:xfrm>
            <a:off x="1811299" y="8027785"/>
            <a:ext cx="9382202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Preserve the option to connect to other states</a:t>
            </a:r>
          </a:p>
        </p:txBody>
      </p:sp>
      <p:sp>
        <p:nvSpPr>
          <p:cNvPr id="61" name="Shape 61"/>
          <p:cNvSpPr/>
          <p:nvPr/>
        </p:nvSpPr>
        <p:spPr>
          <a:xfrm>
            <a:off x="2888234" y="8533547"/>
            <a:ext cx="7228333" cy="6477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pPr lvl="0">
              <a:defRPr sz="1800"/>
            </a:pPr>
            <a:r>
              <a:rPr sz="3600"/>
              <a:t>Consistency with electricity system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1" name="Group 281"/>
          <p:cNvGrpSpPr/>
          <p:nvPr/>
        </p:nvGrpSpPr>
        <p:grpSpPr>
          <a:xfrm>
            <a:off x="-142875" y="-165100"/>
            <a:ext cx="13284200" cy="10083800"/>
            <a:chOff x="-139700" y="-165100"/>
            <a:chExt cx="13284200" cy="10083800"/>
          </a:xfrm>
        </p:grpSpPr>
        <p:pic>
          <p:nvPicPr>
            <p:cNvPr id="280" name="blank paper.png"/>
            <p:cNvPicPr/>
            <p:nvPr/>
          </p:nvPicPr>
          <p:blipFill>
            <a:blip r:embed="rId2">
              <a:extLst/>
            </a:blip>
            <a:srcRect t="20268" b="20268"/>
            <a:stretch>
              <a:fillRect/>
            </a:stretch>
          </p:blipFill>
          <p:spPr>
            <a:xfrm>
              <a:off x="0" y="0"/>
              <a:ext cx="13004800" cy="975360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279" name="Picture 278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39700" y="-165100"/>
              <a:ext cx="13284200" cy="10083800"/>
            </a:xfrm>
            <a:prstGeom prst="rect">
              <a:avLst/>
            </a:prstGeom>
            <a:effectLst/>
          </p:spPr>
        </p:pic>
      </p:grpSp>
      <p:sp>
        <p:nvSpPr>
          <p:cNvPr id="282" name="Shape 282"/>
          <p:cNvSpPr/>
          <p:nvPr/>
        </p:nvSpPr>
        <p:spPr>
          <a:xfrm>
            <a:off x="2620426" y="1263456"/>
            <a:ext cx="7422743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3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5300" b="1"/>
              <a:t>Threshold Decisions</a:t>
            </a:r>
          </a:p>
        </p:txBody>
      </p:sp>
      <p:sp>
        <p:nvSpPr>
          <p:cNvPr id="283" name="Shape 283"/>
          <p:cNvSpPr/>
          <p:nvPr/>
        </p:nvSpPr>
        <p:spPr>
          <a:xfrm>
            <a:off x="2545133" y="2992906"/>
            <a:ext cx="7914534" cy="7489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200">
                <a:solidFill>
                  <a:srgbClr val="FF301A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 dirty="0">
                <a:solidFill>
                  <a:schemeClr val="bg1"/>
                </a:solidFill>
              </a:rPr>
              <a:t>Rate- or mass-based approach?</a:t>
            </a:r>
          </a:p>
        </p:txBody>
      </p:sp>
      <p:sp>
        <p:nvSpPr>
          <p:cNvPr id="284" name="Shape 284"/>
          <p:cNvSpPr/>
          <p:nvPr/>
        </p:nvSpPr>
        <p:spPr>
          <a:xfrm>
            <a:off x="2966683" y="4243200"/>
            <a:ext cx="8129169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200">
                <a:solidFill>
                  <a:srgbClr val="04040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40404"/>
                </a:solidFill>
              </a:rPr>
              <a:t>What entities are to be regulated?</a:t>
            </a:r>
          </a:p>
        </p:txBody>
      </p:sp>
      <p:sp>
        <p:nvSpPr>
          <p:cNvPr id="285" name="Shape 285"/>
          <p:cNvSpPr/>
          <p:nvPr/>
        </p:nvSpPr>
        <p:spPr>
          <a:xfrm>
            <a:off x="3646319" y="5487333"/>
            <a:ext cx="5370958" cy="137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40404"/>
                </a:solidFill>
              </a:rPr>
              <a:t>How much flexibility?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40404"/>
                </a:solidFill>
              </a:rPr>
              <a:t>Trading or no trading?</a:t>
            </a:r>
          </a:p>
        </p:txBody>
      </p:sp>
      <p:sp>
        <p:nvSpPr>
          <p:cNvPr id="286" name="Shape 286"/>
          <p:cNvSpPr/>
          <p:nvPr/>
        </p:nvSpPr>
        <p:spPr>
          <a:xfrm>
            <a:off x="1711858" y="7366467"/>
            <a:ext cx="9581084" cy="137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40404"/>
                </a:solidFill>
              </a:rPr>
              <a:t>Allow power plant owners to use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40404"/>
                </a:solidFill>
              </a:rPr>
              <a:t>allowances or credits from other states?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" name="Group 317"/>
          <p:cNvGrpSpPr/>
          <p:nvPr/>
        </p:nvGrpSpPr>
        <p:grpSpPr>
          <a:xfrm>
            <a:off x="-142875" y="-165100"/>
            <a:ext cx="13284200" cy="10083800"/>
            <a:chOff x="-139700" y="-165100"/>
            <a:chExt cx="13284200" cy="10083800"/>
          </a:xfrm>
        </p:grpSpPr>
        <p:pic>
          <p:nvPicPr>
            <p:cNvPr id="316" name="blank paper.png"/>
            <p:cNvPicPr/>
            <p:nvPr/>
          </p:nvPicPr>
          <p:blipFill>
            <a:blip r:embed="rId2">
              <a:extLst/>
            </a:blip>
            <a:srcRect t="20268" b="20268"/>
            <a:stretch>
              <a:fillRect/>
            </a:stretch>
          </p:blipFill>
          <p:spPr>
            <a:xfrm>
              <a:off x="0" y="0"/>
              <a:ext cx="13004800" cy="9753600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315" name="Picture 314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39700" y="-165100"/>
              <a:ext cx="13284200" cy="10083800"/>
            </a:xfrm>
            <a:prstGeom prst="rect">
              <a:avLst/>
            </a:prstGeom>
            <a:effectLst/>
          </p:spPr>
        </p:pic>
      </p:grpSp>
      <p:sp>
        <p:nvSpPr>
          <p:cNvPr id="318" name="Shape 318"/>
          <p:cNvSpPr/>
          <p:nvPr/>
        </p:nvSpPr>
        <p:spPr>
          <a:xfrm>
            <a:off x="3014126" y="1263456"/>
            <a:ext cx="7422743" cy="914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3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5300" b="1"/>
              <a:t>Cross-Cutting Issue</a:t>
            </a:r>
          </a:p>
        </p:txBody>
      </p:sp>
      <p:sp>
        <p:nvSpPr>
          <p:cNvPr id="319" name="Shape 319"/>
          <p:cNvSpPr/>
          <p:nvPr/>
        </p:nvSpPr>
        <p:spPr>
          <a:xfrm>
            <a:off x="4000957" y="2567268"/>
            <a:ext cx="5449082" cy="73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4200" b="1">
                <a:solidFill>
                  <a:srgbClr val="040404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4200" b="1">
                <a:solidFill>
                  <a:srgbClr val="040404"/>
                </a:solidFill>
              </a:rPr>
              <a:t>Self-correcting plan?</a:t>
            </a:r>
          </a:p>
        </p:txBody>
      </p:sp>
      <p:sp>
        <p:nvSpPr>
          <p:cNvPr id="320" name="Shape 320"/>
          <p:cNvSpPr/>
          <p:nvPr/>
        </p:nvSpPr>
        <p:spPr>
          <a:xfrm>
            <a:off x="3041761" y="3468501"/>
            <a:ext cx="7367474" cy="1371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40404"/>
                </a:solidFill>
              </a:rPr>
              <a:t>Self-correcting plan achieves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40404"/>
                </a:solidFill>
              </a:rPr>
              <a:t>goal with certainty</a:t>
            </a:r>
          </a:p>
        </p:txBody>
      </p:sp>
      <p:sp>
        <p:nvSpPr>
          <p:cNvPr id="321" name="Shape 321"/>
          <p:cNvSpPr/>
          <p:nvPr/>
        </p:nvSpPr>
        <p:spPr>
          <a:xfrm>
            <a:off x="2364876" y="5512734"/>
            <a:ext cx="8721243" cy="2006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40404"/>
                </a:solidFill>
              </a:rPr>
              <a:t>Non-self-correcting plan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40404"/>
                </a:solidFill>
              </a:rPr>
              <a:t>requires assessment at </a:t>
            </a: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040404"/>
                </a:solidFill>
              </a:rPr>
              <a:t>milestones and corrective measures</a:t>
            </a:r>
          </a:p>
        </p:txBody>
      </p:sp>
      <p:sp>
        <p:nvSpPr>
          <p:cNvPr id="322" name="Shape 322"/>
          <p:cNvSpPr>
            <a:spLocks noGrp="1"/>
          </p:cNvSpPr>
          <p:nvPr>
            <p:ph type="sldNum" sz="quarter" idx="4294967295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800"/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FFFFFF"/>
                </a:solidFill>
              </a:rPr>
              <a:t>6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4" name="blank paper.png"/>
          <p:cNvPicPr/>
          <p:nvPr/>
        </p:nvPicPr>
        <p:blipFill>
          <a:blip r:embed="rId2">
            <a:extLst/>
          </a:blip>
          <a:srcRect t="20268" b="20268"/>
          <a:stretch>
            <a:fillRect/>
          </a:stretch>
        </p:blipFill>
        <p:spPr>
          <a:xfrm>
            <a:off x="-3175" y="0"/>
            <a:ext cx="13004800" cy="9753600"/>
          </a:xfrm>
          <a:prstGeom prst="rect">
            <a:avLst/>
          </a:prstGeom>
          <a:ln w="12700">
            <a:miter lim="400000"/>
          </a:ln>
        </p:spPr>
      </p:pic>
      <p:sp>
        <p:nvSpPr>
          <p:cNvPr id="325" name="Shape 325"/>
          <p:cNvSpPr/>
          <p:nvPr/>
        </p:nvSpPr>
        <p:spPr>
          <a:xfrm>
            <a:off x="2791029" y="4013199"/>
            <a:ext cx="7422742" cy="172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5300" b="1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 lvl="0">
              <a:defRPr sz="1800" b="0"/>
            </a:pPr>
            <a:r>
              <a:rPr sz="5300" b="1"/>
              <a:t>Overview of Policy Pathways</a:t>
            </a:r>
          </a:p>
        </p:txBody>
      </p:sp>
      <p:sp>
        <p:nvSpPr>
          <p:cNvPr id="326" name="Shape 326"/>
          <p:cNvSpPr>
            <a:spLocks noGrp="1"/>
          </p:cNvSpPr>
          <p:nvPr>
            <p:ph type="sldNum" sz="quarter" idx="4294967295"/>
          </p:nvPr>
        </p:nvSpPr>
        <p:spPr>
          <a:xfrm>
            <a:off x="6311798" y="9258300"/>
            <a:ext cx="368504" cy="381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0" tIns="0" rIns="0" bIns="0">
            <a:spAutoFit/>
          </a:bodyPr>
          <a:lstStyle>
            <a:lvl1pPr>
              <a:defRPr sz="1800"/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fld id="{86CB4B4D-7CA3-9044-876B-883B54F8677D}" type="slidenum">
              <a:rPr>
                <a:solidFill>
                  <a:srgbClr val="FFFFFF"/>
                </a:solidFill>
              </a:rPr>
              <a:t>7</a:t>
            </a:fld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8" name="Table 328"/>
          <p:cNvGraphicFramePr/>
          <p:nvPr/>
        </p:nvGraphicFramePr>
        <p:xfrm>
          <a:off x="775253" y="707012"/>
          <a:ext cx="11454294" cy="8339575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3818098"/>
                <a:gridCol w="3818098"/>
                <a:gridCol w="3818098"/>
              </a:tblGrid>
              <a:tr h="1667915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Regulated Entities?</a:t>
                      </a:r>
                    </a:p>
                  </a:txBody>
                  <a:tcPr marL="50800" marR="50800" marT="50800" marB="5080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T w="38100">
                      <a:solidFill>
                        <a:srgbClr val="FFFFFF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Rate-based</a:t>
                      </a:r>
                    </a:p>
                  </a:txBody>
                  <a:tcPr marL="50800" marR="50800" marT="50800" marB="50800" anchor="ctr" horzOverflow="overflow">
                    <a:lnT w="38100">
                      <a:solidFill>
                        <a:srgbClr val="FFFFFF"/>
                      </a:solidFill>
                      <a:miter lim="400000"/>
                    </a:lnT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Mass-based</a:t>
                      </a:r>
                    </a:p>
                  </a:txBody>
                  <a:tcPr marL="50800" marR="50800" marT="50800" marB="50800" anchor="ctr" horzOverflow="overflow">
                    <a:lnR w="38100">
                      <a:solidFill>
                        <a:srgbClr val="FFFFFF"/>
                      </a:solidFill>
                      <a:miter lim="400000"/>
                    </a:lnR>
                    <a:lnT w="38100">
                      <a:solidFill>
                        <a:srgbClr val="FFFFFF"/>
                      </a:solidFill>
                      <a:miter lim="400000"/>
                    </a:lnT>
                  </a:tcPr>
                </a:tc>
              </a:tr>
              <a:tr h="1667915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 Covered Power Plants &amp; Other Entities</a:t>
                      </a:r>
                    </a:p>
                  </a:txBody>
                  <a:tcPr marL="50800" marR="50800" marT="50800" marB="5080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State Portfolio/Commitment  Approach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State Portfolio/Commitment  Approach</a:t>
                      </a:r>
                    </a:p>
                  </a:txBody>
                  <a:tcPr marL="50800" marR="50800" marT="50800" marB="50800" anchor="ctr" horzOverflow="overflow">
                    <a:lnR w="38100">
                      <a:solidFill>
                        <a:srgbClr val="FFFFFF"/>
                      </a:solidFill>
                      <a:miter lim="400000"/>
                    </a:lnR>
                  </a:tcPr>
                </a:tc>
              </a:tr>
              <a:tr h="1667915">
                <a:tc rowSpan="2"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Utilities</a:t>
                      </a:r>
                    </a:p>
                  </a:txBody>
                  <a:tcPr marL="50800" marR="50800" marT="50800" marB="5080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Utility Rate 
Approach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Utility Budget Approach</a:t>
                      </a:r>
                    </a:p>
                  </a:txBody>
                  <a:tcPr marL="50800" marR="50800" marT="50800" marB="50800" anchor="ctr" horzOverflow="overflow">
                    <a:lnR w="38100">
                      <a:solidFill>
                        <a:srgbClr val="FFFFFF"/>
                      </a:solidFill>
                      <a:miter lim="400000"/>
                    </a:lnR>
                  </a:tcPr>
                </a:tc>
              </a:tr>
              <a:tr h="16679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Utility Rate 
Approach w/  Optional Trading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Utility Budget Approach w/  Optional Trading</a:t>
                      </a:r>
                    </a:p>
                  </a:txBody>
                  <a:tcPr marL="50800" marR="50800" marT="50800" marB="50800" anchor="ctr" horzOverflow="overflow">
                    <a:lnR w="38100">
                      <a:solidFill>
                        <a:srgbClr val="FFFFFF"/>
                      </a:solidFill>
                      <a:miter lim="400000"/>
                    </a:lnR>
                  </a:tcPr>
                </a:tc>
              </a:tr>
              <a:tr h="1667915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Plant/Unit Level</a:t>
                      </a:r>
                    </a:p>
                  </a:txBody>
                  <a:tcPr marL="50800" marR="50800" marT="50800" marB="50800" anchor="ctr" horzOverflow="overflow">
                    <a:lnL w="38100">
                      <a:solidFill>
                        <a:srgbClr val="FFFFFF"/>
                      </a:solidFill>
                      <a:miter lim="400000"/>
                    </a:lnL>
                    <a:lnB w="381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Full Rate-based 
Trading</a:t>
                      </a:r>
                    </a:p>
                  </a:txBody>
                  <a:tcPr marL="50800" marR="50800" marT="50800" marB="50800" anchor="ctr" horzOverflow="overflow">
                    <a:lnB w="38100">
                      <a:solidFill>
                        <a:srgbClr val="FFFFFF"/>
                      </a:solidFill>
                      <a:miter lim="400000"/>
                    </a:lnB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Full Mass-based 
Trading</a:t>
                      </a:r>
                    </a:p>
                  </a:txBody>
                  <a:tcPr marL="50800" marR="50800" marT="50800" marB="50800" anchor="ctr" horzOverflow="overflow">
                    <a:lnR w="38100">
                      <a:solidFill>
                        <a:srgbClr val="FFFFFF"/>
                      </a:solidFill>
                      <a:miter lim="400000"/>
                    </a:lnR>
                    <a:lnB w="38100">
                      <a:solidFill>
                        <a:srgbClr val="FFFFFF"/>
                      </a:solidFill>
                      <a:miter lim="400000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0" name="Table 340"/>
          <p:cNvGraphicFramePr/>
          <p:nvPr/>
        </p:nvGraphicFramePr>
        <p:xfrm>
          <a:off x="775253" y="707012"/>
          <a:ext cx="11454294" cy="8339575"/>
        </p:xfrm>
        <a:graphic>
          <a:graphicData uri="http://schemas.openxmlformats.org/drawingml/2006/table">
            <a:tbl>
              <a:tblPr firstRow="1" firstCol="1">
                <a:tableStyleId>{4C3C2611-4C71-4FC5-86AE-919BDF0F9419}</a:tableStyleId>
              </a:tblPr>
              <a:tblGrid>
                <a:gridCol w="3818098"/>
                <a:gridCol w="3818098"/>
                <a:gridCol w="3818098"/>
              </a:tblGrid>
              <a:tr h="1667915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Regulated Entities?</a:t>
                      </a:r>
                    </a:p>
                  </a:txBody>
                  <a:tcPr marL="50800" marR="50800" marT="50800" marB="50800" anchor="ctr" horzOverflow="overflow">
                    <a:lnL w="12700">
                      <a:solidFill>
                        <a:srgbClr val="D6D6D6"/>
                      </a:solidFill>
                      <a:miter lim="400000"/>
                    </a:ln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Rate-based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Mass-based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</a:tr>
              <a:tr h="1667915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 Covered Power Plants &amp; Other Entities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State Portfolio/Commitment  Approach</a:t>
                      </a:r>
                    </a:p>
                  </a:txBody>
                  <a:tcPr marL="50800" marR="50800" marT="50800" marB="50800" anchor="ctr" horzOverflow="overflow"/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State Portfolio/Commitment  Approach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</a:tcPr>
                </a:tc>
              </a:tr>
              <a:tr h="1667915">
                <a:tc rowSpan="2"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Utilities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FF3037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Utility Rate 
Approach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FF3037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Utility Budget Approach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  <a:solidFill>
                      <a:srgbClr val="FF3037"/>
                    </a:solidFill>
                  </a:tcPr>
                </a:tc>
              </a:tr>
              <a:tr h="166791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Utility Rate 
Approach w/  Optional Trading</a:t>
                      </a:r>
                    </a:p>
                  </a:txBody>
                  <a:tcPr marL="50800" marR="50800" marT="50800" marB="50800" anchor="ctr" horzOverflow="overflow">
                    <a:solidFill>
                      <a:srgbClr val="FF3037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Utility Budget Approach w/  Optional Trading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  <a:solidFill>
                      <a:srgbClr val="FF3037"/>
                    </a:solidFill>
                  </a:tcPr>
                </a:tc>
              </a:tr>
              <a:tr h="1667915"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Plant/Unit Level</a:t>
                      </a:r>
                    </a:p>
                  </a:txBody>
                  <a:tcPr marL="50800" marR="50800" marT="50800" marB="50800" anchor="ctr" horzOverflow="overflow">
                    <a:lnB w="12700">
                      <a:solidFill>
                        <a:srgbClr val="D6D6D6"/>
                      </a:solidFill>
                      <a:miter lim="400000"/>
                    </a:lnB>
                    <a:solidFill>
                      <a:srgbClr val="FF3037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Full Rate-based 
Trading</a:t>
                      </a:r>
                    </a:p>
                  </a:txBody>
                  <a:tcPr marL="50800" marR="50800" marT="50800" marB="50800" anchor="ctr" horzOverflow="overflow">
                    <a:lnB w="12700">
                      <a:solidFill>
                        <a:srgbClr val="D6D6D6"/>
                      </a:solidFill>
                      <a:miter lim="400000"/>
                    </a:lnB>
                    <a:solidFill>
                      <a:srgbClr val="FF3037"/>
                    </a:solidFill>
                  </a:tcPr>
                </a:tc>
                <a:tc>
                  <a:txBody>
                    <a:bodyPr/>
                    <a:lstStyle/>
                    <a:p>
                      <a:pPr lvl="0" defTabSz="914400">
                        <a:defRPr>
                          <a:solidFill>
                            <a:srgbClr val="000000"/>
                          </a:solidFill>
                        </a:defRPr>
                      </a:pPr>
                      <a:r>
                        <a:rPr sz="2800">
                          <a:solidFill>
                            <a:srgbClr val="FFFFFF"/>
                          </a:solidFill>
                        </a:rPr>
                        <a:t>Full Mass-based 
Trading</a:t>
                      </a:r>
                    </a:p>
                  </a:txBody>
                  <a:tcPr marL="50800" marR="50800" marT="50800" marB="50800" anchor="ctr" horzOverflow="overflow">
                    <a:lnR w="12700">
                      <a:solidFill>
                        <a:srgbClr val="D6D6D6"/>
                      </a:solidFill>
                      <a:miter lim="400000"/>
                    </a:lnR>
                    <a:lnB w="12700">
                      <a:solidFill>
                        <a:srgbClr val="D6D6D6"/>
                      </a:solidFill>
                      <a:miter lim="400000"/>
                    </a:lnB>
                    <a:solidFill>
                      <a:srgbClr val="FF3037"/>
                    </a:solidFill>
                  </a:tcPr>
                </a:tc>
              </a:tr>
            </a:tbl>
          </a:graphicData>
        </a:graphic>
      </p:graphicFrame>
      <p:pic>
        <p:nvPicPr>
          <p:cNvPr id="341" name="Picture 340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10573" y="4236562"/>
            <a:ext cx="10950572" cy="4631141"/>
          </a:xfrm>
          <a:prstGeom prst="rect">
            <a:avLst/>
          </a:prstGeom>
        </p:spPr>
      </p:pic>
      <p:cxnSp>
        <p:nvCxnSpPr>
          <p:cNvPr id="3" name="Straight Connector 2"/>
          <p:cNvCxnSpPr/>
          <p:nvPr/>
        </p:nvCxnSpPr>
        <p:spPr>
          <a:xfrm flipV="1">
            <a:off x="1010573" y="2540040"/>
            <a:ext cx="3325651" cy="1270021"/>
          </a:xfrm>
          <a:prstGeom prst="line">
            <a:avLst/>
          </a:prstGeom>
          <a:noFill/>
          <a:ln w="57150" cap="flat" cmpd="sng">
            <a:solidFill>
              <a:srgbClr val="FF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5" name="Straight Connector 4"/>
          <p:cNvCxnSpPr/>
          <p:nvPr/>
        </p:nvCxnSpPr>
        <p:spPr>
          <a:xfrm flipH="1" flipV="1">
            <a:off x="1010573" y="2540040"/>
            <a:ext cx="3325651" cy="1270021"/>
          </a:xfrm>
          <a:prstGeom prst="line">
            <a:avLst/>
          </a:prstGeom>
          <a:noFill/>
          <a:ln w="57150" cap="flat" cmpd="sng">
            <a:solidFill>
              <a:srgbClr val="FF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8" name="Straight Connector 7"/>
          <p:cNvCxnSpPr/>
          <p:nvPr/>
        </p:nvCxnSpPr>
        <p:spPr>
          <a:xfrm flipV="1">
            <a:off x="4891273" y="2540040"/>
            <a:ext cx="3325651" cy="1270021"/>
          </a:xfrm>
          <a:prstGeom prst="line">
            <a:avLst/>
          </a:prstGeom>
          <a:noFill/>
          <a:ln w="57150" cap="flat" cmpd="sng">
            <a:solidFill>
              <a:srgbClr val="FF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9" name="Straight Connector 8"/>
          <p:cNvCxnSpPr/>
          <p:nvPr/>
        </p:nvCxnSpPr>
        <p:spPr>
          <a:xfrm flipH="1" flipV="1">
            <a:off x="4891273" y="2540040"/>
            <a:ext cx="3325651" cy="1270021"/>
          </a:xfrm>
          <a:prstGeom prst="line">
            <a:avLst/>
          </a:prstGeom>
          <a:noFill/>
          <a:ln w="57150" cap="flat" cmpd="sng">
            <a:solidFill>
              <a:srgbClr val="FF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0" name="Straight Connector 9"/>
          <p:cNvCxnSpPr/>
          <p:nvPr/>
        </p:nvCxnSpPr>
        <p:spPr>
          <a:xfrm flipV="1">
            <a:off x="8635494" y="2540040"/>
            <a:ext cx="3325651" cy="1270021"/>
          </a:xfrm>
          <a:prstGeom prst="line">
            <a:avLst/>
          </a:prstGeom>
          <a:noFill/>
          <a:ln w="57150" cap="flat" cmpd="sng">
            <a:solidFill>
              <a:srgbClr val="FF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11" name="Straight Connector 10"/>
          <p:cNvCxnSpPr/>
          <p:nvPr/>
        </p:nvCxnSpPr>
        <p:spPr>
          <a:xfrm flipH="1" flipV="1">
            <a:off x="8635494" y="2540040"/>
            <a:ext cx="3325651" cy="1270021"/>
          </a:xfrm>
          <a:prstGeom prst="line">
            <a:avLst/>
          </a:prstGeom>
          <a:noFill/>
          <a:ln w="57150" cap="flat" cmpd="sng">
            <a:solidFill>
              <a:srgbClr val="FF0000"/>
            </a:solidFill>
            <a:prstDash val="solid"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</TotalTime>
  <Words>673</Words>
  <Application>Microsoft Macintosh PowerPoint</Application>
  <PresentationFormat>Custom</PresentationFormat>
  <Paragraphs>121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Black</vt:lpstr>
      <vt:lpstr>Making 111(d) Decisions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111(d) Decisions</dc:title>
  <cp:lastModifiedBy>Franz Litz</cp:lastModifiedBy>
  <cp:revision>7</cp:revision>
  <cp:lastPrinted>2015-06-08T11:11:05Z</cp:lastPrinted>
  <dcterms:modified xsi:type="dcterms:W3CDTF">2015-06-09T00:54:06Z</dcterms:modified>
</cp:coreProperties>
</file>