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60" r:id="rId3"/>
    <p:sldId id="258" r:id="rId4"/>
    <p:sldId id="259" r:id="rId5"/>
    <p:sldId id="270" r:id="rId6"/>
    <p:sldId id="269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9A0CA-D6C0-462F-94D2-587B79504617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66005-3609-4445-AB97-E5D95514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5AF4004-B841-4D35-9B54-58D080B3C0C6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66005-3609-4445-AB97-E5D955149B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8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6F650A-DDF8-4BF0-B07B-691BDA3D8A08}" type="datetime1">
              <a:rPr lang="en-US" smtClean="0"/>
              <a:t>6/2/2014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86E3A-0204-4113-ABE1-79CB0789A33B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A3182-EAC0-4F58-B17F-48D0FAA286C2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72FC2-82CF-4D1D-9E1A-8D5D04AEFE8F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625A5-D678-4ACB-9F6F-1AD9A5C2DF66}" type="datetime1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AD902-D2A6-4B13-A93A-1E6414D38C6A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4AAEB-2E87-4ACA-8727-38D4EAFC9165}" type="datetime1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3F653-6C56-4A3B-8BAC-631A9E5580D0}" type="datetime1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0DC35-056D-43C8-A8B6-4CE0ED45DFE9}" type="datetime1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CEEC4D-5889-4615-B405-AEC710E9D584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FF4963-56CE-472A-BD26-E57B91BA4A0D}" type="datetime1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579E3-5BA7-4476-98AC-930073D89EDF}" type="datetime1">
              <a:rPr lang="en-US" smtClean="0"/>
              <a:t>6/2/2014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E43C7D-DA36-48D5-9A3A-7186F0D17D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ill@jbsenergy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/>
              <a:t>Deposits, Late Fees, and Other Affordability Issues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Presentation to </a:t>
            </a:r>
            <a:br>
              <a:rPr lang="en-US" altLang="en-US" smtClean="0"/>
            </a:br>
            <a:r>
              <a:rPr lang="en-US" altLang="en-US" smtClean="0"/>
              <a:t>NASUCA Conference</a:t>
            </a:r>
            <a:br>
              <a:rPr lang="en-US" altLang="en-US" smtClean="0"/>
            </a:br>
            <a:r>
              <a:rPr lang="en-US" altLang="en-US" smtClean="0"/>
              <a:t>June 2, 2014</a:t>
            </a:r>
          </a:p>
        </p:txBody>
      </p:sp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4419600"/>
            <a:ext cx="2350681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 smtClean="0">
                <a:solidFill>
                  <a:schemeClr val="bg2"/>
                </a:solidFill>
              </a:rPr>
              <a:t>William B. Marcus JBS Energy, Inc.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1F35269-5356-4B53-9055-0CEEAAC3F2CE}" type="slidenum">
              <a:rPr lang="en-US" altLang="en-US">
                <a:solidFill>
                  <a:schemeClr val="bg2"/>
                </a:solidFill>
              </a:rPr>
              <a:pPr/>
              <a:t>1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2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interest in retaining universal service, means that charges, while possibly necessary, should be minimized and not loaded with other fees.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Reconnection Charges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0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Many utilities set them as penalties, rather than to recover costs.</a:t>
            </a:r>
          </a:p>
          <a:p>
            <a:pPr>
              <a:spcAft>
                <a:spcPts val="600"/>
              </a:spcAft>
            </a:pPr>
            <a:r>
              <a:rPr lang="en-US" dirty="0"/>
              <a:t>Real cost is often $10 or less – not $20 or $30.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fraudster won’t usually write a bad check for a utility bill.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Essentially hits people in financial difficulty.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Compounds problems with bad bank practices on deposits, order of checks to be dishonored,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Returned Check Charges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9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Some states allow these kind of charges to be raised between rate cases with little or no review.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Opposition to increases in rate cases makes it look like consumer advocates are proposing rate increases.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High late </a:t>
            </a:r>
            <a:r>
              <a:rPr lang="en-US" sz="2400" dirty="0"/>
              <a:t>f</a:t>
            </a:r>
            <a:r>
              <a:rPr lang="en-US" sz="2400" dirty="0" smtClean="0"/>
              <a:t>ees pay </a:t>
            </a:r>
            <a:r>
              <a:rPr lang="en-US" sz="2400" dirty="0" smtClean="0"/>
              <a:t>some of the costs of collection charges, so </a:t>
            </a:r>
            <a:r>
              <a:rPr lang="en-US" sz="2400" dirty="0" smtClean="0"/>
              <a:t>they don’t </a:t>
            </a:r>
            <a:r>
              <a:rPr lang="en-US" sz="2400" dirty="0" smtClean="0"/>
              <a:t>need to reflect costs.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Get the green eyeshades out!  Utilities often get sloppy and overestimate costs.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Poor service quality may exacerbate problems.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Watch Out For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6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Deposits must be considered in capital structure or as rate base reduction.</a:t>
            </a:r>
          </a:p>
          <a:p>
            <a:pPr>
              <a:spcAft>
                <a:spcPts val="600"/>
              </a:spcAft>
            </a:pPr>
            <a:r>
              <a:rPr lang="en-US" dirty="0"/>
              <a:t>Late payment charge should be in the revenue conversion factor along with </a:t>
            </a:r>
            <a:r>
              <a:rPr lang="en-US" dirty="0" err="1"/>
              <a:t>uncollectibles</a:t>
            </a:r>
            <a:r>
              <a:rPr lang="en-US" dirty="0"/>
              <a:t>, reducing future rate increases.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other charges are related to customer activity – recover costs that would be O&amp;M costs charged by numbers of customers.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Many Commissions allocate these costs by total revenue, thereby making residential customers pay twice.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Links to Other Parts of Rate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7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r>
              <a:rPr lang="en-US" sz="3200" dirty="0" smtClean="0"/>
              <a:t>Reduce costs for disconnection and reconnection.  </a:t>
            </a:r>
          </a:p>
          <a:p>
            <a:pPr marL="109728" indent="0">
              <a:buNone/>
            </a:pPr>
            <a:r>
              <a:rPr lang="en-US" dirty="0" smtClean="0"/>
              <a:t>BUT</a:t>
            </a:r>
          </a:p>
          <a:p>
            <a:r>
              <a:rPr lang="en-US" sz="3200" dirty="0" smtClean="0"/>
              <a:t>MAKES IT EASIER TO DISCONNECT CUSTOMERS REMOTELY</a:t>
            </a:r>
          </a:p>
          <a:p>
            <a:r>
              <a:rPr lang="en-US" dirty="0" smtClean="0"/>
              <a:t>Harder to accept last minute payments.</a:t>
            </a:r>
          </a:p>
          <a:p>
            <a:r>
              <a:rPr lang="en-US" dirty="0" smtClean="0"/>
              <a:t>Makes it possible to limit service rather than cut it off entirely.</a:t>
            </a:r>
          </a:p>
          <a:p>
            <a:r>
              <a:rPr lang="en-US" dirty="0" smtClean="0"/>
              <a:t>Prepayment metering is a huge issue.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Smart 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Marcus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 am NOT Roger Colton.</a:t>
            </a:r>
          </a:p>
          <a:p>
            <a:pPr marL="109728" indent="0">
              <a:buNone/>
            </a:pPr>
            <a:endParaRPr lang="en-US" sz="3600" dirty="0" smtClean="0"/>
          </a:p>
          <a:p>
            <a:r>
              <a:rPr lang="en-US" sz="2800" dirty="0" smtClean="0"/>
              <a:t>He has prepared a series of model regulations on deposits, shutoffs, and late charges, which I can make available.</a:t>
            </a:r>
          </a:p>
          <a:p>
            <a:pPr marL="109728" indent="0">
              <a:buNone/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Consulting firm serving consumers, environmentalists, government agencies, and renewable energy producers since 1984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Economic analysis of utility operations, plans, and rate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Manufacture and sell </a:t>
            </a:r>
            <a:r>
              <a:rPr lang="en-US" altLang="en-US" sz="2000" dirty="0" err="1" smtClean="0"/>
              <a:t>Aquacalc</a:t>
            </a:r>
            <a:r>
              <a:rPr lang="en-US" altLang="en-US" sz="2000" dirty="0" smtClean="0"/>
              <a:t> (handheld computer for surface water measurement)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If you want Mr. Colton’s materials or my </a:t>
            </a:r>
            <a:r>
              <a:rPr lang="en-US" altLang="en-US" sz="2800" dirty="0" err="1" smtClean="0"/>
              <a:t>powerpoints</a:t>
            </a:r>
            <a:r>
              <a:rPr lang="en-US" altLang="en-US" sz="2800" dirty="0" smtClean="0"/>
              <a:t> on this topic or customer charges e-mail me at </a:t>
            </a:r>
            <a:r>
              <a:rPr lang="en-US" altLang="en-US" sz="2800" dirty="0" smtClean="0">
                <a:hlinkClick r:id="rId2"/>
              </a:rPr>
              <a:t>bill@jbsenergy.com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JBS </a:t>
            </a:r>
            <a:endParaRPr lang="en-US" altLang="en-US" sz="2800" dirty="0" smtClean="0"/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altLang="en-US" dirty="0" smtClean="0"/>
              <a:t>William B. Marcus JBS Energy, Inc.</a:t>
            </a:r>
            <a:endParaRPr lang="en-US" alt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E38C170-FD3B-4C45-B43D-87C09954FB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JBS Energy, Inc.</a:t>
            </a:r>
          </a:p>
        </p:txBody>
      </p:sp>
    </p:spTree>
    <p:extLst>
      <p:ext uri="{BB962C8B-B14F-4D97-AF65-F5344CB8AC3E}">
        <p14:creationId xmlns:p14="http://schemas.microsoft.com/office/powerpoint/2010/main" val="288669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Deposits</a:t>
            </a:r>
          </a:p>
          <a:p>
            <a:r>
              <a:rPr lang="en-US" sz="3600" dirty="0" smtClean="0"/>
              <a:t>Disconnections</a:t>
            </a:r>
          </a:p>
          <a:p>
            <a:r>
              <a:rPr lang="en-US" sz="3600" dirty="0" smtClean="0"/>
              <a:t>Late Charges</a:t>
            </a:r>
          </a:p>
          <a:p>
            <a:r>
              <a:rPr lang="en-US" sz="3600" dirty="0" smtClean="0"/>
              <a:t>Other Credit-Related Charges</a:t>
            </a:r>
          </a:p>
          <a:p>
            <a:r>
              <a:rPr lang="en-US" sz="2800" dirty="0" smtClean="0"/>
              <a:t>All of these issues affect Universal Service and disproportionately harm low-income customers.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COLTON’S DRAFT REGULATIONS</a:t>
            </a:r>
          </a:p>
          <a:p>
            <a:r>
              <a:rPr lang="en-US" dirty="0" smtClean="0"/>
              <a:t>Limit scope of deposits</a:t>
            </a:r>
          </a:p>
          <a:p>
            <a:pPr lvl="1"/>
            <a:r>
              <a:rPr lang="en-US" dirty="0" smtClean="0"/>
              <a:t>Not all new customers</a:t>
            </a:r>
          </a:p>
          <a:p>
            <a:pPr lvl="1"/>
            <a:r>
              <a:rPr lang="en-US" dirty="0" smtClean="0"/>
              <a:t>Tie to disconnections and past arrearages</a:t>
            </a:r>
          </a:p>
          <a:p>
            <a:r>
              <a:rPr lang="en-US" dirty="0" smtClean="0"/>
              <a:t>Limit size of deposits</a:t>
            </a:r>
          </a:p>
          <a:p>
            <a:r>
              <a:rPr lang="en-US" dirty="0" smtClean="0"/>
              <a:t>Limit deposits for very low income customers</a:t>
            </a:r>
          </a:p>
          <a:p>
            <a:r>
              <a:rPr lang="en-US" dirty="0" smtClean="0"/>
              <a:t>Give customers time to pay deposits </a:t>
            </a:r>
          </a:p>
          <a:p>
            <a:r>
              <a:rPr lang="en-US" dirty="0" smtClean="0"/>
              <a:t>Transfer deposits between premises</a:t>
            </a:r>
          </a:p>
          <a:p>
            <a:r>
              <a:rPr lang="en-US" dirty="0" smtClean="0"/>
              <a:t>Limit time deposits are held</a:t>
            </a:r>
          </a:p>
          <a:p>
            <a:r>
              <a:rPr lang="en-US" dirty="0" smtClean="0"/>
              <a:t>Pay significant interest on deposits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COLTON’S DRAFT REGULATIONS</a:t>
            </a:r>
          </a:p>
          <a:p>
            <a:r>
              <a:rPr lang="en-US" dirty="0" smtClean="0"/>
              <a:t>Need clear process for disconnection.</a:t>
            </a:r>
          </a:p>
          <a:p>
            <a:r>
              <a:rPr lang="en-US" dirty="0" smtClean="0"/>
              <a:t>Disconnection as last resort.</a:t>
            </a:r>
          </a:p>
          <a:p>
            <a:r>
              <a:rPr lang="en-US" dirty="0" smtClean="0"/>
              <a:t>As many chances for customers to pay or make payment arrangements as possible.</a:t>
            </a:r>
          </a:p>
          <a:p>
            <a:r>
              <a:rPr lang="en-US" dirty="0" smtClean="0"/>
              <a:t>Make sure customers aren’t disconnected for others’ bills or unregulated services.</a:t>
            </a:r>
          </a:p>
          <a:p>
            <a:r>
              <a:rPr lang="en-US" dirty="0" smtClean="0"/>
              <a:t>Medical exceptions (separate Colton draft regulation)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Disconnections for Non-Payment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Far beyond compensatory to the utility in many states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 raised in Colton model regulations</a:t>
            </a:r>
          </a:p>
          <a:p>
            <a:r>
              <a:rPr lang="en-US" dirty="0" smtClean="0"/>
              <a:t>Colton suggests they should apply only to large balances – many states do the opposite.</a:t>
            </a:r>
          </a:p>
          <a:p>
            <a:pPr lvl="1"/>
            <a:r>
              <a:rPr lang="en-US" dirty="0" smtClean="0"/>
              <a:t>Arkansas 5% under $30, 2% over $30.</a:t>
            </a:r>
          </a:p>
          <a:p>
            <a:pPr lvl="1"/>
            <a:r>
              <a:rPr lang="en-US" dirty="0" smtClean="0"/>
              <a:t>California actually does this largely right.</a:t>
            </a:r>
          </a:p>
          <a:p>
            <a:r>
              <a:rPr lang="en-US" dirty="0" smtClean="0"/>
              <a:t>Problems with payment processing – Colton model regulation calls for grace days or postmark</a:t>
            </a:r>
          </a:p>
          <a:p>
            <a:pPr lvl="1"/>
            <a:r>
              <a:rPr lang="en-US" dirty="0" smtClean="0"/>
              <a:t>Maryland and California both had problems with this issue in the past.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Charges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Field Collection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Reconnection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Dishonored Checks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Service Establishment in next presentation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Charge when utility wants to </a:t>
            </a:r>
            <a:r>
              <a:rPr lang="en-US" sz="2800" dirty="0" err="1" smtClean="0"/>
              <a:t>disconnect,but</a:t>
            </a:r>
            <a:r>
              <a:rPr lang="en-US" sz="2800" dirty="0" smtClean="0"/>
              <a:t> a customer can pay at the last minute.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Extremely bad public policy. 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Don’t load up the customer with more fees if they 	can finally pay the bill.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May create more disconnections and bad 	debt.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Charging for telephone calls to customer is even worse.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N</a:t>
            </a:r>
            <a:r>
              <a:rPr lang="en-US" sz="2400" dirty="0" smtClean="0"/>
              <a:t>o good records and no incentives for field visit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Field Collection Charges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B. Marcus JBS Energy,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3C7D-DA36-48D5-9A3A-7186F0D17D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5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798</Words>
  <Application>Microsoft Office PowerPoint</Application>
  <PresentationFormat>On-screen Show (4:3)</PresentationFormat>
  <Paragraphs>111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Deposits, Late Fees, and Other Affordability Issues</vt:lpstr>
      <vt:lpstr>Bill Marcus</vt:lpstr>
      <vt:lpstr>JBS Energy, Inc.</vt:lpstr>
      <vt:lpstr>Topics</vt:lpstr>
      <vt:lpstr>Deposits</vt:lpstr>
      <vt:lpstr>Disconnections for Non-Payment</vt:lpstr>
      <vt:lpstr>Late Charges</vt:lpstr>
      <vt:lpstr>Other Charges</vt:lpstr>
      <vt:lpstr> Field Collection Charges</vt:lpstr>
      <vt:lpstr>Reconnection Charges</vt:lpstr>
      <vt:lpstr>Returned Check Charges</vt:lpstr>
      <vt:lpstr>Issues to Watch Out For</vt:lpstr>
      <vt:lpstr>Links to Other Parts of Rate Case</vt:lpstr>
      <vt:lpstr>Think about Smart Meters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Customer Charges – Arguments, Issues, and Alliances</dc:title>
  <dc:creator>Guillaume1</dc:creator>
  <cp:lastModifiedBy>Guillaume1</cp:lastModifiedBy>
  <cp:revision>8</cp:revision>
  <dcterms:created xsi:type="dcterms:W3CDTF">2014-06-02T16:58:46Z</dcterms:created>
  <dcterms:modified xsi:type="dcterms:W3CDTF">2014-06-02T19:42:36Z</dcterms:modified>
</cp:coreProperties>
</file>